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71" r:id="rId2"/>
    <p:sldMasterId id="2147483651" r:id="rId3"/>
    <p:sldMasterId id="2147483652" r:id="rId4"/>
    <p:sldMasterId id="2147483675" r:id="rId5"/>
  </p:sldMasterIdLst>
  <p:notesMasterIdLst>
    <p:notesMasterId r:id="rId98"/>
  </p:notesMasterIdLst>
  <p:handoutMasterIdLst>
    <p:handoutMasterId r:id="rId99"/>
  </p:handoutMasterIdLst>
  <p:sldIdLst>
    <p:sldId id="256" r:id="rId6"/>
    <p:sldId id="266" r:id="rId7"/>
    <p:sldId id="267" r:id="rId8"/>
    <p:sldId id="258" r:id="rId9"/>
    <p:sldId id="263" r:id="rId10"/>
    <p:sldId id="268" r:id="rId11"/>
    <p:sldId id="265" r:id="rId12"/>
    <p:sldId id="269" r:id="rId13"/>
    <p:sldId id="270" r:id="rId14"/>
    <p:sldId id="271" r:id="rId15"/>
    <p:sldId id="272" r:id="rId16"/>
    <p:sldId id="273" r:id="rId17"/>
    <p:sldId id="274" r:id="rId18"/>
    <p:sldId id="275" r:id="rId19"/>
    <p:sldId id="297"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8" r:id="rId35"/>
    <p:sldId id="299" r:id="rId36"/>
    <p:sldId id="300" r:id="rId37"/>
    <p:sldId id="301" r:id="rId38"/>
    <p:sldId id="302" r:id="rId39"/>
    <p:sldId id="335" r:id="rId40"/>
    <p:sldId id="336" r:id="rId41"/>
    <p:sldId id="348" r:id="rId42"/>
    <p:sldId id="340" r:id="rId43"/>
    <p:sldId id="346" r:id="rId44"/>
    <p:sldId id="337" r:id="rId45"/>
    <p:sldId id="338" r:id="rId46"/>
    <p:sldId id="339" r:id="rId47"/>
    <p:sldId id="334" r:id="rId48"/>
    <p:sldId id="303" r:id="rId49"/>
    <p:sldId id="304" r:id="rId50"/>
    <p:sldId id="307" r:id="rId51"/>
    <p:sldId id="305" r:id="rId52"/>
    <p:sldId id="306" r:id="rId53"/>
    <p:sldId id="308" r:id="rId54"/>
    <p:sldId id="333" r:id="rId55"/>
    <p:sldId id="349" r:id="rId56"/>
    <p:sldId id="309" r:id="rId57"/>
    <p:sldId id="310" r:id="rId58"/>
    <p:sldId id="361" r:id="rId59"/>
    <p:sldId id="312" r:id="rId60"/>
    <p:sldId id="311" r:id="rId61"/>
    <p:sldId id="313" r:id="rId62"/>
    <p:sldId id="362" r:id="rId63"/>
    <p:sldId id="314" r:id="rId64"/>
    <p:sldId id="315" r:id="rId65"/>
    <p:sldId id="316" r:id="rId66"/>
    <p:sldId id="322" r:id="rId67"/>
    <p:sldId id="363" r:id="rId68"/>
    <p:sldId id="318" r:id="rId69"/>
    <p:sldId id="317" r:id="rId70"/>
    <p:sldId id="324" r:id="rId71"/>
    <p:sldId id="325" r:id="rId72"/>
    <p:sldId id="327" r:id="rId73"/>
    <p:sldId id="326" r:id="rId74"/>
    <p:sldId id="319" r:id="rId75"/>
    <p:sldId id="320" r:id="rId76"/>
    <p:sldId id="364" r:id="rId77"/>
    <p:sldId id="321" r:id="rId78"/>
    <p:sldId id="365" r:id="rId79"/>
    <p:sldId id="366" r:id="rId80"/>
    <p:sldId id="329" r:id="rId81"/>
    <p:sldId id="367" r:id="rId82"/>
    <p:sldId id="350" r:id="rId83"/>
    <p:sldId id="351" r:id="rId84"/>
    <p:sldId id="352" r:id="rId85"/>
    <p:sldId id="353" r:id="rId86"/>
    <p:sldId id="354" r:id="rId87"/>
    <p:sldId id="332" r:id="rId88"/>
    <p:sldId id="359" r:id="rId89"/>
    <p:sldId id="330" r:id="rId90"/>
    <p:sldId id="360" r:id="rId91"/>
    <p:sldId id="355" r:id="rId92"/>
    <p:sldId id="331" r:id="rId93"/>
    <p:sldId id="356" r:id="rId94"/>
    <p:sldId id="357" r:id="rId95"/>
    <p:sldId id="358" r:id="rId96"/>
    <p:sldId id="261" r:id="rId9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7CC4909-40FC-4A31-8251-BBCB691D4056}">
          <p14:sldIdLst>
            <p14:sldId id="256"/>
            <p14:sldId id="266"/>
            <p14:sldId id="267"/>
            <p14:sldId id="258"/>
            <p14:sldId id="263"/>
            <p14:sldId id="268"/>
            <p14:sldId id="265"/>
            <p14:sldId id="269"/>
            <p14:sldId id="270"/>
            <p14:sldId id="271"/>
            <p14:sldId id="272"/>
            <p14:sldId id="273"/>
            <p14:sldId id="274"/>
            <p14:sldId id="275"/>
            <p14:sldId id="297"/>
            <p14:sldId id="276"/>
            <p14:sldId id="277"/>
            <p14:sldId id="278"/>
            <p14:sldId id="279"/>
            <p14:sldId id="280"/>
            <p14:sldId id="281"/>
            <p14:sldId id="282"/>
            <p14:sldId id="283"/>
            <p14:sldId id="284"/>
            <p14:sldId id="285"/>
            <p14:sldId id="286"/>
            <p14:sldId id="287"/>
            <p14:sldId id="288"/>
            <p14:sldId id="289"/>
            <p14:sldId id="298"/>
            <p14:sldId id="299"/>
            <p14:sldId id="300"/>
            <p14:sldId id="301"/>
            <p14:sldId id="302"/>
            <p14:sldId id="335"/>
            <p14:sldId id="336"/>
            <p14:sldId id="348"/>
            <p14:sldId id="340"/>
            <p14:sldId id="346"/>
            <p14:sldId id="337"/>
            <p14:sldId id="338"/>
            <p14:sldId id="339"/>
            <p14:sldId id="334"/>
            <p14:sldId id="303"/>
            <p14:sldId id="304"/>
            <p14:sldId id="307"/>
            <p14:sldId id="305"/>
            <p14:sldId id="306"/>
            <p14:sldId id="308"/>
            <p14:sldId id="333"/>
            <p14:sldId id="349"/>
            <p14:sldId id="309"/>
            <p14:sldId id="310"/>
            <p14:sldId id="361"/>
            <p14:sldId id="312"/>
            <p14:sldId id="311"/>
            <p14:sldId id="313"/>
            <p14:sldId id="362"/>
            <p14:sldId id="314"/>
            <p14:sldId id="315"/>
            <p14:sldId id="316"/>
            <p14:sldId id="322"/>
            <p14:sldId id="363"/>
            <p14:sldId id="318"/>
            <p14:sldId id="317"/>
            <p14:sldId id="324"/>
            <p14:sldId id="325"/>
            <p14:sldId id="327"/>
            <p14:sldId id="326"/>
            <p14:sldId id="319"/>
            <p14:sldId id="320"/>
            <p14:sldId id="364"/>
            <p14:sldId id="321"/>
            <p14:sldId id="365"/>
            <p14:sldId id="366"/>
            <p14:sldId id="329"/>
            <p14:sldId id="367"/>
            <p14:sldId id="350"/>
            <p14:sldId id="351"/>
            <p14:sldId id="352"/>
            <p14:sldId id="353"/>
            <p14:sldId id="354"/>
            <p14:sldId id="332"/>
            <p14:sldId id="359"/>
            <p14:sldId id="330"/>
            <p14:sldId id="360"/>
            <p14:sldId id="355"/>
            <p14:sldId id="331"/>
            <p14:sldId id="356"/>
            <p14:sldId id="357"/>
            <p14:sldId id="358"/>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B6B6"/>
    <a:srgbClr val="C00000"/>
    <a:srgbClr val="AD1225"/>
    <a:srgbClr val="494948"/>
    <a:srgbClr val="BD1224"/>
    <a:srgbClr val="4B4B4A"/>
    <a:srgbClr val="931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718" autoAdjust="0"/>
  </p:normalViewPr>
  <p:slideViewPr>
    <p:cSldViewPr snapToGrid="0">
      <p:cViewPr varScale="1">
        <p:scale>
          <a:sx n="79" d="100"/>
          <a:sy n="79" d="100"/>
        </p:scale>
        <p:origin x="1776"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7526"/>
    </p:cViewPr>
  </p:sorterViewPr>
  <p:notesViewPr>
    <p:cSldViewPr snapToGrid="0">
      <p:cViewPr varScale="1">
        <p:scale>
          <a:sx n="87" d="100"/>
          <a:sy n="87" d="100"/>
        </p:scale>
        <p:origin x="298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B7DF8E4-486F-4A5B-AD04-EB5063ABD7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BE0D16E-ADA5-4073-86BC-B66C666F4A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C103BB-31CB-485F-9D2A-48ECC2E95097}" type="datetimeFigureOut">
              <a:rPr lang="fr-FR" smtClean="0"/>
              <a:t>20/01/2023</a:t>
            </a:fld>
            <a:endParaRPr lang="fr-FR"/>
          </a:p>
        </p:txBody>
      </p:sp>
      <p:sp>
        <p:nvSpPr>
          <p:cNvPr id="4" name="Espace réservé du pied de page 3">
            <a:extLst>
              <a:ext uri="{FF2B5EF4-FFF2-40B4-BE49-F238E27FC236}">
                <a16:creationId xmlns:a16="http://schemas.microsoft.com/office/drawing/2014/main" id="{288D3B35-0978-45AA-AE0B-ADAD5A85A7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64BE87F-4D2E-4771-9E1D-6C92CC0CDF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89007-2157-431D-B393-CDB1F36B427D}" type="slidenum">
              <a:rPr lang="fr-FR" smtClean="0"/>
              <a:t>‹N°›</a:t>
            </a:fld>
            <a:endParaRPr lang="fr-FR"/>
          </a:p>
        </p:txBody>
      </p:sp>
    </p:spTree>
    <p:extLst>
      <p:ext uri="{BB962C8B-B14F-4D97-AF65-F5344CB8AC3E}">
        <p14:creationId xmlns:p14="http://schemas.microsoft.com/office/powerpoint/2010/main" val="2543870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BE4CC-6464-42E7-A47C-ED5B3E095C4A}" type="datetimeFigureOut">
              <a:rPr lang="fr-FR" smtClean="0"/>
              <a:t>20/01/2023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634B7-707F-45A8-B98C-2FDF113FBAB1}" type="slidenum">
              <a:rPr lang="fr-FR" smtClean="0"/>
              <a:t>‹N°›</a:t>
            </a:fld>
            <a:endParaRPr lang="fr-FR"/>
          </a:p>
        </p:txBody>
      </p:sp>
    </p:spTree>
    <p:extLst>
      <p:ext uri="{BB962C8B-B14F-4D97-AF65-F5344CB8AC3E}">
        <p14:creationId xmlns:p14="http://schemas.microsoft.com/office/powerpoint/2010/main" val="1308374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egifrance.gouv.fr/codes/article_lc/LEGIARTI000029983262"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D1634B7-707F-45A8-B98C-2FDF113FBAB1}" type="slidenum">
              <a:rPr lang="fr-FR" smtClean="0"/>
              <a:t>34</a:t>
            </a:fld>
            <a:endParaRPr lang="fr-FR"/>
          </a:p>
        </p:txBody>
      </p:sp>
    </p:spTree>
    <p:extLst>
      <p:ext uri="{BB962C8B-B14F-4D97-AF65-F5344CB8AC3E}">
        <p14:creationId xmlns:p14="http://schemas.microsoft.com/office/powerpoint/2010/main" val="177017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D1634B7-707F-45A8-B98C-2FDF113FBAB1}" type="slidenum">
              <a:rPr lang="fr-FR" smtClean="0"/>
              <a:t>71</a:t>
            </a:fld>
            <a:endParaRPr lang="fr-FR"/>
          </a:p>
        </p:txBody>
      </p:sp>
    </p:spTree>
    <p:extLst>
      <p:ext uri="{BB962C8B-B14F-4D97-AF65-F5344CB8AC3E}">
        <p14:creationId xmlns:p14="http://schemas.microsoft.com/office/powerpoint/2010/main" val="1327967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457200" rtl="0" eaLnBrk="1" fontAlgn="auto" latinLnBrk="0" hangingPunct="1">
              <a:lnSpc>
                <a:spcPct val="100000"/>
              </a:lnSpc>
              <a:spcBef>
                <a:spcPts val="1000"/>
              </a:spcBef>
              <a:spcAft>
                <a:spcPts val="0"/>
              </a:spcAft>
              <a:buClr>
                <a:srgbClr val="ACD433"/>
              </a:buClr>
              <a:buSzPct val="80000"/>
              <a:buNone/>
              <a:tabLst/>
              <a:defRPr/>
            </a:pPr>
            <a:r>
              <a:rPr kumimoji="0" lang="fr-FR" sz="800" b="1" i="0" u="none" strike="noStrike" kern="1200" cap="none" spc="0" normalizeH="0" baseline="0" noProof="0" dirty="0" smtClean="0">
                <a:ln>
                  <a:noFill/>
                </a:ln>
                <a:solidFill>
                  <a:srgbClr val="C00000"/>
                </a:solidFill>
                <a:effectLst/>
                <a:uLnTx/>
                <a:uFillTx/>
                <a:ea typeface="+mn-ea"/>
                <a:cs typeface="+mn-cs"/>
              </a:rPr>
              <a:t>Le nombre total d’agents </a:t>
            </a:r>
            <a:r>
              <a:rPr kumimoji="0" lang="fr-FR" sz="800" b="0" i="0" u="none" strike="noStrike" kern="1200" cap="none" spc="0" normalizeH="0" baseline="0" noProof="0" dirty="0" smtClean="0">
                <a:ln>
                  <a:noFill/>
                </a:ln>
                <a:effectLst/>
                <a:uLnTx/>
                <a:uFillTx/>
                <a:ea typeface="+mn-ea"/>
                <a:cs typeface="+mn-cs"/>
              </a:rPr>
              <a:t>en équivalent temps plein pouvant être mis à disposition des OS est fixé à </a:t>
            </a:r>
            <a:r>
              <a:rPr kumimoji="0" lang="fr-FR" sz="800" b="1" i="0" u="sng" strike="noStrike" kern="1200" cap="none" spc="0" normalizeH="0" baseline="0" noProof="0" dirty="0" smtClean="0">
                <a:ln>
                  <a:noFill/>
                </a:ln>
                <a:solidFill>
                  <a:srgbClr val="C00000"/>
                </a:solidFill>
                <a:effectLst/>
                <a:uLnTx/>
                <a:uFillTx/>
                <a:ea typeface="+mn-ea"/>
                <a:cs typeface="+mn-cs"/>
              </a:rPr>
              <a:t>103</a:t>
            </a:r>
            <a:r>
              <a:rPr kumimoji="0" lang="fr-FR" sz="800" b="0" i="0" u="none" strike="noStrike" kern="1200" cap="none" spc="0" normalizeH="0" baseline="0" noProof="0" dirty="0" smtClean="0">
                <a:ln>
                  <a:noFill/>
                </a:ln>
                <a:effectLst/>
                <a:uLnTx/>
                <a:uFillTx/>
                <a:ea typeface="+mn-ea"/>
                <a:cs typeface="+mn-cs"/>
              </a:rPr>
              <a:t>, auxquels s'ajoutent les agents territoriaux mis à disposition au titre de leur participation au CCFP(</a:t>
            </a:r>
            <a:r>
              <a:rPr kumimoji="0" lang="fr-FR" sz="800" b="0" i="1" u="none" strike="noStrike" kern="1200" cap="none" spc="0" normalizeH="0" baseline="0" noProof="0" dirty="0" smtClean="0">
                <a:ln>
                  <a:noFill/>
                </a:ln>
                <a:solidFill>
                  <a:srgbClr val="40619E"/>
                </a:solidFill>
                <a:effectLst/>
                <a:uLnTx/>
                <a:uFillTx/>
                <a:ea typeface="+mn-ea"/>
                <a:cs typeface="+mn-cs"/>
                <a:hlinkClick r:id="rId3">
                  <a:extLst>
                    <a:ext uri="{A12FA001-AC4F-418D-AE19-62706E023703}">
                      <ahyp:hlinkClr xmlns="" xmlns:ahyp="http://schemas.microsoft.com/office/drawing/2018/hyperlinkcolor" xmlns:lc="http://schemas.openxmlformats.org/drawingml/2006/lockedCanvas" val="tx"/>
                    </a:ext>
                  </a:extLst>
                </a:hlinkClick>
              </a:rPr>
              <a:t>article R.1613-2 du CGCT</a:t>
            </a:r>
            <a:r>
              <a:rPr kumimoji="0" lang="fr-FR" sz="800" b="0" i="0" u="none" strike="noStrike" kern="1200" cap="none" spc="0" normalizeH="0" baseline="0" noProof="0" dirty="0" smtClean="0">
                <a:ln>
                  <a:noFill/>
                </a:ln>
                <a:effectLst/>
                <a:uLnTx/>
                <a:uFillTx/>
                <a:ea typeface="+mn-ea"/>
                <a:cs typeface="+mn-cs"/>
              </a:rPr>
              <a:t>).</a:t>
            </a:r>
          </a:p>
          <a:p>
            <a:pPr marL="0" marR="0" lvl="0" indent="0" algn="just" defTabSz="457200" rtl="0" eaLnBrk="1" fontAlgn="auto" latinLnBrk="0" hangingPunct="1">
              <a:lnSpc>
                <a:spcPct val="100000"/>
              </a:lnSpc>
              <a:spcBef>
                <a:spcPts val="1000"/>
              </a:spcBef>
              <a:spcAft>
                <a:spcPts val="0"/>
              </a:spcAft>
              <a:buClr>
                <a:srgbClr val="ACD433"/>
              </a:buClr>
              <a:buSzPct val="80000"/>
              <a:buNone/>
              <a:tabLst/>
              <a:defRPr/>
            </a:pPr>
            <a:endParaRPr kumimoji="0" lang="fr-FR" sz="800" b="0" i="0" u="none" strike="noStrike" kern="1200" cap="none" spc="0" normalizeH="0" baseline="0" noProof="0" dirty="0" smtClean="0">
              <a:ln>
                <a:noFill/>
              </a:ln>
              <a:effectLst/>
              <a:uLnTx/>
              <a:uFillTx/>
              <a:ea typeface="+mn-ea"/>
              <a:cs typeface="+mn-cs"/>
            </a:endParaRPr>
          </a:p>
          <a:p>
            <a:pPr marL="0" marR="0" lvl="0" indent="0" algn="just" defTabSz="457200" rtl="0" eaLnBrk="1" fontAlgn="auto" latinLnBrk="0" hangingPunct="1">
              <a:lnSpc>
                <a:spcPct val="100000"/>
              </a:lnSpc>
              <a:spcBef>
                <a:spcPts val="1000"/>
              </a:spcBef>
              <a:spcAft>
                <a:spcPts val="1200"/>
              </a:spcAft>
              <a:buClr>
                <a:srgbClr val="ACD433"/>
              </a:buClr>
              <a:buSzPct val="80000"/>
              <a:buNone/>
              <a:tabLst/>
              <a:defRPr/>
            </a:pPr>
            <a:r>
              <a:rPr lang="fr-FR" sz="800" b="1" u="sng" dirty="0" smtClean="0">
                <a:solidFill>
                  <a:srgbClr val="40619E"/>
                </a:solidFill>
              </a:rPr>
              <a:t>Les modalités de répartition</a:t>
            </a:r>
            <a:r>
              <a:rPr lang="fr-FR" sz="800" dirty="0" smtClean="0"/>
              <a:t> sont les suivantes : </a:t>
            </a:r>
          </a:p>
          <a:p>
            <a:pPr marL="715963" marR="0" lvl="0" algn="just" defTabSz="457200" rtl="0" eaLnBrk="1" fontAlgn="auto" latinLnBrk="0" hangingPunct="1">
              <a:lnSpc>
                <a:spcPct val="100000"/>
              </a:lnSpc>
              <a:spcBef>
                <a:spcPts val="1000"/>
              </a:spcBef>
              <a:spcAft>
                <a:spcPts val="1200"/>
              </a:spcAft>
              <a:buClrTx/>
              <a:buSzPct val="80000"/>
              <a:buFont typeface="Arial" panose="020B0604020202020204" pitchFamily="34" charset="0"/>
              <a:buChar char="•"/>
              <a:tabLst/>
              <a:defRPr/>
            </a:pPr>
            <a:r>
              <a:rPr lang="fr-FR" sz="800" dirty="0" smtClean="0"/>
              <a:t>Chaque organisation syndicale représentée au CSFPT dispose de </a:t>
            </a:r>
            <a:r>
              <a:rPr lang="fr-FR" sz="800" u="sng" dirty="0" smtClean="0">
                <a:solidFill>
                  <a:srgbClr val="C00000"/>
                </a:solidFill>
              </a:rPr>
              <a:t>4 agents mis à disposition</a:t>
            </a:r>
            <a:r>
              <a:rPr lang="fr-FR" sz="800" dirty="0" smtClean="0"/>
              <a:t>.</a:t>
            </a:r>
          </a:p>
          <a:p>
            <a:pPr marL="715963" marR="0" lvl="0" algn="just" defTabSz="4572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fr-FR" sz="800" dirty="0" smtClean="0"/>
              <a:t>L'effectif restant des agents mis à disposition est réparti entre les organisations syndicales à la proportionnelle à la plus forte moyenne des suffrages pris en compte pour la répartition des sièges au CSFPT. </a:t>
            </a:r>
          </a:p>
          <a:p>
            <a:pPr marL="0" marR="0" lvl="0" indent="0" algn="just" defTabSz="457200" rtl="0" eaLnBrk="1" fontAlgn="auto" latinLnBrk="0" hangingPunct="1">
              <a:lnSpc>
                <a:spcPct val="100000"/>
              </a:lnSpc>
              <a:spcBef>
                <a:spcPts val="1000"/>
              </a:spcBef>
              <a:spcAft>
                <a:spcPts val="0"/>
              </a:spcAft>
              <a:buClr>
                <a:srgbClr val="ACD433"/>
              </a:buClr>
              <a:buSzPct val="80000"/>
              <a:buNone/>
              <a:tabLst/>
              <a:defRPr/>
            </a:pPr>
            <a:endParaRPr kumimoji="0" lang="fr-FR" sz="800" b="0" i="0" u="none" strike="noStrike" kern="1200" cap="none" spc="0" normalizeH="0" baseline="0" noProof="0" dirty="0" smtClean="0">
              <a:ln>
                <a:noFill/>
              </a:ln>
              <a:effectLst/>
              <a:uLnTx/>
              <a:uFillTx/>
              <a:ea typeface="+mn-ea"/>
              <a:cs typeface="+mn-cs"/>
            </a:endParaRPr>
          </a:p>
          <a:p>
            <a:pPr marL="0" indent="0" algn="ctr">
              <a:buNone/>
            </a:pPr>
            <a:r>
              <a:rPr kumimoji="0" lang="fr-FR" sz="800" b="1" i="1" u="none" strike="noStrike" kern="1200" cap="none" spc="0" normalizeH="0" baseline="0" noProof="0" dirty="0" smtClean="0">
                <a:ln>
                  <a:noFill/>
                </a:ln>
                <a:solidFill>
                  <a:schemeClr val="accent1">
                    <a:lumMod val="75000"/>
                  </a:schemeClr>
                </a:solidFill>
                <a:effectLst/>
                <a:uLnTx/>
                <a:uFillTx/>
                <a:ea typeface="+mn-ea"/>
                <a:cs typeface="+mn-cs"/>
              </a:rPr>
              <a:t>L'organisation syndicale qui n'a pas utilisé la totalité des mises à disposition auxquelles elle peut prétendre perçoit </a:t>
            </a:r>
            <a:r>
              <a:rPr kumimoji="0" lang="fr-FR" sz="800" b="1" i="1" u="sng" strike="noStrike" kern="1200" cap="none" spc="0" normalizeH="0" baseline="0" noProof="0" dirty="0" smtClean="0">
                <a:ln>
                  <a:noFill/>
                </a:ln>
                <a:solidFill>
                  <a:schemeClr val="accent1">
                    <a:lumMod val="75000"/>
                  </a:schemeClr>
                </a:solidFill>
                <a:effectLst/>
                <a:uLnTx/>
                <a:uFillTx/>
                <a:ea typeface="+mn-ea"/>
                <a:cs typeface="+mn-cs"/>
              </a:rPr>
              <a:t>une somme égale au coût de la rémunération nette du nombre d'agents territoriaux</a:t>
            </a:r>
            <a:r>
              <a:rPr kumimoji="0" lang="fr-FR" sz="800" b="1" i="1" u="none" strike="noStrike" kern="1200" cap="none" spc="0" normalizeH="0" baseline="0" noProof="0" dirty="0" smtClean="0">
                <a:ln>
                  <a:noFill/>
                </a:ln>
                <a:solidFill>
                  <a:schemeClr val="accent1">
                    <a:lumMod val="75000"/>
                  </a:schemeClr>
                </a:solidFill>
                <a:effectLst/>
                <a:uLnTx/>
                <a:uFillTx/>
                <a:ea typeface="+mn-ea"/>
                <a:cs typeface="+mn-cs"/>
              </a:rPr>
              <a:t> dont la mise à disposition n'a pas été prononcée.</a:t>
            </a:r>
          </a:p>
          <a:p>
            <a:pPr marL="0" marR="0" lvl="0" indent="0" algn="just" defTabSz="457200" rtl="0" eaLnBrk="1" fontAlgn="auto" latinLnBrk="0" hangingPunct="1">
              <a:lnSpc>
                <a:spcPct val="100000"/>
              </a:lnSpc>
              <a:spcBef>
                <a:spcPts val="1000"/>
              </a:spcBef>
              <a:spcAft>
                <a:spcPts val="0"/>
              </a:spcAft>
              <a:buClr>
                <a:srgbClr val="ACD433"/>
              </a:buClr>
              <a:buSzPct val="80000"/>
              <a:buNone/>
              <a:tabLst/>
              <a:defRPr/>
            </a:pPr>
            <a:r>
              <a:rPr lang="fr-FR" sz="800" b="1" u="sng" dirty="0" smtClean="0">
                <a:solidFill>
                  <a:srgbClr val="C00000"/>
                </a:solidFill>
              </a:rPr>
              <a:t>Lorsque la mise à disposition prend fin</a:t>
            </a:r>
            <a:r>
              <a:rPr lang="fr-FR" sz="800" dirty="0" smtClean="0"/>
              <a:t>, le fonctionnaire remis à la disposition de sa collectivité ou de son établissement d'origine est réaffecté dans cette collectivité ou dans cet établissement :</a:t>
            </a:r>
          </a:p>
          <a:p>
            <a:pPr marL="712788" marR="0" lvl="0" indent="-350838" algn="just" defTabSz="457200" rtl="0" eaLnBrk="1" fontAlgn="auto" latinLnBrk="0" hangingPunct="1">
              <a:lnSpc>
                <a:spcPct val="100000"/>
              </a:lnSpc>
              <a:spcBef>
                <a:spcPts val="1000"/>
              </a:spcBef>
              <a:spcAft>
                <a:spcPts val="0"/>
              </a:spcAft>
              <a:buClr>
                <a:schemeClr val="tx1">
                  <a:lumMod val="75000"/>
                  <a:lumOff val="25000"/>
                </a:schemeClr>
              </a:buClr>
              <a:buSzPct val="80000"/>
              <a:buFont typeface="Arial" panose="020B0604020202020204" pitchFamily="34" charset="0"/>
              <a:buChar char="•"/>
              <a:tabLst/>
              <a:defRPr/>
            </a:pPr>
            <a:r>
              <a:rPr lang="fr-FR" sz="800" dirty="0" smtClean="0"/>
              <a:t>soit dans l'emploi qu'il occupait avant sa mise à disposition, </a:t>
            </a:r>
          </a:p>
          <a:p>
            <a:pPr marL="712788" marR="0" lvl="0" indent="-350838" algn="just" defTabSz="457200" rtl="0" eaLnBrk="1" fontAlgn="auto" latinLnBrk="0" hangingPunct="1">
              <a:lnSpc>
                <a:spcPct val="100000"/>
              </a:lnSpc>
              <a:spcBef>
                <a:spcPts val="1000"/>
              </a:spcBef>
              <a:spcAft>
                <a:spcPts val="0"/>
              </a:spcAft>
              <a:buClr>
                <a:schemeClr val="tx1">
                  <a:lumMod val="75000"/>
                  <a:lumOff val="25000"/>
                </a:schemeClr>
              </a:buClr>
              <a:buSzPct val="80000"/>
              <a:buFont typeface="Arial" panose="020B0604020202020204" pitchFamily="34" charset="0"/>
              <a:buChar char="•"/>
              <a:tabLst/>
              <a:defRPr/>
            </a:pPr>
            <a:r>
              <a:rPr lang="fr-FR" sz="800" dirty="0" smtClean="0"/>
              <a:t>soit dans un emploi correspondant à son grade,</a:t>
            </a:r>
          </a:p>
          <a:p>
            <a:pPr marL="712788" marR="0" lvl="0" indent="-350838" algn="just" defTabSz="457200" rtl="0" eaLnBrk="1" fontAlgn="auto" latinLnBrk="0" hangingPunct="1">
              <a:lnSpc>
                <a:spcPct val="100000"/>
              </a:lnSpc>
              <a:spcBef>
                <a:spcPts val="1000"/>
              </a:spcBef>
              <a:spcAft>
                <a:spcPts val="0"/>
              </a:spcAft>
              <a:buClr>
                <a:schemeClr val="tx1">
                  <a:lumMod val="75000"/>
                  <a:lumOff val="25000"/>
                </a:schemeClr>
              </a:buClr>
              <a:buSzPct val="80000"/>
              <a:buFont typeface="Arial" panose="020B0604020202020204" pitchFamily="34" charset="0"/>
              <a:buChar char="•"/>
              <a:tabLst/>
              <a:defRPr/>
            </a:pPr>
            <a:r>
              <a:rPr lang="fr-FR" sz="800" dirty="0" smtClean="0"/>
              <a:t>ou à défaut d’emploi vacant , si cette collectivité ou cet établissement est affilié, maintenu en surnombre pendant un an puis pris en charge par le CDG. </a:t>
            </a:r>
          </a:p>
          <a:p>
            <a:pPr marL="0" marR="0" lvl="0" indent="0" algn="just" defTabSz="457200" rtl="0" eaLnBrk="1" fontAlgn="auto" latinLnBrk="0" hangingPunct="1">
              <a:lnSpc>
                <a:spcPct val="100000"/>
              </a:lnSpc>
              <a:spcBef>
                <a:spcPts val="1000"/>
              </a:spcBef>
              <a:spcAft>
                <a:spcPts val="0"/>
              </a:spcAft>
              <a:buClr>
                <a:srgbClr val="ACD433"/>
              </a:buClr>
              <a:buSzPct val="80000"/>
              <a:buNone/>
              <a:tabLst/>
              <a:defRPr/>
            </a:pPr>
            <a:endParaRPr lang="fr-FR" sz="800" dirty="0" smtClean="0"/>
          </a:p>
          <a:p>
            <a:pPr marL="0" marR="0" lvl="0" indent="0" algn="just" defTabSz="457200" rtl="0" eaLnBrk="1" fontAlgn="auto" latinLnBrk="0" hangingPunct="1">
              <a:lnSpc>
                <a:spcPct val="100000"/>
              </a:lnSpc>
              <a:spcBef>
                <a:spcPts val="1000"/>
              </a:spcBef>
              <a:spcAft>
                <a:spcPts val="0"/>
              </a:spcAft>
              <a:buClr>
                <a:srgbClr val="ACD433"/>
              </a:buClr>
              <a:buSzPct val="80000"/>
              <a:buNone/>
              <a:tabLst/>
              <a:defRPr/>
            </a:pPr>
            <a:r>
              <a:rPr lang="fr-FR" sz="800" dirty="0" smtClean="0"/>
              <a:t>L'agent contractuel continue d'être employé dans les conditions prévues par son contrat.</a:t>
            </a:r>
          </a:p>
          <a:p>
            <a:pPr marL="0" indent="0" algn="ctr">
              <a:buNone/>
            </a:pPr>
            <a:endParaRPr kumimoji="0" lang="fr-FR" sz="800" b="1" i="1" u="none" strike="noStrike" kern="1200" cap="none" spc="0" normalizeH="0" baseline="0" noProof="0" dirty="0" smtClean="0">
              <a:ln>
                <a:noFill/>
              </a:ln>
              <a:solidFill>
                <a:schemeClr val="accent1">
                  <a:lumMod val="75000"/>
                </a:schemeClr>
              </a:solidFill>
              <a:effectLst/>
              <a:uLnTx/>
              <a:uFillTx/>
              <a:ea typeface="+mn-ea"/>
              <a:cs typeface="+mn-cs"/>
            </a:endParaRPr>
          </a:p>
          <a:p>
            <a:endParaRPr lang="fr-FR" sz="800" dirty="0"/>
          </a:p>
        </p:txBody>
      </p:sp>
      <p:sp>
        <p:nvSpPr>
          <p:cNvPr id="4" name="Espace réservé du numéro de diapositive 3"/>
          <p:cNvSpPr>
            <a:spLocks noGrp="1"/>
          </p:cNvSpPr>
          <p:nvPr>
            <p:ph type="sldNum" sz="quarter" idx="10"/>
          </p:nvPr>
        </p:nvSpPr>
        <p:spPr/>
        <p:txBody>
          <a:bodyPr/>
          <a:lstStyle/>
          <a:p>
            <a:fld id="{3D1634B7-707F-45A8-B98C-2FDF113FBAB1}" type="slidenum">
              <a:rPr lang="fr-FR" smtClean="0"/>
              <a:t>74</a:t>
            </a:fld>
            <a:endParaRPr lang="fr-FR"/>
          </a:p>
        </p:txBody>
      </p:sp>
    </p:spTree>
    <p:extLst>
      <p:ext uri="{BB962C8B-B14F-4D97-AF65-F5344CB8AC3E}">
        <p14:creationId xmlns:p14="http://schemas.microsoft.com/office/powerpoint/2010/main" val="328919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titre diaporama">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CB18BD-8CFA-4BA1-B1BC-60474EBF02CA}"/>
              </a:ext>
            </a:extLst>
          </p:cNvPr>
          <p:cNvSpPr>
            <a:spLocks noGrp="1"/>
          </p:cNvSpPr>
          <p:nvPr>
            <p:ph type="title" hasCustomPrompt="1"/>
          </p:nvPr>
        </p:nvSpPr>
        <p:spPr>
          <a:xfrm>
            <a:off x="838200" y="3952779"/>
            <a:ext cx="10515600" cy="646331"/>
          </a:xfrm>
          <a:prstGeom prst="rect">
            <a:avLst/>
          </a:prstGeom>
        </p:spPr>
        <p:txBody>
          <a:bodyPr>
            <a:spAutoFit/>
          </a:bodyPr>
          <a:lstStyle>
            <a:lvl1pPr>
              <a:defRPr>
                <a:solidFill>
                  <a:srgbClr val="AD1225"/>
                </a:solidFill>
              </a:defRPr>
            </a:lvl1pPr>
          </a:lstStyle>
          <a:p>
            <a:r>
              <a:rPr lang="fr-FR" dirty="0"/>
              <a:t>Titre du diaporama</a:t>
            </a:r>
          </a:p>
        </p:txBody>
      </p:sp>
      <p:sp>
        <p:nvSpPr>
          <p:cNvPr id="8" name="Espace réservé du texte 7">
            <a:extLst>
              <a:ext uri="{FF2B5EF4-FFF2-40B4-BE49-F238E27FC236}">
                <a16:creationId xmlns:a16="http://schemas.microsoft.com/office/drawing/2014/main" id="{B3CF3172-F571-4CA4-9871-82C43C74DF4A}"/>
              </a:ext>
            </a:extLst>
          </p:cNvPr>
          <p:cNvSpPr>
            <a:spLocks noGrp="1"/>
          </p:cNvSpPr>
          <p:nvPr>
            <p:ph type="body" sz="quarter" idx="11" hasCustomPrompt="1"/>
          </p:nvPr>
        </p:nvSpPr>
        <p:spPr>
          <a:xfrm>
            <a:off x="838201" y="2894399"/>
            <a:ext cx="10515600" cy="460800"/>
          </a:xfrm>
          <a:prstGeom prst="rect">
            <a:avLst/>
          </a:prstGeom>
        </p:spPr>
        <p:txBody>
          <a:bodyPr anchor="ctr" anchorCtr="0">
            <a:spAutoFit/>
          </a:bodyPr>
          <a:lstStyle>
            <a:lvl1pPr>
              <a:defRPr sz="2400" b="0">
                <a:solidFill>
                  <a:srgbClr val="4B4B4A"/>
                </a:solidFill>
              </a:defRPr>
            </a:lvl1pPr>
          </a:lstStyle>
          <a:p>
            <a:pPr lvl="0"/>
            <a:r>
              <a:rPr lang="fr-FR" dirty="0"/>
              <a:t>DATE</a:t>
            </a:r>
          </a:p>
        </p:txBody>
      </p:sp>
      <p:sp>
        <p:nvSpPr>
          <p:cNvPr id="4" name="Espace réservé du texte 3">
            <a:extLst>
              <a:ext uri="{FF2B5EF4-FFF2-40B4-BE49-F238E27FC236}">
                <a16:creationId xmlns:a16="http://schemas.microsoft.com/office/drawing/2014/main" id="{F90B4AEE-C92D-4CA4-A894-666F8A91F21A}"/>
              </a:ext>
            </a:extLst>
          </p:cNvPr>
          <p:cNvSpPr>
            <a:spLocks noGrp="1"/>
          </p:cNvSpPr>
          <p:nvPr>
            <p:ph type="body" sz="quarter" idx="14" hasCustomPrompt="1"/>
          </p:nvPr>
        </p:nvSpPr>
        <p:spPr>
          <a:xfrm>
            <a:off x="838200" y="4698215"/>
            <a:ext cx="10515600" cy="478800"/>
          </a:xfrm>
          <a:prstGeom prst="rect">
            <a:avLst/>
          </a:prstGeom>
        </p:spPr>
        <p:txBody>
          <a:bodyPr/>
          <a:lstStyle>
            <a:lvl1pPr>
              <a:defRPr>
                <a:solidFill>
                  <a:srgbClr val="AD1225"/>
                </a:solidFill>
              </a:defRPr>
            </a:lvl1pPr>
          </a:lstStyle>
          <a:p>
            <a:pPr lvl="0"/>
            <a:r>
              <a:rPr lang="fr-FR" dirty="0"/>
              <a:t>Sous-titre éventuel du diaporama</a:t>
            </a:r>
          </a:p>
        </p:txBody>
      </p:sp>
    </p:spTree>
    <p:extLst>
      <p:ext uri="{BB962C8B-B14F-4D97-AF65-F5344CB8AC3E}">
        <p14:creationId xmlns:p14="http://schemas.microsoft.com/office/powerpoint/2010/main" val="231676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ordre du jour">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24B67468-2A84-4F3B-A6AA-604D8F243A6B}"/>
              </a:ext>
            </a:extLst>
          </p:cNvPr>
          <p:cNvSpPr>
            <a:spLocks noGrp="1"/>
          </p:cNvSpPr>
          <p:nvPr>
            <p:ph type="body" sz="quarter" idx="13"/>
          </p:nvPr>
        </p:nvSpPr>
        <p:spPr>
          <a:xfrm>
            <a:off x="360000" y="1620000"/>
            <a:ext cx="11520000" cy="4320000"/>
          </a:xfrm>
          <a:prstGeom prst="rect">
            <a:avLst/>
          </a:prstGeom>
        </p:spPr>
        <p:txBody>
          <a:bodyPr anchor="t" anchorCtr="0"/>
          <a:lstStyle>
            <a:lvl1pPr algn="l">
              <a:defRPr sz="2800">
                <a:solidFill>
                  <a:srgbClr val="AD1225"/>
                </a:solidFill>
              </a:defRPr>
            </a:lvl1pPr>
            <a:lvl3pPr>
              <a:defRPr>
                <a:solidFill>
                  <a:srgbClr val="494948"/>
                </a:solidFill>
              </a:defRPr>
            </a:lvl3pPr>
          </a:lstStyle>
          <a:p>
            <a:pPr lvl="0"/>
            <a:r>
              <a:rPr lang="fr-FR" dirty="0"/>
              <a:t>Modifier les styles du texte du masque</a:t>
            </a:r>
          </a:p>
          <a:p>
            <a:pPr lvl="1"/>
            <a:r>
              <a:rPr lang="fr-FR" dirty="0"/>
              <a:t>Deuxième niveau</a:t>
            </a:r>
          </a:p>
          <a:p>
            <a:pPr lvl="2"/>
            <a:r>
              <a:rPr lang="fr-FR" dirty="0"/>
              <a:t>Troisième niveau</a:t>
            </a:r>
          </a:p>
        </p:txBody>
      </p:sp>
      <p:sp>
        <p:nvSpPr>
          <p:cNvPr id="12" name="Espace réservé du texte 11">
            <a:extLst>
              <a:ext uri="{FF2B5EF4-FFF2-40B4-BE49-F238E27FC236}">
                <a16:creationId xmlns:a16="http://schemas.microsoft.com/office/drawing/2014/main" id="{AC4FD657-E5BB-42D0-9BF3-BCEF5B073611}"/>
              </a:ext>
            </a:extLst>
          </p:cNvPr>
          <p:cNvSpPr>
            <a:spLocks noGrp="1"/>
          </p:cNvSpPr>
          <p:nvPr>
            <p:ph type="body" sz="quarter" idx="14" hasCustomPrompt="1"/>
          </p:nvPr>
        </p:nvSpPr>
        <p:spPr>
          <a:xfrm>
            <a:off x="838200" y="698335"/>
            <a:ext cx="11088688" cy="342065"/>
          </a:xfrm>
          <a:prstGeom prst="rect">
            <a:avLst/>
          </a:prstGeom>
        </p:spPr>
        <p:txBody>
          <a:bodyPr anchor="ctr" anchorCtr="0"/>
          <a:lstStyle>
            <a:lvl1pPr>
              <a:defRPr sz="1600">
                <a:solidFill>
                  <a:srgbClr val="AD1225"/>
                </a:solidFill>
              </a:defRPr>
            </a:lvl1pPr>
          </a:lstStyle>
          <a:p>
            <a:pPr lvl="0"/>
            <a:r>
              <a:rPr lang="fr-FR" dirty="0"/>
              <a:t>Rappel éventuel du titre du diaporama</a:t>
            </a:r>
          </a:p>
        </p:txBody>
      </p:sp>
      <p:sp>
        <p:nvSpPr>
          <p:cNvPr id="14" name="Titre 13">
            <a:extLst>
              <a:ext uri="{FF2B5EF4-FFF2-40B4-BE49-F238E27FC236}">
                <a16:creationId xmlns:a16="http://schemas.microsoft.com/office/drawing/2014/main" id="{0F9B4C91-2DC5-460A-94C7-E5BFA86F2610}"/>
              </a:ext>
            </a:extLst>
          </p:cNvPr>
          <p:cNvSpPr>
            <a:spLocks noGrp="1"/>
          </p:cNvSpPr>
          <p:nvPr>
            <p:ph type="title" hasCustomPrompt="1"/>
          </p:nvPr>
        </p:nvSpPr>
        <p:spPr>
          <a:xfrm>
            <a:off x="838200" y="315247"/>
            <a:ext cx="11088688" cy="315275"/>
          </a:xfrm>
          <a:prstGeom prst="rect">
            <a:avLst/>
          </a:prstGeom>
        </p:spPr>
        <p:txBody>
          <a:bodyPr/>
          <a:lstStyle>
            <a:lvl1pPr>
              <a:defRPr sz="2000">
                <a:solidFill>
                  <a:srgbClr val="AD1225"/>
                </a:solidFill>
              </a:defRPr>
            </a:lvl1pPr>
          </a:lstStyle>
          <a:p>
            <a:r>
              <a:rPr lang="fr-FR" dirty="0"/>
              <a:t>Ordre du jour de la réunion</a:t>
            </a:r>
          </a:p>
        </p:txBody>
      </p:sp>
    </p:spTree>
    <p:extLst>
      <p:ext uri="{BB962C8B-B14F-4D97-AF65-F5344CB8AC3E}">
        <p14:creationId xmlns:p14="http://schemas.microsoft.com/office/powerpoint/2010/main" val="14438413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titre parti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B92E79F1-D410-4D55-BE7F-9ABDA608C025}"/>
              </a:ext>
            </a:extLst>
          </p:cNvPr>
          <p:cNvSpPr>
            <a:spLocks noGrp="1"/>
          </p:cNvSpPr>
          <p:nvPr>
            <p:ph type="body" sz="quarter" idx="12" hasCustomPrompt="1"/>
          </p:nvPr>
        </p:nvSpPr>
        <p:spPr>
          <a:xfrm>
            <a:off x="838200" y="1994400"/>
            <a:ext cx="10515600" cy="583200"/>
          </a:xfrm>
          <a:prstGeom prst="rect">
            <a:avLst/>
          </a:prstGeom>
        </p:spPr>
        <p:txBody>
          <a:bodyPr anchor="ctr" anchorCtr="0"/>
          <a:lstStyle>
            <a:lvl1pPr>
              <a:defRPr sz="4400" b="1">
                <a:solidFill>
                  <a:srgbClr val="494948"/>
                </a:solidFill>
                <a:latin typeface="+mj-lt"/>
              </a:defRPr>
            </a:lvl1pPr>
            <a:lvl5pPr marL="1828800" indent="0">
              <a:buNone/>
              <a:defRPr/>
            </a:lvl5pPr>
          </a:lstStyle>
          <a:p>
            <a:pPr lvl="0"/>
            <a:r>
              <a:rPr lang="fr-FR" dirty="0"/>
              <a:t>TITRE DE LA PARTIE</a:t>
            </a:r>
          </a:p>
        </p:txBody>
      </p:sp>
      <p:sp>
        <p:nvSpPr>
          <p:cNvPr id="11" name="Espace réservé du texte 10">
            <a:extLst>
              <a:ext uri="{FF2B5EF4-FFF2-40B4-BE49-F238E27FC236}">
                <a16:creationId xmlns:a16="http://schemas.microsoft.com/office/drawing/2014/main" id="{8D8A0EF4-B199-40D0-8270-3FFCECF69D33}"/>
              </a:ext>
            </a:extLst>
          </p:cNvPr>
          <p:cNvSpPr>
            <a:spLocks noGrp="1"/>
          </p:cNvSpPr>
          <p:nvPr>
            <p:ph type="body" sz="quarter" idx="13" hasCustomPrompt="1"/>
          </p:nvPr>
        </p:nvSpPr>
        <p:spPr>
          <a:xfrm>
            <a:off x="838200" y="2728800"/>
            <a:ext cx="10515600" cy="535531"/>
          </a:xfrm>
          <a:prstGeom prst="rect">
            <a:avLst/>
          </a:prstGeom>
        </p:spPr>
        <p:txBody>
          <a:bodyPr anchor="ctr" anchorCtr="0"/>
          <a:lstStyle>
            <a:lvl1pPr>
              <a:defRPr>
                <a:solidFill>
                  <a:srgbClr val="494948"/>
                </a:solidFill>
              </a:defRPr>
            </a:lvl1pPr>
            <a:lvl5pPr marL="1828800" indent="0">
              <a:buNone/>
              <a:defRPr/>
            </a:lvl5pPr>
          </a:lstStyle>
          <a:p>
            <a:pPr lvl="0"/>
            <a:r>
              <a:rPr lang="fr-FR" dirty="0"/>
              <a:t>Sous-titre éventuel de la partie</a:t>
            </a:r>
          </a:p>
        </p:txBody>
      </p:sp>
    </p:spTree>
    <p:extLst>
      <p:ext uri="{BB962C8B-B14F-4D97-AF65-F5344CB8AC3E}">
        <p14:creationId xmlns:p14="http://schemas.microsoft.com/office/powerpoint/2010/main" val="237775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contenu">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24B67468-2A84-4F3B-A6AA-604D8F243A6B}"/>
              </a:ext>
            </a:extLst>
          </p:cNvPr>
          <p:cNvSpPr>
            <a:spLocks noGrp="1"/>
          </p:cNvSpPr>
          <p:nvPr>
            <p:ph type="body" sz="quarter" idx="13"/>
          </p:nvPr>
        </p:nvSpPr>
        <p:spPr>
          <a:xfrm>
            <a:off x="360000" y="1620000"/>
            <a:ext cx="11520000" cy="4320000"/>
          </a:xfrm>
          <a:prstGeom prst="rect">
            <a:avLst/>
          </a:prstGeom>
        </p:spPr>
        <p:txBody>
          <a:bodyPr anchor="t" anchorCtr="0"/>
          <a:lstStyle>
            <a:lvl1pPr algn="l">
              <a:defRPr sz="2800">
                <a:solidFill>
                  <a:srgbClr val="AD1225"/>
                </a:solidFill>
              </a:defRPr>
            </a:lvl1pPr>
            <a:lvl3pPr>
              <a:defRPr>
                <a:solidFill>
                  <a:srgbClr val="494948"/>
                </a:solidFill>
              </a:defRPr>
            </a:lvl3pPr>
          </a:lstStyle>
          <a:p>
            <a:pPr lvl="0"/>
            <a:r>
              <a:rPr lang="fr-FR" dirty="0"/>
              <a:t>Modifier les styles du texte du masque</a:t>
            </a:r>
          </a:p>
          <a:p>
            <a:pPr lvl="1"/>
            <a:r>
              <a:rPr lang="fr-FR" dirty="0"/>
              <a:t>Deuxième niveau</a:t>
            </a:r>
          </a:p>
          <a:p>
            <a:pPr lvl="2"/>
            <a:r>
              <a:rPr lang="fr-FR" dirty="0"/>
              <a:t>Troisième niveau</a:t>
            </a:r>
          </a:p>
        </p:txBody>
      </p:sp>
      <p:sp>
        <p:nvSpPr>
          <p:cNvPr id="12" name="Espace réservé du texte 11">
            <a:extLst>
              <a:ext uri="{FF2B5EF4-FFF2-40B4-BE49-F238E27FC236}">
                <a16:creationId xmlns:a16="http://schemas.microsoft.com/office/drawing/2014/main" id="{AC4FD657-E5BB-42D0-9BF3-BCEF5B073611}"/>
              </a:ext>
            </a:extLst>
          </p:cNvPr>
          <p:cNvSpPr>
            <a:spLocks noGrp="1"/>
          </p:cNvSpPr>
          <p:nvPr>
            <p:ph type="body" sz="quarter" idx="14" hasCustomPrompt="1"/>
          </p:nvPr>
        </p:nvSpPr>
        <p:spPr>
          <a:xfrm>
            <a:off x="838200" y="698335"/>
            <a:ext cx="11088688" cy="342065"/>
          </a:xfrm>
          <a:prstGeom prst="rect">
            <a:avLst/>
          </a:prstGeom>
        </p:spPr>
        <p:txBody>
          <a:bodyPr anchor="ctr" anchorCtr="0"/>
          <a:lstStyle>
            <a:lvl1pPr>
              <a:defRPr sz="1600">
                <a:solidFill>
                  <a:srgbClr val="AD1225"/>
                </a:solidFill>
              </a:defRPr>
            </a:lvl1pPr>
          </a:lstStyle>
          <a:p>
            <a:pPr lvl="0"/>
            <a:r>
              <a:rPr lang="fr-FR" dirty="0"/>
              <a:t>Rappel éventuel du sous-titre de la partie</a:t>
            </a:r>
          </a:p>
        </p:txBody>
      </p:sp>
      <p:sp>
        <p:nvSpPr>
          <p:cNvPr id="14" name="Titre 13">
            <a:extLst>
              <a:ext uri="{FF2B5EF4-FFF2-40B4-BE49-F238E27FC236}">
                <a16:creationId xmlns:a16="http://schemas.microsoft.com/office/drawing/2014/main" id="{0F9B4C91-2DC5-460A-94C7-E5BFA86F2610}"/>
              </a:ext>
            </a:extLst>
          </p:cNvPr>
          <p:cNvSpPr>
            <a:spLocks noGrp="1"/>
          </p:cNvSpPr>
          <p:nvPr>
            <p:ph type="title" hasCustomPrompt="1"/>
          </p:nvPr>
        </p:nvSpPr>
        <p:spPr>
          <a:xfrm>
            <a:off x="838200" y="315247"/>
            <a:ext cx="11088688" cy="315275"/>
          </a:xfrm>
          <a:prstGeom prst="rect">
            <a:avLst/>
          </a:prstGeom>
        </p:spPr>
        <p:txBody>
          <a:bodyPr/>
          <a:lstStyle>
            <a:lvl1pPr>
              <a:defRPr sz="2000">
                <a:solidFill>
                  <a:srgbClr val="AD1225"/>
                </a:solidFill>
              </a:defRPr>
            </a:lvl1pPr>
          </a:lstStyle>
          <a:p>
            <a:r>
              <a:rPr lang="fr-FR" dirty="0"/>
              <a:t>Rappel du titre de la partie</a:t>
            </a:r>
          </a:p>
        </p:txBody>
      </p:sp>
      <p:sp>
        <p:nvSpPr>
          <p:cNvPr id="13" name="Espace réservé du numéro de diapositive 6">
            <a:extLst>
              <a:ext uri="{FF2B5EF4-FFF2-40B4-BE49-F238E27FC236}">
                <a16:creationId xmlns:a16="http://schemas.microsoft.com/office/drawing/2014/main" id="{40826F56-8CC7-4ED7-95B4-FA469D01B375}"/>
              </a:ext>
            </a:extLst>
          </p:cNvPr>
          <p:cNvSpPr>
            <a:spLocks noGrp="1"/>
          </p:cNvSpPr>
          <p:nvPr>
            <p:ph type="sldNum" sz="quarter" idx="12"/>
          </p:nvPr>
        </p:nvSpPr>
        <p:spPr>
          <a:xfrm>
            <a:off x="9360000" y="6210000"/>
            <a:ext cx="2520000" cy="288000"/>
          </a:xfrm>
          <a:prstGeom prst="rect">
            <a:avLst/>
          </a:prstGeom>
        </p:spPr>
        <p:txBody>
          <a:bodyPr/>
          <a:lstStyle>
            <a:lvl1pPr algn="r">
              <a:defRPr sz="1000">
                <a:solidFill>
                  <a:srgbClr val="4B4B4A"/>
                </a:solidFill>
              </a:defRPr>
            </a:lvl1pPr>
          </a:lstStyle>
          <a:p>
            <a:fld id="{8E0A238A-8599-44CE-8C7D-9538EC0F8B06}" type="slidenum">
              <a:rPr lang="fr-FR" smtClean="0"/>
              <a:pPr/>
              <a:t>‹N°›</a:t>
            </a:fld>
            <a:endParaRPr lang="fr-FR" dirty="0"/>
          </a:p>
        </p:txBody>
      </p:sp>
    </p:spTree>
    <p:extLst>
      <p:ext uri="{BB962C8B-B14F-4D97-AF65-F5344CB8AC3E}">
        <p14:creationId xmlns:p14="http://schemas.microsoft.com/office/powerpoint/2010/main" val="41666283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conclu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1489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3.jpg"/><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601C233-D48B-42EA-A805-342E949221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mage 7">
            <a:extLst>
              <a:ext uri="{FF2B5EF4-FFF2-40B4-BE49-F238E27FC236}">
                <a16:creationId xmlns:a16="http://schemas.microsoft.com/office/drawing/2014/main" id="{02B09FF2-EC67-4715-8369-5BE6A3BC7060}"/>
              </a:ext>
            </a:extLst>
          </p:cNvPr>
          <p:cNvPicPr>
            <a:picLocks noChangeAspect="1"/>
          </p:cNvPicPr>
          <p:nvPr userDrawn="1"/>
        </p:nvPicPr>
        <p:blipFill>
          <a:blip r:embed="rId4"/>
          <a:stretch>
            <a:fillRect/>
          </a:stretch>
        </p:blipFill>
        <p:spPr>
          <a:xfrm>
            <a:off x="4656000" y="1349787"/>
            <a:ext cx="2880000" cy="1419239"/>
          </a:xfrm>
          <a:prstGeom prst="rect">
            <a:avLst/>
          </a:prstGeom>
        </p:spPr>
      </p:pic>
      <p:pic>
        <p:nvPicPr>
          <p:cNvPr id="9" name="Image 8">
            <a:extLst>
              <a:ext uri="{FF2B5EF4-FFF2-40B4-BE49-F238E27FC236}">
                <a16:creationId xmlns:a16="http://schemas.microsoft.com/office/drawing/2014/main" id="{57A93F17-1E64-4BB4-B592-3C927735CD8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10262" y="3433763"/>
            <a:ext cx="371475" cy="28575"/>
          </a:xfrm>
          <a:prstGeom prst="rect">
            <a:avLst/>
          </a:prstGeom>
        </p:spPr>
      </p:pic>
    </p:spTree>
    <p:extLst>
      <p:ext uri="{BB962C8B-B14F-4D97-AF65-F5344CB8AC3E}">
        <p14:creationId xmlns:p14="http://schemas.microsoft.com/office/powerpoint/2010/main" val="999231652"/>
      </p:ext>
    </p:extLst>
  </p:cSld>
  <p:clrMap bg1="lt1" tx1="dk1" bg2="lt2" tx2="dk2" accent1="accent1" accent2="accent2" accent3="accent3" accent4="accent4" accent5="accent5" accent6="accent6" hlink="hlink" folHlink="folHlink"/>
  <p:sldLayoutIdLst>
    <p:sldLayoutId id="2147483657" r:id="rId1"/>
  </p:sldLayoutIdLst>
  <p:hf sldNum="0" hdr="0" ftr="0" dt="0"/>
  <p:txStyles>
    <p:titleStyle>
      <a:lvl1pPr algn="ctr" defTabSz="914400" rtl="0" eaLnBrk="1" latinLnBrk="0" hangingPunct="1">
        <a:lnSpc>
          <a:spcPct val="90000"/>
        </a:lnSpc>
        <a:spcBef>
          <a:spcPct val="0"/>
        </a:spcBef>
        <a:buNone/>
        <a:defRPr sz="4000" kern="1200">
          <a:solidFill>
            <a:schemeClr val="tx2"/>
          </a:solidFill>
          <a:latin typeface="Arial Black" panose="020B0A0402010202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ous-titre 2">
            <a:extLst>
              <a:ext uri="{FF2B5EF4-FFF2-40B4-BE49-F238E27FC236}">
                <a16:creationId xmlns:a16="http://schemas.microsoft.com/office/drawing/2014/main" id="{BB10D846-63B8-458B-9C0B-127B9639DBFE}"/>
              </a:ext>
            </a:extLst>
          </p:cNvPr>
          <p:cNvSpPr txBox="1">
            <a:spLocks/>
          </p:cNvSpPr>
          <p:nvPr userDrawn="1"/>
        </p:nvSpPr>
        <p:spPr>
          <a:xfrm>
            <a:off x="1524000" y="3343282"/>
            <a:ext cx="9144000" cy="280034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7" name="Titre 1">
            <a:extLst>
              <a:ext uri="{FF2B5EF4-FFF2-40B4-BE49-F238E27FC236}">
                <a16:creationId xmlns:a16="http://schemas.microsoft.com/office/drawing/2014/main" id="{A4FFF4BA-3271-423D-9C59-71347D1B1B03}"/>
              </a:ext>
            </a:extLst>
          </p:cNvPr>
          <p:cNvSpPr txBox="1">
            <a:spLocks/>
          </p:cNvSpPr>
          <p:nvPr userDrawn="1"/>
        </p:nvSpPr>
        <p:spPr>
          <a:xfrm>
            <a:off x="1524000" y="1082178"/>
            <a:ext cx="9144000" cy="18324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4000" dirty="0"/>
          </a:p>
          <a:p>
            <a:endParaRPr lang="fr-FR" sz="4000" dirty="0"/>
          </a:p>
        </p:txBody>
      </p:sp>
      <p:pic>
        <p:nvPicPr>
          <p:cNvPr id="3" name="Image 2">
            <a:extLst>
              <a:ext uri="{FF2B5EF4-FFF2-40B4-BE49-F238E27FC236}">
                <a16:creationId xmlns:a16="http://schemas.microsoft.com/office/drawing/2014/main" id="{79A58C53-ED80-427B-B4E6-C011DF452A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5687" y="347729"/>
            <a:ext cx="11400873" cy="6070243"/>
          </a:xfrm>
          <a:prstGeom prst="rect">
            <a:avLst/>
          </a:prstGeom>
        </p:spPr>
      </p:pic>
    </p:spTree>
    <p:extLst>
      <p:ext uri="{BB962C8B-B14F-4D97-AF65-F5344CB8AC3E}">
        <p14:creationId xmlns:p14="http://schemas.microsoft.com/office/powerpoint/2010/main" val="592784845"/>
      </p:ext>
    </p:extLst>
  </p:cSld>
  <p:clrMap bg1="lt1" tx1="dk1" bg2="lt2" tx2="dk2" accent1="accent1" accent2="accent2" accent3="accent3" accent4="accent4" accent5="accent5" accent6="accent6" hlink="hlink" folHlink="folHlink"/>
  <p:sldLayoutIdLst>
    <p:sldLayoutId id="2147483672" r:id="rId1"/>
  </p:sldLayoutIdLst>
  <p:hf sldNum="0" hdr="0" ftr="0" dt="0"/>
  <p:txStyles>
    <p:titleStyle>
      <a:lvl1pPr algn="r"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5829486-E422-446E-A3A7-9DAF38F754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6"/>
            <a:ext cx="12189630" cy="6858000"/>
          </a:xfrm>
          <a:prstGeom prst="rect">
            <a:avLst/>
          </a:prstGeom>
        </p:spPr>
      </p:pic>
      <p:pic>
        <p:nvPicPr>
          <p:cNvPr id="7" name="Image 6">
            <a:extLst>
              <a:ext uri="{FF2B5EF4-FFF2-40B4-BE49-F238E27FC236}">
                <a16:creationId xmlns:a16="http://schemas.microsoft.com/office/drawing/2014/main" id="{397A3A64-DC96-4015-9F74-D27E957B8382}"/>
              </a:ext>
            </a:extLst>
          </p:cNvPr>
          <p:cNvPicPr>
            <a:picLocks noChangeAspect="1"/>
          </p:cNvPicPr>
          <p:nvPr userDrawn="1"/>
        </p:nvPicPr>
        <p:blipFill>
          <a:blip r:embed="rId4"/>
          <a:stretch>
            <a:fillRect/>
          </a:stretch>
        </p:blipFill>
        <p:spPr>
          <a:xfrm>
            <a:off x="4604944" y="4877087"/>
            <a:ext cx="2460876" cy="1212698"/>
          </a:xfrm>
          <a:prstGeom prst="rect">
            <a:avLst/>
          </a:prstGeom>
        </p:spPr>
      </p:pic>
    </p:spTree>
    <p:extLst>
      <p:ext uri="{BB962C8B-B14F-4D97-AF65-F5344CB8AC3E}">
        <p14:creationId xmlns:p14="http://schemas.microsoft.com/office/powerpoint/2010/main" val="1706133704"/>
      </p:ext>
    </p:extLst>
  </p:cSld>
  <p:clrMap bg1="lt1" tx1="dk1" bg2="lt2" tx2="dk2" accent1="accent1" accent2="accent2" accent3="accent3" accent4="accent4" accent5="accent5" accent6="accent6" hlink="hlink" folHlink="folHlink"/>
  <p:sldLayoutIdLst>
    <p:sldLayoutId id="2147483658" r:id="rId1"/>
  </p:sldLayoutIdLst>
  <p:hf sldNum="0" hdr="0" ftr="0" dt="0"/>
  <p:txStyles>
    <p:titleStyle>
      <a:lvl1pPr algn="ctr"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1D7AB34-EF2B-4AA0-92AD-C11FC62936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93"/>
            <a:ext cx="12192000" cy="6858000"/>
          </a:xfrm>
          <a:prstGeom prst="rect">
            <a:avLst/>
          </a:prstGeom>
        </p:spPr>
      </p:pic>
      <p:sp>
        <p:nvSpPr>
          <p:cNvPr id="5" name="Sous-titre 2">
            <a:extLst>
              <a:ext uri="{FF2B5EF4-FFF2-40B4-BE49-F238E27FC236}">
                <a16:creationId xmlns:a16="http://schemas.microsoft.com/office/drawing/2014/main" id="{BB10D846-63B8-458B-9C0B-127B9639DBFE}"/>
              </a:ext>
            </a:extLst>
          </p:cNvPr>
          <p:cNvSpPr txBox="1">
            <a:spLocks/>
          </p:cNvSpPr>
          <p:nvPr userDrawn="1"/>
        </p:nvSpPr>
        <p:spPr>
          <a:xfrm>
            <a:off x="1524000" y="3343282"/>
            <a:ext cx="9144000" cy="280034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7" name="Titre 1">
            <a:extLst>
              <a:ext uri="{FF2B5EF4-FFF2-40B4-BE49-F238E27FC236}">
                <a16:creationId xmlns:a16="http://schemas.microsoft.com/office/drawing/2014/main" id="{A4FFF4BA-3271-423D-9C59-71347D1B1B03}"/>
              </a:ext>
            </a:extLst>
          </p:cNvPr>
          <p:cNvSpPr txBox="1">
            <a:spLocks/>
          </p:cNvSpPr>
          <p:nvPr userDrawn="1"/>
        </p:nvSpPr>
        <p:spPr>
          <a:xfrm>
            <a:off x="1524000" y="1082178"/>
            <a:ext cx="9144000" cy="18324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4000" dirty="0"/>
          </a:p>
          <a:p>
            <a:endParaRPr lang="fr-FR" sz="4000" dirty="0"/>
          </a:p>
        </p:txBody>
      </p:sp>
    </p:spTree>
    <p:extLst>
      <p:ext uri="{BB962C8B-B14F-4D97-AF65-F5344CB8AC3E}">
        <p14:creationId xmlns:p14="http://schemas.microsoft.com/office/powerpoint/2010/main" val="26971244"/>
      </p:ext>
    </p:extLst>
  </p:cSld>
  <p:clrMap bg1="lt1" tx1="dk1" bg2="lt2" tx2="dk2" accent1="accent1" accent2="accent2" accent3="accent3" accent4="accent4" accent5="accent5" accent6="accent6" hlink="hlink" folHlink="folHlink"/>
  <p:sldLayoutIdLst>
    <p:sldLayoutId id="2147483670" r:id="rId1"/>
  </p:sldLayoutIdLst>
  <p:hf sldNum="0" hdr="0" ftr="0" dt="0"/>
  <p:txStyles>
    <p:titleStyle>
      <a:lvl1pPr algn="r"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601C233-D48B-42EA-A805-342E949221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8" name="Image 7">
            <a:extLst>
              <a:ext uri="{FF2B5EF4-FFF2-40B4-BE49-F238E27FC236}">
                <a16:creationId xmlns:a16="http://schemas.microsoft.com/office/drawing/2014/main" id="{02B09FF2-EC67-4715-8369-5BE6A3BC7060}"/>
              </a:ext>
            </a:extLst>
          </p:cNvPr>
          <p:cNvPicPr>
            <a:picLocks noChangeAspect="1"/>
          </p:cNvPicPr>
          <p:nvPr userDrawn="1"/>
        </p:nvPicPr>
        <p:blipFill>
          <a:blip r:embed="rId4"/>
          <a:stretch>
            <a:fillRect/>
          </a:stretch>
        </p:blipFill>
        <p:spPr>
          <a:xfrm>
            <a:off x="4656000" y="1349787"/>
            <a:ext cx="2880000" cy="1419239"/>
          </a:xfrm>
          <a:prstGeom prst="rect">
            <a:avLst/>
          </a:prstGeom>
        </p:spPr>
      </p:pic>
      <p:pic>
        <p:nvPicPr>
          <p:cNvPr id="9" name="Image 8">
            <a:extLst>
              <a:ext uri="{FF2B5EF4-FFF2-40B4-BE49-F238E27FC236}">
                <a16:creationId xmlns:a16="http://schemas.microsoft.com/office/drawing/2014/main" id="{57A93F17-1E64-4BB4-B592-3C927735CD8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10262" y="3433763"/>
            <a:ext cx="371475" cy="28575"/>
          </a:xfrm>
          <a:prstGeom prst="rect">
            <a:avLst/>
          </a:prstGeom>
        </p:spPr>
      </p:pic>
      <p:sp>
        <p:nvSpPr>
          <p:cNvPr id="5" name="Titre 1">
            <a:extLst>
              <a:ext uri="{FF2B5EF4-FFF2-40B4-BE49-F238E27FC236}">
                <a16:creationId xmlns:a16="http://schemas.microsoft.com/office/drawing/2014/main" id="{975664BE-9F62-40D5-BD5D-1C61B1D9C6EE}"/>
              </a:ext>
            </a:extLst>
          </p:cNvPr>
          <p:cNvSpPr txBox="1">
            <a:spLocks/>
          </p:cNvSpPr>
          <p:nvPr userDrawn="1"/>
        </p:nvSpPr>
        <p:spPr>
          <a:xfrm>
            <a:off x="838200" y="3952779"/>
            <a:ext cx="10515600" cy="480131"/>
          </a:xfrm>
          <a:prstGeom prst="rect">
            <a:avLst/>
          </a:prstGeom>
        </p:spPr>
        <p:txBody>
          <a:bodyPr>
            <a:spAutoFit/>
          </a:bodyPr>
          <a:lstStyle>
            <a:lvl1pPr algn="ctr" defTabSz="914400" rtl="0" eaLnBrk="1" latinLnBrk="0" hangingPunct="1">
              <a:lnSpc>
                <a:spcPct val="90000"/>
              </a:lnSpc>
              <a:spcBef>
                <a:spcPct val="0"/>
              </a:spcBef>
              <a:buNone/>
              <a:defRPr sz="4000" kern="1200">
                <a:solidFill>
                  <a:srgbClr val="931929"/>
                </a:solidFill>
                <a:latin typeface="Arial Black" panose="020B0A04020102020204" pitchFamily="34" charset="0"/>
                <a:ea typeface="+mj-ea"/>
                <a:cs typeface="+mj-cs"/>
              </a:defRPr>
            </a:lvl1pPr>
          </a:lstStyle>
          <a:p>
            <a:pPr algn="l"/>
            <a:r>
              <a:rPr lang="fr-FR" sz="2800" dirty="0">
                <a:solidFill>
                  <a:srgbClr val="4B4B4A"/>
                </a:solidFill>
              </a:rPr>
              <a:t>			Suivez nous sur </a:t>
            </a:r>
          </a:p>
        </p:txBody>
      </p:sp>
      <p:sp>
        <p:nvSpPr>
          <p:cNvPr id="6" name="Espace réservé du texte 3">
            <a:extLst>
              <a:ext uri="{FF2B5EF4-FFF2-40B4-BE49-F238E27FC236}">
                <a16:creationId xmlns:a16="http://schemas.microsoft.com/office/drawing/2014/main" id="{E4842CD3-A6B5-415B-9436-A48FD9385467}"/>
              </a:ext>
            </a:extLst>
          </p:cNvPr>
          <p:cNvSpPr txBox="1">
            <a:spLocks/>
          </p:cNvSpPr>
          <p:nvPr userDrawn="1"/>
        </p:nvSpPr>
        <p:spPr>
          <a:xfrm>
            <a:off x="838200" y="4698215"/>
            <a:ext cx="10515600" cy="4788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solidFill>
                  <a:srgbClr val="4B4B4A"/>
                </a:solidFill>
                <a:latin typeface="Arial Black" panose="020B0A04020102020204" pitchFamily="34" charset="0"/>
              </a:rPr>
              <a:t>et sur </a:t>
            </a:r>
            <a:r>
              <a:rPr lang="fr-FR" b="1" dirty="0">
                <a:solidFill>
                  <a:srgbClr val="AD1225"/>
                </a:solidFill>
                <a:latin typeface="Arial Black" panose="020B0A04020102020204" pitchFamily="34" charset="0"/>
              </a:rPr>
              <a:t>www.cdg79.fr</a:t>
            </a:r>
          </a:p>
        </p:txBody>
      </p:sp>
      <p:pic>
        <p:nvPicPr>
          <p:cNvPr id="20" name="Image 19">
            <a:extLst>
              <a:ext uri="{FF2B5EF4-FFF2-40B4-BE49-F238E27FC236}">
                <a16:creationId xmlns:a16="http://schemas.microsoft.com/office/drawing/2014/main" id="{6E9F3427-BCC2-47AF-9BA7-8E67D85B5EF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70265" y="3940368"/>
            <a:ext cx="1362186" cy="492542"/>
          </a:xfrm>
          <a:prstGeom prst="rect">
            <a:avLst/>
          </a:prstGeom>
        </p:spPr>
      </p:pic>
    </p:spTree>
    <p:extLst>
      <p:ext uri="{BB962C8B-B14F-4D97-AF65-F5344CB8AC3E}">
        <p14:creationId xmlns:p14="http://schemas.microsoft.com/office/powerpoint/2010/main" val="1789618746"/>
      </p:ext>
    </p:extLst>
  </p:cSld>
  <p:clrMap bg1="lt1" tx1="dk1" bg2="lt2" tx2="dk2" accent1="accent1" accent2="accent2" accent3="accent3" accent4="accent4" accent5="accent5" accent6="accent6" hlink="hlink" folHlink="folHlink"/>
  <p:sldLayoutIdLst>
    <p:sldLayoutId id="2147483676" r:id="rId1"/>
  </p:sldLayoutIdLst>
  <p:hf sldNum="0" hdr="0" ftr="0" dt="0"/>
  <p:txStyles>
    <p:titleStyle>
      <a:lvl1pPr algn="ctr" defTabSz="914400" rtl="0" eaLnBrk="1" latinLnBrk="0" hangingPunct="1">
        <a:lnSpc>
          <a:spcPct val="90000"/>
        </a:lnSpc>
        <a:spcBef>
          <a:spcPct val="0"/>
        </a:spcBef>
        <a:buNone/>
        <a:defRPr sz="4000" kern="1200">
          <a:solidFill>
            <a:schemeClr val="tx2"/>
          </a:solidFill>
          <a:latin typeface="Arial Black" panose="020B0A0402010202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REGLEMENT%20INTERIEUR%20COMITE%20SOCIAL%20TERRITORIAL%20SANS%20FORMATION%20SPECIALISEE.docx"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MODELE%20PV.docx"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ARRETE%20PORTANT%20COMPOSITION%20DU%20COMITE%20SOCIAL%20TERRITORIAL.docx"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32.xml.rels><?xml version="1.0" encoding="UTF-8" standalone="yes"?>
<Relationships xmlns="http://schemas.openxmlformats.org/package/2006/relationships"><Relationship Id="rId3" Type="http://schemas.openxmlformats.org/officeDocument/2006/relationships/hyperlink" Target="Modification%20de%20la%20dur&#233;e%20hebdomadaire%20de%20travail%20MAJ%2029%2012%202022.pdf" TargetMode="External"/><Relationship Id="rId2" Type="http://schemas.openxmlformats.org/officeDocument/2006/relationships/hyperlink" Target="Saisine%20Type%20expression%20libre%20MAJ%2029%2012%202022.pdf"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Suppression%20de%20poste%20MAJ%2029%2012%202022.pdf"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Apprentissage%20MAJ%2014%2012%202022.pdf"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g79.fr/fond-documentaire?query=SAISINE+CST" TargetMode="External"/><Relationship Id="rId5" Type="http://schemas.openxmlformats.org/officeDocument/2006/relationships/hyperlink" Target="Astreintes%20MAJ%2014%2012%202022.pdf" TargetMode="External"/><Relationship Id="rId4" Type="http://schemas.openxmlformats.org/officeDocument/2006/relationships/hyperlink" Target="RIFSEEP%20Saisine%20MAJ%2029%2012%202022.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hyperlink" Target="mod&#232;le%20arr&#234;t&#233;%20%20cr&#233;dit%20temps%20syndical%202023-2026%20auto%20d'absence.DOC"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hyperlink" Target="Arr&#234;t&#233;-DAS%20mod&#232;le%20mars%202022.doc"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hyperlink" Target="Arr&#234;t&#233;%20R&#233;partition%20cr&#233;dit%20temps%20syndical%202023-2026.DOC" TargetMode="Externa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Imprim&#233;%20remboursement%20d&#233;charges%20syndicales_.DOC" TargetMode="External"/><Relationship Id="rId2" Type="http://schemas.openxmlformats.org/officeDocument/2006/relationships/hyperlink" Target="processus.docx" TargetMode="Externa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hyperlink" Target="https://www.legifrance.gouv.fr/codes/article_lc/LEGIARTI000044427502" TargetMode="Externa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CADAD9-04D9-496A-B4A6-4BC06BBD922F}"/>
              </a:ext>
            </a:extLst>
          </p:cNvPr>
          <p:cNvSpPr>
            <a:spLocks noGrp="1"/>
          </p:cNvSpPr>
          <p:nvPr>
            <p:ph type="title"/>
          </p:nvPr>
        </p:nvSpPr>
        <p:spPr>
          <a:xfrm>
            <a:off x="444617" y="3952779"/>
            <a:ext cx="10909183" cy="1200329"/>
          </a:xfrm>
        </p:spPr>
        <p:txBody>
          <a:bodyPr/>
          <a:lstStyle/>
          <a:p>
            <a:r>
              <a:rPr lang="fr-FR" dirty="0" smtClean="0"/>
              <a:t>La mise en place et le fonctionnement</a:t>
            </a:r>
            <a:endParaRPr lang="fr-FR" dirty="0"/>
          </a:p>
        </p:txBody>
      </p:sp>
      <p:sp>
        <p:nvSpPr>
          <p:cNvPr id="3" name="Espace réservé du texte 2">
            <a:extLst>
              <a:ext uri="{FF2B5EF4-FFF2-40B4-BE49-F238E27FC236}">
                <a16:creationId xmlns:a16="http://schemas.microsoft.com/office/drawing/2014/main" id="{0D3A4364-5283-427A-ACD7-1B296BFAA60C}"/>
              </a:ext>
            </a:extLst>
          </p:cNvPr>
          <p:cNvSpPr>
            <a:spLocks noGrp="1"/>
          </p:cNvSpPr>
          <p:nvPr>
            <p:ph type="body" sz="quarter" idx="11"/>
          </p:nvPr>
        </p:nvSpPr>
        <p:spPr>
          <a:xfrm>
            <a:off x="838201" y="2912433"/>
            <a:ext cx="10515600" cy="424732"/>
          </a:xfrm>
        </p:spPr>
        <p:txBody>
          <a:bodyPr/>
          <a:lstStyle/>
          <a:p>
            <a:r>
              <a:rPr lang="fr-FR" dirty="0" smtClean="0"/>
              <a:t>13 et 16 janvier 2023</a:t>
            </a:r>
            <a:endParaRPr lang="fr-FR" dirty="0"/>
          </a:p>
        </p:txBody>
      </p:sp>
      <p:sp>
        <p:nvSpPr>
          <p:cNvPr id="4" name="Espace réservé du texte 3">
            <a:extLst>
              <a:ext uri="{FF2B5EF4-FFF2-40B4-BE49-F238E27FC236}">
                <a16:creationId xmlns:a16="http://schemas.microsoft.com/office/drawing/2014/main" id="{D43F45FD-C23C-4A51-B27F-3FAAE01D4842}"/>
              </a:ext>
            </a:extLst>
          </p:cNvPr>
          <p:cNvSpPr>
            <a:spLocks noGrp="1"/>
          </p:cNvSpPr>
          <p:nvPr>
            <p:ph type="body" sz="quarter" idx="14"/>
          </p:nvPr>
        </p:nvSpPr>
        <p:spPr/>
        <p:txBody>
          <a:bodyPr/>
          <a:lstStyle/>
          <a:p>
            <a:r>
              <a:rPr lang="fr-FR" sz="4000" dirty="0" smtClean="0">
                <a:latin typeface="Arial Black" panose="020B0A04020102020204" pitchFamily="34" charset="0"/>
                <a:ea typeface="+mj-ea"/>
                <a:cs typeface="+mj-cs"/>
              </a:rPr>
              <a:t>du Comité Social Territorial</a:t>
            </a:r>
            <a:endParaRPr lang="fr-FR" sz="4000" dirty="0">
              <a:latin typeface="Arial Black" panose="020B0A04020102020204" pitchFamily="34" charset="0"/>
              <a:ea typeface="+mj-ea"/>
              <a:cs typeface="+mj-cs"/>
            </a:endParaRPr>
          </a:p>
        </p:txBody>
      </p:sp>
    </p:spTree>
    <p:extLst>
      <p:ext uri="{BB962C8B-B14F-4D97-AF65-F5344CB8AC3E}">
        <p14:creationId xmlns:p14="http://schemas.microsoft.com/office/powerpoint/2010/main" val="1763266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LE REGLEMENT INTERIEUR du </a:t>
            </a:r>
            <a:r>
              <a:rPr lang="fr-FR" dirty="0"/>
              <a:t>CST</a:t>
            </a:r>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10</a:t>
            </a:fld>
            <a:endParaRPr lang="fr-FR" dirty="0"/>
          </a:p>
        </p:txBody>
      </p:sp>
      <p:sp>
        <p:nvSpPr>
          <p:cNvPr id="6" name="Espace réservé du texte 5"/>
          <p:cNvSpPr txBox="1">
            <a:spLocks noGrp="1"/>
          </p:cNvSpPr>
          <p:nvPr>
            <p:ph type="body" sz="quarter" idx="13"/>
          </p:nvPr>
        </p:nvSpPr>
        <p:spPr>
          <a:xfrm>
            <a:off x="360000" y="755934"/>
            <a:ext cx="11520000" cy="203133"/>
          </a:xfrm>
          <a:prstGeom prst="rect">
            <a:avLst/>
          </a:prstGeom>
          <a:noFill/>
        </p:spPr>
        <p:txBody>
          <a:bodyPr wrap="square" rtlCol="0">
            <a:spAutoFit/>
          </a:bodyPr>
          <a:lstStyle/>
          <a:p>
            <a:pPr algn="r"/>
            <a:r>
              <a:rPr lang="fr-FR" sz="800" b="1"/>
              <a:t>Article 81 du décret n°2021-571 du 10 mai 2021</a:t>
            </a:r>
            <a:endParaRPr lang="fr-FR" sz="800" dirty="0"/>
          </a:p>
        </p:txBody>
      </p:sp>
      <p:sp>
        <p:nvSpPr>
          <p:cNvPr id="7" name="ZoneTexte 6"/>
          <p:cNvSpPr txBox="1"/>
          <p:nvPr/>
        </p:nvSpPr>
        <p:spPr>
          <a:xfrm>
            <a:off x="671119" y="1052736"/>
            <a:ext cx="11208881" cy="5416868"/>
          </a:xfrm>
          <a:prstGeom prst="rect">
            <a:avLst/>
          </a:prstGeom>
          <a:noFill/>
        </p:spPr>
        <p:txBody>
          <a:bodyPr wrap="square" rtlCol="0">
            <a:spAutoFit/>
          </a:bodyPr>
          <a:lstStyle/>
          <a:p>
            <a:pPr algn="ctr"/>
            <a:r>
              <a:rPr lang="fr-FR" dirty="0" smtClean="0"/>
              <a:t>Le </a:t>
            </a:r>
            <a:r>
              <a:rPr lang="fr-FR" dirty="0">
                <a:hlinkClick r:id="rId2" action="ppaction://hlinkfile"/>
              </a:rPr>
              <a:t>règlement intérieur </a:t>
            </a:r>
            <a:r>
              <a:rPr lang="fr-FR" dirty="0"/>
              <a:t>ne peut prévoir de dispositions contraires </a:t>
            </a:r>
            <a:endParaRPr lang="fr-FR" dirty="0" smtClean="0"/>
          </a:p>
          <a:p>
            <a:pPr algn="ctr"/>
            <a:r>
              <a:rPr lang="fr-FR" dirty="0"/>
              <a:t>a</a:t>
            </a:r>
            <a:r>
              <a:rPr lang="fr-FR" dirty="0" smtClean="0"/>
              <a:t>ux articles </a:t>
            </a:r>
            <a:r>
              <a:rPr lang="fr-FR" dirty="0"/>
              <a:t>L112-1, L 211-1 et suivants et L 251-5 à L </a:t>
            </a:r>
            <a:r>
              <a:rPr lang="fr-FR" dirty="0" smtClean="0"/>
              <a:t>254-6 du Code général de la Fonction publique</a:t>
            </a:r>
            <a:r>
              <a:rPr lang="fr-FR" dirty="0" smtClean="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Times New Roman" panose="02020603050405020304" pitchFamily="18" charset="0"/>
              <a:cs typeface="Arial" panose="020B0604020202020204" pitchFamily="34" charset="0"/>
            </a:endParaRPr>
          </a:p>
          <a:p>
            <a:pPr algn="ctr"/>
            <a:r>
              <a:rPr lang="fr-FR" dirty="0" smtClean="0"/>
              <a:t> et </a:t>
            </a:r>
            <a:r>
              <a:rPr lang="fr-FR" dirty="0"/>
              <a:t>au décret </a:t>
            </a:r>
            <a:r>
              <a:rPr lang="fr-FR" dirty="0" smtClean="0"/>
              <a:t>n°2021-571 du 10 mai 2021.</a:t>
            </a:r>
            <a:endParaRPr lang="fr-FR" dirty="0"/>
          </a:p>
          <a:p>
            <a:endParaRPr lang="fr-FR" dirty="0"/>
          </a:p>
          <a:p>
            <a:r>
              <a:rPr lang="fr-FR" dirty="0" smtClean="0"/>
              <a:t>Il </a:t>
            </a:r>
            <a:r>
              <a:rPr lang="fr-FR" dirty="0"/>
              <a:t>doit comporter au minimum les éléments suivants : </a:t>
            </a:r>
            <a:endParaRPr lang="fr-FR" dirty="0" smtClean="0"/>
          </a:p>
          <a:p>
            <a:pPr marL="285750" indent="-285750">
              <a:buFont typeface="Wingdings" panose="05000000000000000000" pitchFamily="2" charset="2"/>
              <a:buChar char="v"/>
            </a:pPr>
            <a:r>
              <a:rPr lang="fr-FR" sz="1600" dirty="0" smtClean="0"/>
              <a:t>La </a:t>
            </a:r>
            <a:r>
              <a:rPr lang="fr-FR" sz="1600" dirty="0"/>
              <a:t>composition </a:t>
            </a:r>
          </a:p>
          <a:p>
            <a:pPr marL="285750" indent="-285750">
              <a:buFont typeface="Wingdings" panose="05000000000000000000" pitchFamily="2" charset="2"/>
              <a:buChar char="v"/>
            </a:pPr>
            <a:r>
              <a:rPr lang="fr-FR" sz="1600" dirty="0" smtClean="0"/>
              <a:t>La </a:t>
            </a:r>
            <a:r>
              <a:rPr lang="fr-FR" sz="1600" dirty="0"/>
              <a:t>durée du </a:t>
            </a:r>
            <a:r>
              <a:rPr lang="fr-FR" sz="1600" dirty="0" smtClean="0"/>
              <a:t>mandat</a:t>
            </a:r>
            <a:endParaRPr lang="fr-FR" sz="1600" dirty="0"/>
          </a:p>
          <a:p>
            <a:pPr marL="285750" indent="-285750">
              <a:buFont typeface="Wingdings" panose="05000000000000000000" pitchFamily="2" charset="2"/>
              <a:buChar char="v"/>
            </a:pPr>
            <a:r>
              <a:rPr lang="fr-FR" sz="1600" dirty="0" smtClean="0"/>
              <a:t>Les </a:t>
            </a:r>
            <a:r>
              <a:rPr lang="fr-FR" sz="1600" dirty="0"/>
              <a:t>modalités de remplacement en cours de mandat</a:t>
            </a:r>
          </a:p>
          <a:p>
            <a:pPr marL="285750" indent="-285750">
              <a:buFont typeface="Wingdings" panose="05000000000000000000" pitchFamily="2" charset="2"/>
              <a:buChar char="v"/>
            </a:pPr>
            <a:r>
              <a:rPr lang="fr-FR" sz="1600" dirty="0" smtClean="0"/>
              <a:t>Les </a:t>
            </a:r>
            <a:r>
              <a:rPr lang="fr-FR" sz="1600" dirty="0"/>
              <a:t>modalités d’autorisation d’absence et de frais de déplacement pour les membres </a:t>
            </a:r>
          </a:p>
          <a:p>
            <a:pPr marL="285750" indent="-285750">
              <a:buFont typeface="Wingdings" panose="05000000000000000000" pitchFamily="2" charset="2"/>
              <a:buChar char="v"/>
            </a:pPr>
            <a:r>
              <a:rPr lang="fr-FR" sz="1600" dirty="0" smtClean="0"/>
              <a:t>Les </a:t>
            </a:r>
            <a:r>
              <a:rPr lang="fr-FR" sz="1600" dirty="0"/>
              <a:t>compétences </a:t>
            </a:r>
          </a:p>
          <a:p>
            <a:pPr marL="285750" indent="-285750">
              <a:buFont typeface="Wingdings" panose="05000000000000000000" pitchFamily="2" charset="2"/>
              <a:buChar char="v"/>
            </a:pPr>
            <a:r>
              <a:rPr lang="fr-FR" sz="1600" dirty="0" smtClean="0"/>
              <a:t>La </a:t>
            </a:r>
            <a:r>
              <a:rPr lang="fr-FR" sz="1600" dirty="0"/>
              <a:t>présidence</a:t>
            </a:r>
          </a:p>
          <a:p>
            <a:pPr marL="285750" indent="-285750">
              <a:buFont typeface="Wingdings" panose="05000000000000000000" pitchFamily="2" charset="2"/>
              <a:buChar char="v"/>
            </a:pPr>
            <a:r>
              <a:rPr lang="fr-FR" sz="1600" dirty="0" smtClean="0"/>
              <a:t>Le </a:t>
            </a:r>
            <a:r>
              <a:rPr lang="fr-FR" sz="1600" dirty="0"/>
              <a:t>secrétariat</a:t>
            </a:r>
          </a:p>
          <a:p>
            <a:pPr marL="285750" indent="-285750">
              <a:buFont typeface="Wingdings" panose="05000000000000000000" pitchFamily="2" charset="2"/>
              <a:buChar char="v"/>
            </a:pPr>
            <a:r>
              <a:rPr lang="fr-FR" sz="1600" dirty="0" smtClean="0"/>
              <a:t>La </a:t>
            </a:r>
            <a:r>
              <a:rPr lang="fr-FR" sz="1600" dirty="0"/>
              <a:t>périodicité des séances</a:t>
            </a:r>
          </a:p>
          <a:p>
            <a:pPr marL="285750" indent="-285750">
              <a:buFont typeface="Wingdings" panose="05000000000000000000" pitchFamily="2" charset="2"/>
              <a:buChar char="v"/>
            </a:pPr>
            <a:r>
              <a:rPr lang="fr-FR" sz="1600" dirty="0" smtClean="0"/>
              <a:t>Les </a:t>
            </a:r>
            <a:r>
              <a:rPr lang="fr-FR" sz="1600" dirty="0"/>
              <a:t>convocations</a:t>
            </a:r>
          </a:p>
          <a:p>
            <a:pPr marL="285750" indent="-285750">
              <a:buFont typeface="Wingdings" panose="05000000000000000000" pitchFamily="2" charset="2"/>
              <a:buChar char="v"/>
            </a:pPr>
            <a:r>
              <a:rPr lang="fr-FR" sz="1600" dirty="0" smtClean="0"/>
              <a:t>L’ordre </a:t>
            </a:r>
            <a:r>
              <a:rPr lang="fr-FR" sz="1600" dirty="0"/>
              <a:t>du jour</a:t>
            </a:r>
          </a:p>
          <a:p>
            <a:pPr marL="285750" indent="-285750">
              <a:buFont typeface="Wingdings" panose="05000000000000000000" pitchFamily="2" charset="2"/>
              <a:buChar char="v"/>
            </a:pPr>
            <a:r>
              <a:rPr lang="fr-FR" sz="1600" dirty="0" smtClean="0"/>
              <a:t>Le </a:t>
            </a:r>
            <a:r>
              <a:rPr lang="fr-FR" sz="1600" dirty="0"/>
              <a:t>quorum</a:t>
            </a:r>
          </a:p>
          <a:p>
            <a:pPr marL="285750" indent="-285750">
              <a:buFont typeface="Wingdings" panose="05000000000000000000" pitchFamily="2" charset="2"/>
              <a:buChar char="v"/>
            </a:pPr>
            <a:r>
              <a:rPr lang="fr-FR" sz="1600" dirty="0" smtClean="0"/>
              <a:t>Le </a:t>
            </a:r>
            <a:r>
              <a:rPr lang="fr-FR" sz="1600" dirty="0"/>
              <a:t>déroulement de la séance</a:t>
            </a:r>
          </a:p>
          <a:p>
            <a:pPr marL="285750" indent="-285750">
              <a:buFont typeface="Wingdings" panose="05000000000000000000" pitchFamily="2" charset="2"/>
              <a:buChar char="v"/>
            </a:pPr>
            <a:r>
              <a:rPr lang="fr-FR" sz="1600" dirty="0" smtClean="0"/>
              <a:t>Les </a:t>
            </a:r>
            <a:r>
              <a:rPr lang="fr-FR" sz="1600" dirty="0"/>
              <a:t>avis</a:t>
            </a:r>
          </a:p>
          <a:p>
            <a:pPr marL="285750" indent="-285750">
              <a:buFont typeface="Wingdings" panose="05000000000000000000" pitchFamily="2" charset="2"/>
              <a:buChar char="v"/>
            </a:pPr>
            <a:r>
              <a:rPr lang="fr-FR" sz="1600" dirty="0" smtClean="0"/>
              <a:t>Les </a:t>
            </a:r>
            <a:r>
              <a:rPr lang="fr-FR" sz="1600" dirty="0"/>
              <a:t>votes</a:t>
            </a:r>
          </a:p>
          <a:p>
            <a:pPr marL="285750" indent="-285750">
              <a:buFont typeface="Wingdings" panose="05000000000000000000" pitchFamily="2" charset="2"/>
              <a:buChar char="v"/>
            </a:pPr>
            <a:r>
              <a:rPr lang="fr-FR" sz="1600" dirty="0" smtClean="0"/>
              <a:t>Le </a:t>
            </a:r>
            <a:r>
              <a:rPr lang="fr-FR" sz="1600" dirty="0"/>
              <a:t>procès-verbal</a:t>
            </a:r>
          </a:p>
          <a:p>
            <a:pPr marL="285750" indent="-285750">
              <a:buFont typeface="Wingdings" panose="05000000000000000000" pitchFamily="2" charset="2"/>
              <a:buChar char="v"/>
            </a:pPr>
            <a:r>
              <a:rPr lang="fr-FR" sz="1600" dirty="0" smtClean="0"/>
              <a:t>La </a:t>
            </a:r>
            <a:r>
              <a:rPr lang="fr-FR" sz="1600" dirty="0"/>
              <a:t>modification du règlement intérieur</a:t>
            </a:r>
          </a:p>
        </p:txBody>
      </p:sp>
      <p:sp>
        <p:nvSpPr>
          <p:cNvPr id="2" name="Carré corné 1"/>
          <p:cNvSpPr/>
          <p:nvPr/>
        </p:nvSpPr>
        <p:spPr>
          <a:xfrm>
            <a:off x="7675927" y="3758268"/>
            <a:ext cx="3489820" cy="2088859"/>
          </a:xfrm>
          <a:prstGeom prst="foldedCorne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solidFill>
                  <a:schemeClr val="tx1">
                    <a:lumMod val="50000"/>
                    <a:lumOff val="50000"/>
                  </a:schemeClr>
                </a:solidFill>
              </a:rPr>
              <a:t>Il est arrêté par le Président après avis du comité et après avoir reçu les propositions de la formation spécialisée du comité</a:t>
            </a:r>
            <a:r>
              <a:rPr lang="fr-FR" dirty="0" smtClean="0"/>
              <a:t>. </a:t>
            </a:r>
            <a:endParaRPr lang="fr-FR" dirty="0"/>
          </a:p>
        </p:txBody>
      </p:sp>
    </p:spTree>
    <p:extLst>
      <p:ext uri="{BB962C8B-B14F-4D97-AF65-F5344CB8AC3E}">
        <p14:creationId xmlns:p14="http://schemas.microsoft.com/office/powerpoint/2010/main" val="2838570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LA PRESIDENCE du </a:t>
            </a:r>
            <a:r>
              <a:rPr lang="fr-FR" dirty="0"/>
              <a:t>CST</a:t>
            </a:r>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11</a:t>
            </a:fld>
            <a:endParaRPr lang="fr-FR" dirty="0"/>
          </a:p>
        </p:txBody>
      </p:sp>
      <p:sp>
        <p:nvSpPr>
          <p:cNvPr id="6" name="Espace réservé du texte 5"/>
          <p:cNvSpPr txBox="1">
            <a:spLocks noGrp="1"/>
          </p:cNvSpPr>
          <p:nvPr>
            <p:ph type="body" sz="quarter" idx="13"/>
          </p:nvPr>
        </p:nvSpPr>
        <p:spPr>
          <a:xfrm>
            <a:off x="360000" y="755934"/>
            <a:ext cx="11520000" cy="237757"/>
          </a:xfrm>
          <a:prstGeom prst="rect">
            <a:avLst/>
          </a:prstGeom>
          <a:noFill/>
        </p:spPr>
        <p:txBody>
          <a:bodyPr wrap="square" rtlCol="0">
            <a:spAutoFit/>
          </a:bodyPr>
          <a:lstStyle/>
          <a:p>
            <a:pPr algn="r"/>
            <a:r>
              <a:rPr lang="fr-FR" sz="800" dirty="0" smtClean="0"/>
              <a:t> </a:t>
            </a:r>
            <a:r>
              <a:rPr lang="fr-FR" sz="1050" b="1" dirty="0" smtClean="0"/>
              <a:t>Article L254-2 du Code général de la Fonction publique </a:t>
            </a:r>
            <a:endParaRPr lang="fr-FR" sz="800" b="1" dirty="0"/>
          </a:p>
        </p:txBody>
      </p:sp>
      <p:sp>
        <p:nvSpPr>
          <p:cNvPr id="2" name="Rectangle 1"/>
          <p:cNvSpPr/>
          <p:nvPr/>
        </p:nvSpPr>
        <p:spPr>
          <a:xfrm>
            <a:off x="620785" y="2124161"/>
            <a:ext cx="10494628" cy="1107996"/>
          </a:xfrm>
          <a:prstGeom prst="rect">
            <a:avLst/>
          </a:prstGeom>
        </p:spPr>
        <p:txBody>
          <a:bodyPr wrap="square">
            <a:spAutoFit/>
          </a:bodyPr>
          <a:lstStyle/>
          <a:p>
            <a:pPr algn="ctr"/>
            <a:r>
              <a:rPr lang="fr-FR" sz="2400" dirty="0">
                <a:solidFill>
                  <a:srgbClr val="000000"/>
                </a:solidFill>
                <a:latin typeface="sourcesanspro"/>
              </a:rPr>
              <a:t>Les comités sociaux territoriaux sont présidés </a:t>
            </a:r>
            <a:endParaRPr lang="fr-FR" sz="2400" dirty="0" smtClean="0">
              <a:solidFill>
                <a:srgbClr val="000000"/>
              </a:solidFill>
              <a:latin typeface="sourcesanspro"/>
            </a:endParaRPr>
          </a:p>
          <a:p>
            <a:pPr algn="ctr"/>
            <a:r>
              <a:rPr lang="fr-FR" sz="2400" dirty="0" smtClean="0">
                <a:solidFill>
                  <a:srgbClr val="000000"/>
                </a:solidFill>
                <a:latin typeface="sourcesanspro"/>
              </a:rPr>
              <a:t>par </a:t>
            </a:r>
            <a:r>
              <a:rPr lang="fr-FR" sz="2400" dirty="0">
                <a:solidFill>
                  <a:srgbClr val="000000"/>
                </a:solidFill>
                <a:latin typeface="sourcesanspro"/>
              </a:rPr>
              <a:t>l'autorité territoriale ou son représentant, qui ne peut être qu'un élu local.</a:t>
            </a:r>
            <a:r>
              <a:rPr lang="fr-FR" dirty="0"/>
              <a:t/>
            </a:r>
            <a:br>
              <a:rPr lang="fr-FR" dirty="0"/>
            </a:br>
            <a:endParaRPr lang="fr-FR" dirty="0"/>
          </a:p>
        </p:txBody>
      </p:sp>
      <p:sp>
        <p:nvSpPr>
          <p:cNvPr id="3" name="AutoShape 2" descr="Comment porter l'écharpe de maire et adjoint ? - DOUBLET"/>
          <p:cNvSpPr>
            <a:spLocks noChangeAspect="1" noChangeArrowheads="1"/>
          </p:cNvSpPr>
          <p:nvPr/>
        </p:nvSpPr>
        <p:spPr bwMode="auto">
          <a:xfrm>
            <a:off x="4031287" y="4057826"/>
            <a:ext cx="1413167" cy="14131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2"/>
          <a:stretch>
            <a:fillRect/>
          </a:stretch>
        </p:blipFill>
        <p:spPr>
          <a:xfrm>
            <a:off x="4737870" y="3670773"/>
            <a:ext cx="2543175" cy="1800225"/>
          </a:xfrm>
          <a:prstGeom prst="rect">
            <a:avLst/>
          </a:prstGeom>
        </p:spPr>
      </p:pic>
    </p:spTree>
    <p:extLst>
      <p:ext uri="{BB962C8B-B14F-4D97-AF65-F5344CB8AC3E}">
        <p14:creationId xmlns:p14="http://schemas.microsoft.com/office/powerpoint/2010/main" val="3966424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LE SECRETARIAT du </a:t>
            </a:r>
            <a:r>
              <a:rPr lang="fr-FR" dirty="0"/>
              <a:t>CST</a:t>
            </a:r>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12</a:t>
            </a:fld>
            <a:endParaRPr lang="fr-FR" dirty="0"/>
          </a:p>
        </p:txBody>
      </p:sp>
      <p:sp>
        <p:nvSpPr>
          <p:cNvPr id="6" name="Espace réservé du texte 5"/>
          <p:cNvSpPr txBox="1">
            <a:spLocks noGrp="1"/>
          </p:cNvSpPr>
          <p:nvPr>
            <p:ph type="body" sz="quarter" idx="13"/>
          </p:nvPr>
        </p:nvSpPr>
        <p:spPr>
          <a:xfrm>
            <a:off x="360000" y="755934"/>
            <a:ext cx="11520000" cy="237757"/>
          </a:xfrm>
          <a:prstGeom prst="rect">
            <a:avLst/>
          </a:prstGeom>
          <a:noFill/>
        </p:spPr>
        <p:txBody>
          <a:bodyPr wrap="square" rtlCol="0">
            <a:spAutoFit/>
          </a:bodyPr>
          <a:lstStyle/>
          <a:p>
            <a:pPr algn="r"/>
            <a:r>
              <a:rPr lang="fr-FR" sz="800" dirty="0" smtClean="0"/>
              <a:t> </a:t>
            </a:r>
            <a:r>
              <a:rPr lang="fr-FR" sz="1050" b="1" dirty="0" smtClean="0"/>
              <a:t>Article 81 du décret n°2021-571 du 10 mai 2021</a:t>
            </a:r>
            <a:endParaRPr lang="fr-FR" sz="800" b="1" dirty="0"/>
          </a:p>
        </p:txBody>
      </p:sp>
      <p:sp>
        <p:nvSpPr>
          <p:cNvPr id="2" name="Rectangle 1"/>
          <p:cNvSpPr/>
          <p:nvPr/>
        </p:nvSpPr>
        <p:spPr>
          <a:xfrm>
            <a:off x="620785" y="2124161"/>
            <a:ext cx="10494628" cy="646331"/>
          </a:xfrm>
          <a:prstGeom prst="rect">
            <a:avLst/>
          </a:prstGeom>
        </p:spPr>
        <p:txBody>
          <a:bodyPr wrap="square">
            <a:spAutoFit/>
          </a:bodyPr>
          <a:lstStyle/>
          <a:p>
            <a:pPr algn="ctr"/>
            <a:r>
              <a:rPr lang="fr-FR" dirty="0"/>
              <a:t/>
            </a:r>
            <a:br>
              <a:rPr lang="fr-FR" dirty="0"/>
            </a:br>
            <a:endParaRPr lang="fr-FR" dirty="0"/>
          </a:p>
        </p:txBody>
      </p:sp>
      <p:sp>
        <p:nvSpPr>
          <p:cNvPr id="3" name="AutoShape 2" descr="Comment porter l'écharpe de maire et adjoint ? - DOUBLET"/>
          <p:cNvSpPr>
            <a:spLocks noChangeAspect="1" noChangeArrowheads="1"/>
          </p:cNvSpPr>
          <p:nvPr/>
        </p:nvSpPr>
        <p:spPr bwMode="auto">
          <a:xfrm>
            <a:off x="4031287" y="4057826"/>
            <a:ext cx="1413167" cy="14131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2" descr="Comment porter l'écharpe de maire et adjoint ? - DOUBLET"/>
          <p:cNvSpPr>
            <a:spLocks noChangeAspect="1" noChangeArrowheads="1"/>
          </p:cNvSpPr>
          <p:nvPr/>
        </p:nvSpPr>
        <p:spPr bwMode="auto">
          <a:xfrm>
            <a:off x="1875318" y="1119103"/>
            <a:ext cx="3038655" cy="3038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Rectangle 9"/>
          <p:cNvSpPr/>
          <p:nvPr/>
        </p:nvSpPr>
        <p:spPr>
          <a:xfrm>
            <a:off x="620785" y="1582341"/>
            <a:ext cx="10654019" cy="2585323"/>
          </a:xfrm>
          <a:prstGeom prst="rect">
            <a:avLst/>
          </a:prstGeom>
        </p:spPr>
        <p:txBody>
          <a:bodyPr wrap="square">
            <a:spAutoFit/>
          </a:bodyPr>
          <a:lstStyle/>
          <a:p>
            <a:pPr marL="285750" indent="-285750" algn="just">
              <a:buClr>
                <a:schemeClr val="tx2"/>
              </a:buClr>
              <a:buFont typeface="Wingdings" panose="05000000000000000000" pitchFamily="2" charset="2"/>
              <a:buChar char="Ø"/>
            </a:pPr>
            <a:r>
              <a:rPr lang="fr-FR" b="1" dirty="0"/>
              <a:t>Le secrétariat </a:t>
            </a:r>
            <a:r>
              <a:rPr lang="fr-FR" b="1" dirty="0" smtClean="0"/>
              <a:t>de séance est </a:t>
            </a:r>
            <a:r>
              <a:rPr lang="fr-FR" b="1" dirty="0"/>
              <a:t>assuré par un représentant de l’autorité territoriale.</a:t>
            </a:r>
          </a:p>
          <a:p>
            <a:pPr marL="82296" indent="0" algn="just">
              <a:buNone/>
            </a:pPr>
            <a:r>
              <a:rPr lang="fr-FR" dirty="0"/>
              <a:t> </a:t>
            </a:r>
          </a:p>
          <a:p>
            <a:pPr marL="285750" indent="-285750" algn="just">
              <a:buClr>
                <a:schemeClr val="tx2"/>
              </a:buClr>
              <a:buFont typeface="Wingdings" panose="05000000000000000000" pitchFamily="2" charset="2"/>
              <a:buChar char="Ø"/>
            </a:pPr>
            <a:r>
              <a:rPr lang="fr-FR" b="1" dirty="0"/>
              <a:t>Un secrétaire adjoint est désigné parmi les représentants du personnel</a:t>
            </a:r>
            <a:r>
              <a:rPr lang="fr-FR" dirty="0"/>
              <a:t>.</a:t>
            </a:r>
          </a:p>
          <a:p>
            <a:pPr marL="82296" indent="0" algn="just">
              <a:buNone/>
            </a:pPr>
            <a:r>
              <a:rPr lang="fr-FR" dirty="0"/>
              <a:t> </a:t>
            </a:r>
          </a:p>
          <a:p>
            <a:pPr marL="285750" indent="-285750" algn="just">
              <a:buClr>
                <a:schemeClr val="tx2"/>
              </a:buClr>
              <a:buFont typeface="Wingdings" panose="05000000000000000000" pitchFamily="2" charset="2"/>
              <a:buChar char="Ø"/>
            </a:pPr>
            <a:r>
              <a:rPr lang="fr-FR" dirty="0"/>
              <a:t>Pour l’exécution des tâches matérielles, les secrétaires peuvent être aidés par un ou plusieurs fonctionnaires </a:t>
            </a:r>
            <a:r>
              <a:rPr lang="fr-FR" dirty="0" smtClean="0"/>
              <a:t>qui </a:t>
            </a:r>
            <a:r>
              <a:rPr lang="fr-FR" dirty="0"/>
              <a:t>assistent aux séances. </a:t>
            </a:r>
          </a:p>
          <a:p>
            <a:pPr marL="82296" indent="0" algn="just">
              <a:buNone/>
            </a:pPr>
            <a:endParaRPr lang="fr-FR" dirty="0"/>
          </a:p>
          <a:p>
            <a:pPr marL="285750" indent="-285750" algn="just">
              <a:buClr>
                <a:schemeClr val="tx2"/>
              </a:buClr>
              <a:buFont typeface="Wingdings" panose="05000000000000000000" pitchFamily="2" charset="2"/>
              <a:buChar char="Ø"/>
            </a:pPr>
            <a:r>
              <a:rPr lang="fr-FR" dirty="0"/>
              <a:t>Le secrétaire et le secrétaire-adjoint peuvent changer à chaque </a:t>
            </a:r>
            <a:r>
              <a:rPr lang="fr-FR" dirty="0" smtClean="0"/>
              <a:t>séance, cela sera à définir dans le règlement intérieur. </a:t>
            </a:r>
            <a:endParaRPr lang="fr-FR" dirty="0"/>
          </a:p>
        </p:txBody>
      </p:sp>
    </p:spTree>
    <p:extLst>
      <p:ext uri="{BB962C8B-B14F-4D97-AF65-F5344CB8AC3E}">
        <p14:creationId xmlns:p14="http://schemas.microsoft.com/office/powerpoint/2010/main" val="3398241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duotone>
              <a:schemeClr val="accent6">
                <a:shade val="45000"/>
                <a:satMod val="135000"/>
              </a:schemeClr>
              <a:prstClr val="white"/>
            </a:duotone>
          </a:blip>
          <a:stretch>
            <a:fillRect/>
          </a:stretch>
        </p:blipFill>
        <p:spPr>
          <a:xfrm rot="452384">
            <a:off x="8034384" y="5392238"/>
            <a:ext cx="1924603" cy="983748"/>
          </a:xfrm>
          <a:prstGeom prst="rect">
            <a:avLst/>
          </a:prstGeom>
        </p:spPr>
      </p:pic>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LES PARTICIPANTS aux réunions du </a:t>
            </a:r>
            <a:r>
              <a:rPr lang="fr-FR" dirty="0"/>
              <a:t>CST</a:t>
            </a:r>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13</a:t>
            </a:fld>
            <a:endParaRPr lang="fr-FR" dirty="0"/>
          </a:p>
        </p:txBody>
      </p:sp>
      <p:sp>
        <p:nvSpPr>
          <p:cNvPr id="6" name="Espace réservé du texte 5"/>
          <p:cNvSpPr txBox="1">
            <a:spLocks noGrp="1"/>
          </p:cNvSpPr>
          <p:nvPr>
            <p:ph type="body" sz="quarter" idx="13"/>
          </p:nvPr>
        </p:nvSpPr>
        <p:spPr>
          <a:xfrm>
            <a:off x="360000" y="755934"/>
            <a:ext cx="11520000" cy="237757"/>
          </a:xfrm>
          <a:prstGeom prst="rect">
            <a:avLst/>
          </a:prstGeom>
          <a:noFill/>
        </p:spPr>
        <p:txBody>
          <a:bodyPr wrap="square" rtlCol="0">
            <a:spAutoFit/>
          </a:bodyPr>
          <a:lstStyle/>
          <a:p>
            <a:pPr algn="r"/>
            <a:r>
              <a:rPr lang="fr-FR" sz="800" dirty="0" smtClean="0"/>
              <a:t> </a:t>
            </a:r>
            <a:r>
              <a:rPr lang="fr-FR" sz="1050" b="1" dirty="0" smtClean="0"/>
              <a:t>Article 86 et 92 du décret n°2021-571 du 10 mai 2021</a:t>
            </a:r>
            <a:endParaRPr lang="fr-FR" sz="800" b="1" dirty="0"/>
          </a:p>
        </p:txBody>
      </p:sp>
      <p:sp>
        <p:nvSpPr>
          <p:cNvPr id="2" name="Rectangle 1"/>
          <p:cNvSpPr/>
          <p:nvPr/>
        </p:nvSpPr>
        <p:spPr>
          <a:xfrm>
            <a:off x="620785" y="2124161"/>
            <a:ext cx="10494628" cy="646331"/>
          </a:xfrm>
          <a:prstGeom prst="rect">
            <a:avLst/>
          </a:prstGeom>
        </p:spPr>
        <p:txBody>
          <a:bodyPr wrap="square">
            <a:spAutoFit/>
          </a:bodyPr>
          <a:lstStyle/>
          <a:p>
            <a:pPr algn="ctr"/>
            <a:r>
              <a:rPr lang="fr-FR" dirty="0"/>
              <a:t/>
            </a:r>
            <a:br>
              <a:rPr lang="fr-FR" dirty="0"/>
            </a:br>
            <a:endParaRPr lang="fr-FR" dirty="0"/>
          </a:p>
        </p:txBody>
      </p:sp>
      <p:sp>
        <p:nvSpPr>
          <p:cNvPr id="3" name="AutoShape 2" descr="Comment porter l'écharpe de maire et adjoint ? - DOUBLET"/>
          <p:cNvSpPr>
            <a:spLocks noChangeAspect="1" noChangeArrowheads="1"/>
          </p:cNvSpPr>
          <p:nvPr/>
        </p:nvSpPr>
        <p:spPr bwMode="auto">
          <a:xfrm>
            <a:off x="4031287" y="4057826"/>
            <a:ext cx="1413167" cy="14131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2" descr="Comment porter l'écharpe de maire et adjoint ? - DOUBLET"/>
          <p:cNvSpPr>
            <a:spLocks noChangeAspect="1" noChangeArrowheads="1"/>
          </p:cNvSpPr>
          <p:nvPr/>
        </p:nvSpPr>
        <p:spPr bwMode="auto">
          <a:xfrm>
            <a:off x="1875318" y="1119103"/>
            <a:ext cx="3038655" cy="3038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44709" y="854688"/>
            <a:ext cx="11446779" cy="5355312"/>
          </a:xfrm>
          <a:prstGeom prst="rect">
            <a:avLst/>
          </a:prstGeom>
        </p:spPr>
        <p:txBody>
          <a:bodyPr wrap="square">
            <a:spAutoFit/>
          </a:bodyPr>
          <a:lstStyle/>
          <a:p>
            <a:pPr marL="82296" indent="0">
              <a:buNone/>
            </a:pPr>
            <a:endParaRPr lang="fr-FR" dirty="0"/>
          </a:p>
          <a:p>
            <a:pPr algn="just"/>
            <a:r>
              <a:rPr lang="fr-FR" dirty="0"/>
              <a:t>Le décret </a:t>
            </a:r>
            <a:r>
              <a:rPr lang="fr-FR" dirty="0" smtClean="0"/>
              <a:t>autorise, </a:t>
            </a:r>
            <a:r>
              <a:rPr lang="fr-FR" dirty="0"/>
              <a:t>la présence en séance de </a:t>
            </a:r>
            <a:r>
              <a:rPr lang="fr-FR" dirty="0" smtClean="0"/>
              <a:t>personne </a:t>
            </a:r>
            <a:r>
              <a:rPr lang="fr-FR" dirty="0"/>
              <a:t>n’ayant pas la qualité de membres :</a:t>
            </a:r>
          </a:p>
          <a:p>
            <a:pPr marL="82296" indent="0">
              <a:buNone/>
            </a:pPr>
            <a:endParaRPr lang="fr-FR" dirty="0"/>
          </a:p>
          <a:p>
            <a:pPr lvl="0" algn="just">
              <a:buClr>
                <a:schemeClr val="tx2"/>
              </a:buClr>
              <a:buFont typeface="Cambria" panose="02040503050406030204" pitchFamily="18" charset="0"/>
              <a:buChar char="⇒"/>
            </a:pPr>
            <a:r>
              <a:rPr lang="fr-FR" dirty="0" smtClean="0"/>
              <a:t>   Les </a:t>
            </a:r>
            <a:r>
              <a:rPr lang="fr-FR" dirty="0"/>
              <a:t>suppléants, non appelés à remplacer leurs collègues titulaires et cependant autorisés à assister aux séances, sans pouvoir prendre part au débat.</a:t>
            </a:r>
          </a:p>
          <a:p>
            <a:pPr marL="356616" lvl="1" indent="0" algn="just">
              <a:buNone/>
            </a:pPr>
            <a:r>
              <a:rPr lang="fr-FR" dirty="0"/>
              <a:t>Ils ont voix délibérative en cas d’absence des titulaires qu’ils remplacent.</a:t>
            </a:r>
          </a:p>
          <a:p>
            <a:pPr marL="82296" indent="0">
              <a:buNone/>
            </a:pPr>
            <a:r>
              <a:rPr lang="fr-FR" dirty="0"/>
              <a:t> </a:t>
            </a:r>
          </a:p>
          <a:p>
            <a:pPr>
              <a:buClr>
                <a:schemeClr val="tx2"/>
              </a:buClr>
              <a:buFont typeface="Cambria" panose="02040503050406030204" pitchFamily="18" charset="0"/>
              <a:buChar char="⇒"/>
            </a:pPr>
            <a:r>
              <a:rPr lang="fr-FR" dirty="0" smtClean="0"/>
              <a:t>   Le président peut convoquer des </a:t>
            </a:r>
            <a:r>
              <a:rPr lang="fr-FR" dirty="0"/>
              <a:t>experts </a:t>
            </a:r>
            <a:r>
              <a:rPr lang="fr-FR" dirty="0" smtClean="0"/>
              <a:t>à </a:t>
            </a:r>
            <a:r>
              <a:rPr lang="fr-FR" dirty="0"/>
              <a:t>la demande de l’administration ou à la demande des représentants du </a:t>
            </a:r>
            <a:r>
              <a:rPr lang="fr-FR" dirty="0" smtClean="0"/>
              <a:t>personnel ou faire appel, à titre consultatif, au concours de toute personne qui lui paraîtrait qualifiée.</a:t>
            </a:r>
            <a:endParaRPr lang="fr-FR" dirty="0"/>
          </a:p>
          <a:p>
            <a:pPr marL="82296" algn="just"/>
            <a:r>
              <a:rPr lang="fr-FR" dirty="0"/>
              <a:t>Ils n’ont pas voix délibérative et ne peuvent assister, à l’exclusion du vote, qu’à la partie des débats relative à la question pour laquelle leur présence a été </a:t>
            </a:r>
            <a:r>
              <a:rPr lang="fr-FR" dirty="0" smtClean="0"/>
              <a:t>demandée</a:t>
            </a:r>
          </a:p>
          <a:p>
            <a:pPr marL="82296" algn="just"/>
            <a:endParaRPr lang="fr-FR" dirty="0"/>
          </a:p>
          <a:p>
            <a:pPr marL="368046" indent="-285750" algn="just">
              <a:buClr>
                <a:schemeClr val="tx2"/>
              </a:buClr>
              <a:buFont typeface="Arial" panose="020B0604020202020204" pitchFamily="34" charset="0"/>
              <a:buChar char="•"/>
            </a:pPr>
            <a:r>
              <a:rPr lang="fr-FR" dirty="0" smtClean="0"/>
              <a:t>Les </a:t>
            </a:r>
            <a:r>
              <a:rPr lang="fr-FR" dirty="0"/>
              <a:t>séances ne sont pas publiques</a:t>
            </a:r>
            <a:r>
              <a:rPr lang="fr-FR" dirty="0" smtClean="0"/>
              <a:t>.</a:t>
            </a:r>
          </a:p>
          <a:p>
            <a:pPr marL="82296" algn="just">
              <a:buClr>
                <a:schemeClr val="tx2"/>
              </a:buClr>
            </a:pPr>
            <a:endParaRPr lang="fr-FR" dirty="0" smtClean="0"/>
          </a:p>
          <a:p>
            <a:pPr marL="368046" indent="-285750" algn="just">
              <a:buClr>
                <a:schemeClr val="tx2"/>
              </a:buClr>
              <a:buFont typeface="Arial" panose="020B0604020202020204" pitchFamily="34" charset="0"/>
              <a:buChar char="•"/>
            </a:pPr>
            <a:r>
              <a:rPr lang="fr-FR" dirty="0" smtClean="0"/>
              <a:t>Les personnes participant, à quelque titre que ce soit, aux travaux des comités sociaux territoriaux sont tenues à l’obligation de discrétion professionnelle à raison des pièces et documents dont ils ont eu connaissance à l’occasion de ces travaux.</a:t>
            </a:r>
            <a:endParaRPr lang="fr-FR" dirty="0"/>
          </a:p>
          <a:p>
            <a:pPr marL="82296" indent="0" algn="just">
              <a:buNone/>
            </a:pPr>
            <a:endParaRPr lang="fr-FR" dirty="0"/>
          </a:p>
        </p:txBody>
      </p:sp>
    </p:spTree>
    <p:extLst>
      <p:ext uri="{BB962C8B-B14F-4D97-AF65-F5344CB8AC3E}">
        <p14:creationId xmlns:p14="http://schemas.microsoft.com/office/powerpoint/2010/main" val="2695107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LE NOMBRE DE SEANCES du </a:t>
            </a:r>
            <a:r>
              <a:rPr lang="fr-FR" dirty="0"/>
              <a:t>CST</a:t>
            </a:r>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14</a:t>
            </a:fld>
            <a:endParaRPr lang="fr-FR" dirty="0"/>
          </a:p>
        </p:txBody>
      </p:sp>
      <p:sp>
        <p:nvSpPr>
          <p:cNvPr id="6" name="Espace réservé du texte 5"/>
          <p:cNvSpPr txBox="1">
            <a:spLocks noGrp="1"/>
          </p:cNvSpPr>
          <p:nvPr>
            <p:ph type="body" sz="quarter" idx="13"/>
          </p:nvPr>
        </p:nvSpPr>
        <p:spPr>
          <a:xfrm>
            <a:off x="360000" y="755934"/>
            <a:ext cx="11520000" cy="237757"/>
          </a:xfrm>
          <a:prstGeom prst="rect">
            <a:avLst/>
          </a:prstGeom>
          <a:noFill/>
        </p:spPr>
        <p:txBody>
          <a:bodyPr wrap="square" rtlCol="0">
            <a:spAutoFit/>
          </a:bodyPr>
          <a:lstStyle/>
          <a:p>
            <a:pPr algn="r"/>
            <a:r>
              <a:rPr lang="fr-FR" sz="800" dirty="0" smtClean="0"/>
              <a:t> </a:t>
            </a:r>
            <a:r>
              <a:rPr lang="fr-FR" sz="1050" b="1" dirty="0" smtClean="0"/>
              <a:t>Article 85 du décret n°2021-571 du 10 mai 2021</a:t>
            </a:r>
            <a:endParaRPr lang="fr-FR" sz="800" b="1" dirty="0"/>
          </a:p>
        </p:txBody>
      </p:sp>
      <p:sp>
        <p:nvSpPr>
          <p:cNvPr id="2" name="Rectangle 1"/>
          <p:cNvSpPr/>
          <p:nvPr/>
        </p:nvSpPr>
        <p:spPr>
          <a:xfrm>
            <a:off x="620784" y="2124161"/>
            <a:ext cx="10970703" cy="3077766"/>
          </a:xfrm>
          <a:prstGeom prst="rect">
            <a:avLst/>
          </a:prstGeom>
        </p:spPr>
        <p:txBody>
          <a:bodyPr wrap="square">
            <a:spAutoFit/>
          </a:bodyPr>
          <a:lstStyle/>
          <a:p>
            <a:pPr marL="539496" indent="-457200" algn="ctr">
              <a:buClr>
                <a:schemeClr val="tx2"/>
              </a:buClr>
              <a:buFont typeface="Wingdings" panose="05000000000000000000" pitchFamily="2" charset="2"/>
              <a:buChar char="Ø"/>
            </a:pPr>
            <a:r>
              <a:rPr lang="fr-FR" sz="3200" b="1" dirty="0"/>
              <a:t>au moins deux séances par an</a:t>
            </a:r>
          </a:p>
          <a:p>
            <a:pPr marL="82296" indent="0">
              <a:buNone/>
            </a:pPr>
            <a:endParaRPr lang="fr-FR" dirty="0"/>
          </a:p>
          <a:p>
            <a:pPr marL="82296" indent="0" algn="just">
              <a:buNone/>
            </a:pPr>
            <a:endParaRPr lang="fr-FR" dirty="0" smtClean="0"/>
          </a:p>
          <a:p>
            <a:pPr marL="82296" indent="0" algn="just">
              <a:buNone/>
            </a:pPr>
            <a:endParaRPr lang="fr-FR" dirty="0"/>
          </a:p>
          <a:p>
            <a:pPr marL="82296" indent="0" algn="just">
              <a:buNone/>
            </a:pPr>
            <a:r>
              <a:rPr lang="fr-FR" dirty="0" smtClean="0"/>
              <a:t>- Sur convocation de son Président et à son initiative</a:t>
            </a:r>
          </a:p>
          <a:p>
            <a:pPr marL="82296" indent="0" algn="just">
              <a:buNone/>
            </a:pPr>
            <a:r>
              <a:rPr lang="fr-FR" dirty="0" smtClean="0"/>
              <a:t>Ou</a:t>
            </a:r>
          </a:p>
          <a:p>
            <a:pPr marL="82296" indent="0" algn="just">
              <a:buNone/>
            </a:pPr>
            <a:r>
              <a:rPr lang="fr-FR" dirty="0" smtClean="0"/>
              <a:t>- Dans un délai de maximum de deux mois, </a:t>
            </a:r>
            <a:r>
              <a:rPr lang="fr-FR" dirty="0"/>
              <a:t>sur demande écrite de la moitié au moins des représentants titulaires du personnel.</a:t>
            </a:r>
          </a:p>
          <a:p>
            <a:pPr marL="82296" indent="0">
              <a:buNone/>
            </a:pPr>
            <a:endParaRPr lang="fr-FR" dirty="0"/>
          </a:p>
          <a:p>
            <a:pPr marL="82296" indent="0">
              <a:buNone/>
            </a:pPr>
            <a:endParaRPr lang="fr-FR" dirty="0"/>
          </a:p>
        </p:txBody>
      </p:sp>
      <p:sp>
        <p:nvSpPr>
          <p:cNvPr id="3" name="AutoShape 2" descr="Comment porter l'écharpe de maire et adjoint ? - DOUBLET"/>
          <p:cNvSpPr>
            <a:spLocks noChangeAspect="1" noChangeArrowheads="1"/>
          </p:cNvSpPr>
          <p:nvPr/>
        </p:nvSpPr>
        <p:spPr bwMode="auto">
          <a:xfrm>
            <a:off x="4031287" y="4057826"/>
            <a:ext cx="1413167" cy="14131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2" descr="Comment porter l'écharpe de maire et adjoint ? - DOUBLET"/>
          <p:cNvSpPr>
            <a:spLocks noChangeAspect="1" noChangeArrowheads="1"/>
          </p:cNvSpPr>
          <p:nvPr/>
        </p:nvSpPr>
        <p:spPr bwMode="auto">
          <a:xfrm>
            <a:off x="1875318" y="1119103"/>
            <a:ext cx="3038655" cy="3038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44709" y="854688"/>
            <a:ext cx="11446779" cy="646331"/>
          </a:xfrm>
          <a:prstGeom prst="rect">
            <a:avLst/>
          </a:prstGeom>
        </p:spPr>
        <p:txBody>
          <a:bodyPr wrap="square">
            <a:spAutoFit/>
          </a:bodyPr>
          <a:lstStyle/>
          <a:p>
            <a:pPr marL="82296" indent="0">
              <a:buNone/>
            </a:pPr>
            <a:endParaRPr lang="fr-FR" dirty="0"/>
          </a:p>
          <a:p>
            <a:pPr marL="82296" indent="0" algn="just">
              <a:buNone/>
            </a:pPr>
            <a:endParaRPr lang="fr-FR" dirty="0"/>
          </a:p>
        </p:txBody>
      </p:sp>
    </p:spTree>
    <p:extLst>
      <p:ext uri="{BB962C8B-B14F-4D97-AF65-F5344CB8AC3E}">
        <p14:creationId xmlns:p14="http://schemas.microsoft.com/office/powerpoint/2010/main" val="457996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LES SEANCES du </a:t>
            </a:r>
            <a:r>
              <a:rPr lang="fr-FR" dirty="0"/>
              <a:t>CST</a:t>
            </a:r>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15</a:t>
            </a:fld>
            <a:endParaRPr lang="fr-FR" dirty="0"/>
          </a:p>
        </p:txBody>
      </p:sp>
      <p:sp>
        <p:nvSpPr>
          <p:cNvPr id="6" name="Espace réservé du texte 5"/>
          <p:cNvSpPr txBox="1">
            <a:spLocks noGrp="1"/>
          </p:cNvSpPr>
          <p:nvPr>
            <p:ph type="body" sz="quarter" idx="13"/>
          </p:nvPr>
        </p:nvSpPr>
        <p:spPr>
          <a:xfrm>
            <a:off x="360000" y="755934"/>
            <a:ext cx="11520000" cy="237757"/>
          </a:xfrm>
          <a:prstGeom prst="rect">
            <a:avLst/>
          </a:prstGeom>
          <a:noFill/>
        </p:spPr>
        <p:txBody>
          <a:bodyPr wrap="square" rtlCol="0">
            <a:spAutoFit/>
          </a:bodyPr>
          <a:lstStyle/>
          <a:p>
            <a:pPr algn="r"/>
            <a:r>
              <a:rPr lang="fr-FR" sz="800" dirty="0" smtClean="0"/>
              <a:t> </a:t>
            </a:r>
            <a:r>
              <a:rPr lang="fr-FR" sz="1050" b="1" dirty="0" smtClean="0"/>
              <a:t>Article 82 du décret n°2021-571 du 10 mai 2021</a:t>
            </a:r>
            <a:endParaRPr lang="fr-FR" sz="800" b="1" dirty="0"/>
          </a:p>
        </p:txBody>
      </p:sp>
      <p:sp>
        <p:nvSpPr>
          <p:cNvPr id="2" name="Rectangle 1"/>
          <p:cNvSpPr/>
          <p:nvPr/>
        </p:nvSpPr>
        <p:spPr>
          <a:xfrm>
            <a:off x="382746" y="993691"/>
            <a:ext cx="11497254" cy="5632311"/>
          </a:xfrm>
          <a:prstGeom prst="rect">
            <a:avLst/>
          </a:prstGeom>
        </p:spPr>
        <p:txBody>
          <a:bodyPr wrap="square">
            <a:spAutoFit/>
          </a:bodyPr>
          <a:lstStyle/>
          <a:p>
            <a:pPr marL="82296">
              <a:buClr>
                <a:schemeClr val="tx2"/>
              </a:buClr>
            </a:pPr>
            <a:r>
              <a:rPr lang="fr-FR" b="1" dirty="0"/>
              <a:t>En cas d’urgence ou en cas de circonstances exceptionnelles </a:t>
            </a:r>
            <a:r>
              <a:rPr lang="fr-FR" dirty="0"/>
              <a:t>et, dans ce dernier cas, sauf opposition de la majorité des représentants du personnel, le président peut décider qu’une réunion soit organisée </a:t>
            </a:r>
            <a:r>
              <a:rPr lang="fr-FR" dirty="0" smtClean="0"/>
              <a:t>:</a:t>
            </a:r>
            <a:endParaRPr lang="fr-FR" b="1" u="sng" dirty="0" smtClean="0"/>
          </a:p>
          <a:p>
            <a:pPr marL="539496" indent="-457200">
              <a:buClr>
                <a:schemeClr val="tx2"/>
              </a:buClr>
              <a:buFont typeface="Wingdings" panose="05000000000000000000" pitchFamily="2" charset="2"/>
              <a:buChar char="Ø"/>
            </a:pPr>
            <a:r>
              <a:rPr lang="fr-FR" b="1" u="sng" dirty="0" smtClean="0"/>
              <a:t>Par conférence audiovisuelle ou téléphonique </a:t>
            </a:r>
          </a:p>
          <a:p>
            <a:pPr marL="539496" lvl="1">
              <a:buClr>
                <a:schemeClr val="tx2"/>
              </a:buClr>
            </a:pPr>
            <a:r>
              <a:rPr lang="fr-FR" sz="1600" dirty="0" smtClean="0"/>
              <a:t>Le président doit techniquement être en mesure de veiller, tout au long de la séance, au respect des règles posées en début de séance tout au long de celle-ci, afin que :</a:t>
            </a:r>
          </a:p>
          <a:p>
            <a:pPr marL="1911096" lvl="3" indent="-457200">
              <a:buClr>
                <a:schemeClr val="tx2"/>
              </a:buClr>
              <a:buFont typeface="Wingdings" panose="05000000000000000000" pitchFamily="2" charset="2"/>
              <a:buChar char="§"/>
            </a:pPr>
            <a:r>
              <a:rPr lang="fr-FR" sz="1600" dirty="0" smtClean="0"/>
              <a:t>N’assistent que les personnes habilitées</a:t>
            </a:r>
          </a:p>
          <a:p>
            <a:pPr marL="1911096" lvl="3" indent="-457200">
              <a:buClr>
                <a:schemeClr val="tx2"/>
              </a:buClr>
              <a:buFont typeface="Wingdings" panose="05000000000000000000" pitchFamily="2" charset="2"/>
              <a:buChar char="§"/>
            </a:pPr>
            <a:r>
              <a:rPr lang="fr-FR" sz="1600" dirty="0" smtClean="0"/>
              <a:t>Le dispositif doit permettre l’identification des participants et le respect de la confidentialité des débats vis-à-vis des tiers</a:t>
            </a:r>
          </a:p>
          <a:p>
            <a:pPr marL="1911096" lvl="3" indent="-457200">
              <a:buClr>
                <a:schemeClr val="tx2"/>
              </a:buClr>
              <a:buFont typeface="Wingdings" panose="05000000000000000000" pitchFamily="2" charset="2"/>
              <a:buChar char="§"/>
            </a:pPr>
            <a:r>
              <a:rPr lang="fr-FR" sz="1600" dirty="0" smtClean="0"/>
              <a:t>Chaque membre siégeant avec voix délibérative doit pouvoir participer effectivement aux débats et aux  votes</a:t>
            </a:r>
          </a:p>
          <a:p>
            <a:pPr marL="539496" indent="-457200">
              <a:buClr>
                <a:schemeClr val="tx2"/>
              </a:buClr>
              <a:buFont typeface="Wingdings" panose="05000000000000000000" pitchFamily="2" charset="2"/>
              <a:buChar char="Ø"/>
            </a:pPr>
            <a:endParaRPr lang="fr-FR" dirty="0"/>
          </a:p>
          <a:p>
            <a:pPr marL="539496" indent="-457200">
              <a:buClr>
                <a:schemeClr val="tx2"/>
              </a:buClr>
              <a:buFont typeface="Wingdings" panose="05000000000000000000" pitchFamily="2" charset="2"/>
              <a:buChar char="Ø"/>
            </a:pPr>
            <a:r>
              <a:rPr lang="fr-FR" dirty="0" smtClean="0"/>
              <a:t>A défaut lorsque le comité doit être consulté, le président  peut décider qu’une réunion sera organisée par </a:t>
            </a:r>
            <a:r>
              <a:rPr lang="fr-FR" b="1" u="sng" dirty="0" smtClean="0"/>
              <a:t>tout procédé assurant l’échange d’écrits par voie électronique</a:t>
            </a:r>
            <a:r>
              <a:rPr lang="fr-FR" dirty="0" smtClean="0"/>
              <a:t>. </a:t>
            </a:r>
            <a:endParaRPr lang="fr-FR" dirty="0"/>
          </a:p>
          <a:p>
            <a:pPr marL="1911096" lvl="3" indent="-457200" algn="just">
              <a:buClr>
                <a:schemeClr val="tx2"/>
              </a:buClr>
              <a:buFont typeface="Wingdings" panose="05000000000000000000" pitchFamily="2" charset="2"/>
              <a:buChar char="§"/>
            </a:pPr>
            <a:r>
              <a:rPr lang="fr-FR" sz="1600" dirty="0" smtClean="0"/>
              <a:t>Les observations émises par chacun des membres sont immédiatement communiquées ou sont accessibles à l’ensemble des autres membres afin qu’ils puissent y répondre pendant le délai prévu pour la réunion, afin d’assurer la participation des représentants du personnel </a:t>
            </a:r>
          </a:p>
          <a:p>
            <a:pPr marL="539496" indent="-457200">
              <a:buClr>
                <a:schemeClr val="tx2"/>
              </a:buClr>
              <a:buFont typeface="Wingdings" panose="05000000000000000000" pitchFamily="2" charset="2"/>
              <a:buChar char="Ø"/>
            </a:pPr>
            <a:endParaRPr lang="fr-FR" dirty="0" smtClean="0"/>
          </a:p>
          <a:p>
            <a:pPr marL="539496" indent="-457200">
              <a:buClr>
                <a:schemeClr val="tx2"/>
              </a:buClr>
              <a:buFont typeface="Wingdings" panose="05000000000000000000" pitchFamily="2" charset="2"/>
              <a:buChar char="Ø"/>
            </a:pPr>
            <a:r>
              <a:rPr lang="fr-FR" dirty="0" smtClean="0"/>
              <a:t>Les modalités de réunion, d’enregistrement</a:t>
            </a:r>
            <a:r>
              <a:rPr lang="fr-FR" dirty="0"/>
              <a:t> </a:t>
            </a:r>
            <a:r>
              <a:rPr lang="fr-FR" dirty="0" smtClean="0"/>
              <a:t>et de conservation des débats ou des échanges sont fixées par le règlement intérieur ou, à défaut, par l’instance, en premier point de l’ordre du jour de la réunion avec un compte rendu écrit détaillant les règles déterminées applicables pour la tenue de la réunion. </a:t>
            </a:r>
            <a:endParaRPr lang="fr-FR" dirty="0"/>
          </a:p>
          <a:p>
            <a:pPr marL="82296" indent="0">
              <a:buNone/>
            </a:pPr>
            <a:endParaRPr lang="fr-FR" dirty="0"/>
          </a:p>
        </p:txBody>
      </p:sp>
      <p:sp>
        <p:nvSpPr>
          <p:cNvPr id="3" name="AutoShape 2" descr="Comment porter l'écharpe de maire et adjoint ? - DOUBLET"/>
          <p:cNvSpPr>
            <a:spLocks noChangeAspect="1" noChangeArrowheads="1"/>
          </p:cNvSpPr>
          <p:nvPr/>
        </p:nvSpPr>
        <p:spPr bwMode="auto">
          <a:xfrm>
            <a:off x="4031287" y="4057826"/>
            <a:ext cx="1413167" cy="14131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2" descr="Comment porter l'écharpe de maire et adjoint ? - DOUBLET"/>
          <p:cNvSpPr>
            <a:spLocks noChangeAspect="1" noChangeArrowheads="1"/>
          </p:cNvSpPr>
          <p:nvPr/>
        </p:nvSpPr>
        <p:spPr bwMode="auto">
          <a:xfrm>
            <a:off x="1875318" y="1119103"/>
            <a:ext cx="3038655" cy="3038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44709" y="854688"/>
            <a:ext cx="11446779" cy="646331"/>
          </a:xfrm>
          <a:prstGeom prst="rect">
            <a:avLst/>
          </a:prstGeom>
        </p:spPr>
        <p:txBody>
          <a:bodyPr wrap="square">
            <a:spAutoFit/>
          </a:bodyPr>
          <a:lstStyle/>
          <a:p>
            <a:pPr marL="82296" indent="0">
              <a:buNone/>
            </a:pPr>
            <a:endParaRPr lang="fr-FR" dirty="0"/>
          </a:p>
          <a:p>
            <a:pPr marL="82296" indent="0" algn="just">
              <a:buNone/>
            </a:pPr>
            <a:endParaRPr lang="fr-FR" dirty="0"/>
          </a:p>
        </p:txBody>
      </p:sp>
    </p:spTree>
    <p:extLst>
      <p:ext uri="{BB962C8B-B14F-4D97-AF65-F5344CB8AC3E}">
        <p14:creationId xmlns:p14="http://schemas.microsoft.com/office/powerpoint/2010/main" val="2733194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LA CONVOCATION ET L’ORDRE DU JOUR du </a:t>
            </a:r>
            <a:r>
              <a:rPr lang="fr-FR" dirty="0"/>
              <a:t>CST</a:t>
            </a:r>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16</a:t>
            </a:fld>
            <a:endParaRPr lang="fr-FR" dirty="0"/>
          </a:p>
        </p:txBody>
      </p:sp>
      <p:sp>
        <p:nvSpPr>
          <p:cNvPr id="6" name="Espace réservé du texte 5"/>
          <p:cNvSpPr txBox="1">
            <a:spLocks noGrp="1"/>
          </p:cNvSpPr>
          <p:nvPr>
            <p:ph type="body" sz="quarter" idx="13"/>
          </p:nvPr>
        </p:nvSpPr>
        <p:spPr>
          <a:xfrm>
            <a:off x="360000" y="755934"/>
            <a:ext cx="11520000" cy="237757"/>
          </a:xfrm>
          <a:prstGeom prst="rect">
            <a:avLst/>
          </a:prstGeom>
          <a:noFill/>
        </p:spPr>
        <p:txBody>
          <a:bodyPr wrap="square" rtlCol="0">
            <a:spAutoFit/>
          </a:bodyPr>
          <a:lstStyle/>
          <a:p>
            <a:pPr algn="r"/>
            <a:r>
              <a:rPr lang="fr-FR" sz="800" dirty="0" smtClean="0"/>
              <a:t> </a:t>
            </a:r>
            <a:r>
              <a:rPr lang="fr-FR" sz="1050" b="1" dirty="0" smtClean="0"/>
              <a:t>Article 86 du décret n°2021-571 du 10 mai 2021</a:t>
            </a:r>
            <a:endParaRPr lang="fr-FR" sz="800" b="1" dirty="0"/>
          </a:p>
        </p:txBody>
      </p:sp>
      <p:sp>
        <p:nvSpPr>
          <p:cNvPr id="3" name="AutoShape 2" descr="Comment porter l'écharpe de maire et adjoint ? - DOUBLET"/>
          <p:cNvSpPr>
            <a:spLocks noChangeAspect="1" noChangeArrowheads="1"/>
          </p:cNvSpPr>
          <p:nvPr/>
        </p:nvSpPr>
        <p:spPr bwMode="auto">
          <a:xfrm>
            <a:off x="4031287" y="4057826"/>
            <a:ext cx="1413167" cy="14131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2" descr="Comment porter l'écharpe de maire et adjoint ? - DOUBLET"/>
          <p:cNvSpPr>
            <a:spLocks noChangeAspect="1" noChangeArrowheads="1"/>
          </p:cNvSpPr>
          <p:nvPr/>
        </p:nvSpPr>
        <p:spPr bwMode="auto">
          <a:xfrm>
            <a:off x="1875318" y="1119103"/>
            <a:ext cx="3038655" cy="3038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44709" y="854688"/>
            <a:ext cx="11446779" cy="646331"/>
          </a:xfrm>
          <a:prstGeom prst="rect">
            <a:avLst/>
          </a:prstGeom>
        </p:spPr>
        <p:txBody>
          <a:bodyPr wrap="square">
            <a:spAutoFit/>
          </a:bodyPr>
          <a:lstStyle/>
          <a:p>
            <a:pPr marL="82296" indent="0">
              <a:buNone/>
            </a:pPr>
            <a:endParaRPr lang="fr-FR" dirty="0"/>
          </a:p>
          <a:p>
            <a:pPr marL="82296" indent="0" algn="just">
              <a:buNone/>
            </a:pPr>
            <a:endParaRPr lang="fr-FR" dirty="0"/>
          </a:p>
        </p:txBody>
      </p:sp>
      <p:sp>
        <p:nvSpPr>
          <p:cNvPr id="10" name="Rectangle 9"/>
          <p:cNvSpPr/>
          <p:nvPr/>
        </p:nvSpPr>
        <p:spPr>
          <a:xfrm>
            <a:off x="505281" y="1501019"/>
            <a:ext cx="10970703" cy="3877985"/>
          </a:xfrm>
          <a:prstGeom prst="rect">
            <a:avLst/>
          </a:prstGeom>
        </p:spPr>
        <p:txBody>
          <a:bodyPr wrap="square">
            <a:spAutoFit/>
          </a:bodyPr>
          <a:lstStyle/>
          <a:p>
            <a:pPr marL="539496" indent="-457200">
              <a:buClr>
                <a:schemeClr val="tx2"/>
              </a:buClr>
              <a:buFont typeface="Wingdings" panose="05000000000000000000" pitchFamily="2" charset="2"/>
              <a:buChar char="Ø"/>
            </a:pPr>
            <a:r>
              <a:rPr lang="fr-FR" sz="2000" dirty="0" smtClean="0"/>
              <a:t>La convocation fixe l’ordre du jour de la séance</a:t>
            </a:r>
          </a:p>
          <a:p>
            <a:pPr marL="82296">
              <a:buClr>
                <a:schemeClr val="tx2"/>
              </a:buClr>
            </a:pPr>
            <a:r>
              <a:rPr lang="fr-FR" sz="2000" dirty="0"/>
              <a:t> </a:t>
            </a:r>
            <a:r>
              <a:rPr lang="fr-FR" sz="2000" dirty="0" smtClean="0"/>
              <a:t>	- les questions entrant dans la compétence des comités sociaux territoriaux dont l’examen a été demandé par la moitié au moins des représentants titulaires du personnel sont obligatoirement inscrites à l’ordre du jour.</a:t>
            </a:r>
          </a:p>
          <a:p>
            <a:pPr marL="82296">
              <a:buClr>
                <a:schemeClr val="tx2"/>
              </a:buClr>
            </a:pPr>
            <a:r>
              <a:rPr lang="fr-FR" sz="2000" dirty="0"/>
              <a:t>	</a:t>
            </a:r>
            <a:r>
              <a:rPr lang="fr-FR" sz="2000" dirty="0" smtClean="0"/>
              <a:t>- les points soumis au vote sont spécifiés dans l’ordre du jour envoyé aux membres</a:t>
            </a:r>
          </a:p>
          <a:p>
            <a:pPr marL="82296">
              <a:buClr>
                <a:schemeClr val="tx2"/>
              </a:buClr>
            </a:pPr>
            <a:endParaRPr lang="fr-FR" sz="2000" dirty="0"/>
          </a:p>
          <a:p>
            <a:pPr marL="368046" indent="-285750">
              <a:buClr>
                <a:schemeClr val="tx2"/>
              </a:buClr>
              <a:buFont typeface="Wingdings" panose="05000000000000000000" pitchFamily="2" charset="2"/>
              <a:buChar char="Ø"/>
            </a:pPr>
            <a:r>
              <a:rPr lang="fr-FR" dirty="0" smtClean="0"/>
              <a:t>Ils sont adressés au moins 15 jours avant la séance par tout moyen, notamment par courrier électronique. En cas d’urgence, ce délai peut être ramené à 8 jours</a:t>
            </a:r>
          </a:p>
          <a:p>
            <a:pPr marL="368046" indent="-285750">
              <a:buClr>
                <a:schemeClr val="tx2"/>
              </a:buClr>
              <a:buFont typeface="Wingdings" panose="05000000000000000000" pitchFamily="2" charset="2"/>
              <a:buChar char="Ø"/>
            </a:pPr>
            <a:endParaRPr lang="fr-FR" dirty="0"/>
          </a:p>
          <a:p>
            <a:pPr marL="368046" indent="-285750">
              <a:buClr>
                <a:schemeClr val="tx2"/>
              </a:buClr>
              <a:buFont typeface="Wingdings" panose="05000000000000000000" pitchFamily="2" charset="2"/>
              <a:buChar char="Ø"/>
            </a:pPr>
            <a:r>
              <a:rPr lang="fr-FR" dirty="0" smtClean="0"/>
              <a:t>Toutes les pièces et documents nécessaires à l’accomplissement de leurs fonctions doivent être adressés aux membres au plus tard 8 jours avant la date de la séance</a:t>
            </a:r>
            <a:endParaRPr lang="fr-FR" dirty="0"/>
          </a:p>
          <a:p>
            <a:pPr marL="82296" indent="0" algn="just">
              <a:buNone/>
            </a:pPr>
            <a:endParaRPr lang="fr-FR" dirty="0"/>
          </a:p>
          <a:p>
            <a:pPr marL="82296" indent="0">
              <a:buNone/>
            </a:pPr>
            <a:endParaRPr lang="fr-FR" dirty="0"/>
          </a:p>
        </p:txBody>
      </p:sp>
      <p:pic>
        <p:nvPicPr>
          <p:cNvPr id="11" name="Image 10"/>
          <p:cNvPicPr>
            <a:picLocks noChangeAspect="1"/>
          </p:cNvPicPr>
          <p:nvPr/>
        </p:nvPicPr>
        <p:blipFill>
          <a:blip r:embed="rId2">
            <a:duotone>
              <a:schemeClr val="accent6">
                <a:shade val="45000"/>
                <a:satMod val="135000"/>
              </a:schemeClr>
              <a:prstClr val="white"/>
            </a:duotone>
          </a:blip>
          <a:stretch>
            <a:fillRect/>
          </a:stretch>
        </p:blipFill>
        <p:spPr>
          <a:xfrm rot="330685">
            <a:off x="8666109" y="4725225"/>
            <a:ext cx="2809875" cy="1628775"/>
          </a:xfrm>
          <a:prstGeom prst="rect">
            <a:avLst/>
          </a:prstGeom>
        </p:spPr>
      </p:pic>
    </p:spTree>
    <p:extLst>
      <p:ext uri="{BB962C8B-B14F-4D97-AF65-F5344CB8AC3E}">
        <p14:creationId xmlns:p14="http://schemas.microsoft.com/office/powerpoint/2010/main" val="1811183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LE QUORUM - CST</a:t>
            </a:r>
            <a:endParaRPr lang="fr-FR" dirty="0"/>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17</a:t>
            </a:fld>
            <a:endParaRPr lang="fr-FR" dirty="0"/>
          </a:p>
        </p:txBody>
      </p:sp>
      <p:sp>
        <p:nvSpPr>
          <p:cNvPr id="6" name="Espace réservé du texte 5"/>
          <p:cNvSpPr txBox="1">
            <a:spLocks noGrp="1"/>
          </p:cNvSpPr>
          <p:nvPr>
            <p:ph type="body" sz="quarter" idx="13"/>
          </p:nvPr>
        </p:nvSpPr>
        <p:spPr>
          <a:xfrm>
            <a:off x="360000" y="755934"/>
            <a:ext cx="11520000" cy="237757"/>
          </a:xfrm>
          <a:prstGeom prst="rect">
            <a:avLst/>
          </a:prstGeom>
          <a:noFill/>
        </p:spPr>
        <p:txBody>
          <a:bodyPr wrap="square" rtlCol="0">
            <a:spAutoFit/>
          </a:bodyPr>
          <a:lstStyle/>
          <a:p>
            <a:pPr algn="r"/>
            <a:r>
              <a:rPr lang="fr-FR" sz="800" dirty="0" smtClean="0"/>
              <a:t> </a:t>
            </a:r>
            <a:r>
              <a:rPr lang="fr-FR" sz="1050" b="1" dirty="0" smtClean="0"/>
              <a:t>Article 87 du décret n°2021-571 du 10 mai 2021</a:t>
            </a:r>
            <a:endParaRPr lang="fr-FR" sz="800" b="1" dirty="0"/>
          </a:p>
        </p:txBody>
      </p:sp>
      <p:sp>
        <p:nvSpPr>
          <p:cNvPr id="3" name="AutoShape 2" descr="Comment porter l'écharpe de maire et adjoint ? - DOUBLET"/>
          <p:cNvSpPr>
            <a:spLocks noChangeAspect="1" noChangeArrowheads="1"/>
          </p:cNvSpPr>
          <p:nvPr/>
        </p:nvSpPr>
        <p:spPr bwMode="auto">
          <a:xfrm>
            <a:off x="4031287" y="4057826"/>
            <a:ext cx="1413167" cy="14131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2" descr="Comment porter l'écharpe de maire et adjoint ? - DOUBLET"/>
          <p:cNvSpPr>
            <a:spLocks noChangeAspect="1" noChangeArrowheads="1"/>
          </p:cNvSpPr>
          <p:nvPr/>
        </p:nvSpPr>
        <p:spPr bwMode="auto">
          <a:xfrm>
            <a:off x="1875318" y="1119103"/>
            <a:ext cx="3038655" cy="3038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44709" y="854688"/>
            <a:ext cx="11446779" cy="646331"/>
          </a:xfrm>
          <a:prstGeom prst="rect">
            <a:avLst/>
          </a:prstGeom>
        </p:spPr>
        <p:txBody>
          <a:bodyPr wrap="square">
            <a:spAutoFit/>
          </a:bodyPr>
          <a:lstStyle/>
          <a:p>
            <a:pPr marL="82296" indent="0">
              <a:buNone/>
            </a:pPr>
            <a:endParaRPr lang="fr-FR" dirty="0"/>
          </a:p>
          <a:p>
            <a:pPr marL="82296" indent="0" algn="just">
              <a:buNone/>
            </a:pPr>
            <a:endParaRPr lang="fr-FR" dirty="0"/>
          </a:p>
        </p:txBody>
      </p:sp>
      <p:sp>
        <p:nvSpPr>
          <p:cNvPr id="12" name="Espace réservé du contenu 2"/>
          <p:cNvSpPr txBox="1">
            <a:spLocks/>
          </p:cNvSpPr>
          <p:nvPr/>
        </p:nvSpPr>
        <p:spPr>
          <a:xfrm>
            <a:off x="971600" y="1268760"/>
            <a:ext cx="10030076" cy="552068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l" defTabSz="914400" rtl="0" eaLnBrk="1" fontAlgn="auto" latinLnBrk="0" hangingPunct="1">
              <a:lnSpc>
                <a:spcPct val="100000"/>
              </a:lnSpc>
              <a:spcBef>
                <a:spcPts val="600"/>
              </a:spcBef>
              <a:spcAft>
                <a:spcPts val="0"/>
              </a:spcAft>
              <a:buClr>
                <a:srgbClr val="D16349"/>
              </a:buClr>
              <a:buSzPct val="80000"/>
              <a:buFont typeface="Wingdings 2"/>
              <a:buNone/>
              <a:tabLst/>
              <a:defRPr/>
            </a:pPr>
            <a:r>
              <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rPr>
              <a:t>Lors de l’ouverture de la réunion, doivent être présents :</a:t>
            </a:r>
          </a:p>
          <a:p>
            <a:pPr marL="82296" marR="0" lvl="0" indent="0" algn="l" defTabSz="914400" rtl="0" eaLnBrk="1" fontAlgn="auto" latinLnBrk="0" hangingPunct="1">
              <a:lnSpc>
                <a:spcPct val="100000"/>
              </a:lnSpc>
              <a:spcBef>
                <a:spcPts val="600"/>
              </a:spcBef>
              <a:spcAft>
                <a:spcPts val="0"/>
              </a:spcAft>
              <a:buClr>
                <a:srgbClr val="D16349"/>
              </a:buClr>
              <a:buSzPct val="80000"/>
              <a:buFont typeface="Wingdings 2"/>
              <a:buNone/>
              <a:tabLst/>
              <a:defRPr/>
            </a:pPr>
            <a:endParaRPr kumimoji="0" lang="fr-FR" sz="11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tx2"/>
              </a:buClr>
              <a:buSzPct val="80000"/>
              <a:buFont typeface="Wingdings" panose="05000000000000000000" pitchFamily="2" charset="2"/>
              <a:buChar char="Ø"/>
              <a:tabLst/>
              <a:defRPr/>
            </a:pPr>
            <a:r>
              <a:rPr kumimoji="0" lang="fr-FR" sz="2000" b="1" i="0" u="none" strike="noStrike" kern="1200" cap="none" spc="0" normalizeH="0" baseline="0" noProof="0" dirty="0" smtClean="0">
                <a:ln>
                  <a:noFill/>
                </a:ln>
                <a:solidFill>
                  <a:sysClr val="windowText" lastClr="000000"/>
                </a:solidFill>
                <a:effectLst/>
                <a:uLnTx/>
                <a:uFillTx/>
                <a:latin typeface="Cambria"/>
                <a:ea typeface="+mn-ea"/>
                <a:cs typeface="+mn-cs"/>
              </a:rPr>
              <a:t>La moitié au moins des représentants du personnel </a:t>
            </a:r>
          </a:p>
          <a:p>
            <a:pPr marL="82296" marR="0" lvl="0" indent="0" algn="l" defTabSz="914400" rtl="0" eaLnBrk="1" fontAlgn="auto" latinLnBrk="0" hangingPunct="1">
              <a:lnSpc>
                <a:spcPct val="100000"/>
              </a:lnSpc>
              <a:spcBef>
                <a:spcPts val="600"/>
              </a:spcBef>
              <a:spcAft>
                <a:spcPts val="0"/>
              </a:spcAft>
              <a:buClr>
                <a:srgbClr val="D16349"/>
              </a:buClr>
              <a:buSzPct val="80000"/>
              <a:buFont typeface="Wingdings 2"/>
              <a:buNone/>
              <a:tabLst/>
              <a:defRPr/>
            </a:pPr>
            <a:endParaRPr kumimoji="0" lang="fr-FR" sz="2000" b="1"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365760" marR="0" lvl="0" indent="-283464" algn="just" defTabSz="914400" rtl="0" eaLnBrk="1" fontAlgn="auto" latinLnBrk="0" hangingPunct="1">
              <a:lnSpc>
                <a:spcPct val="100000"/>
              </a:lnSpc>
              <a:spcBef>
                <a:spcPts val="600"/>
              </a:spcBef>
              <a:spcAft>
                <a:spcPts val="0"/>
              </a:spcAft>
              <a:buClr>
                <a:schemeClr val="tx2"/>
              </a:buClr>
              <a:buSzPct val="80000"/>
              <a:buFont typeface="Wingdings" panose="05000000000000000000" pitchFamily="2" charset="2"/>
              <a:buChar char="Ø"/>
              <a:tabLst/>
              <a:defRPr/>
            </a:pPr>
            <a:r>
              <a:rPr kumimoji="0" lang="fr-FR" sz="2000" b="1" i="0" u="none" strike="noStrike" kern="1200" cap="none" spc="0" normalizeH="0" baseline="0" noProof="0" dirty="0" smtClean="0">
                <a:ln>
                  <a:noFill/>
                </a:ln>
                <a:solidFill>
                  <a:sysClr val="windowText" lastClr="000000"/>
                </a:solidFill>
                <a:effectLst/>
                <a:uLnTx/>
                <a:uFillTx/>
                <a:latin typeface="Cambria"/>
                <a:ea typeface="+mn-ea"/>
                <a:cs typeface="+mn-cs"/>
              </a:rPr>
              <a:t>La moitié au moins des représentants de la collectivité </a:t>
            </a:r>
            <a:r>
              <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rPr>
              <a:t>ou de l’établissement public lorsqu’une </a:t>
            </a:r>
            <a:r>
              <a:rPr kumimoji="0" lang="fr-FR" sz="2000" b="1" i="0" u="none" strike="noStrike" kern="1200" cap="none" spc="0" normalizeH="0" baseline="0" noProof="0" dirty="0" smtClean="0">
                <a:ln>
                  <a:noFill/>
                </a:ln>
                <a:solidFill>
                  <a:sysClr val="windowText" lastClr="000000"/>
                </a:solidFill>
                <a:effectLst/>
                <a:uLnTx/>
                <a:uFillTx/>
                <a:latin typeface="Cambria"/>
                <a:ea typeface="+mn-ea"/>
                <a:cs typeface="+mn-cs"/>
              </a:rPr>
              <a:t>délibération</a:t>
            </a:r>
            <a:r>
              <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rPr>
              <a:t> a prévu le </a:t>
            </a:r>
            <a:r>
              <a:rPr kumimoji="0" lang="fr-FR" sz="2000" b="1" i="0" u="none" strike="noStrike" kern="1200" cap="none" spc="0" normalizeH="0" baseline="0" noProof="0" dirty="0" smtClean="0">
                <a:ln>
                  <a:noFill/>
                </a:ln>
                <a:solidFill>
                  <a:sysClr val="windowText" lastClr="000000"/>
                </a:solidFill>
                <a:effectLst/>
                <a:uLnTx/>
                <a:uFillTx/>
                <a:latin typeface="Cambria"/>
                <a:ea typeface="+mn-ea"/>
                <a:cs typeface="+mn-cs"/>
              </a:rPr>
              <a:t>recueil</a:t>
            </a:r>
            <a:r>
              <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rPr>
              <a:t> par le comité </a:t>
            </a:r>
            <a:r>
              <a:rPr lang="fr-FR" sz="2000" dirty="0" smtClean="0">
                <a:solidFill>
                  <a:sysClr val="windowText" lastClr="000000"/>
                </a:solidFill>
                <a:latin typeface="Cambria"/>
              </a:rPr>
              <a:t>social territorial</a:t>
            </a:r>
            <a:r>
              <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rPr>
              <a:t> </a:t>
            </a:r>
            <a:r>
              <a:rPr kumimoji="0" lang="fr-FR" sz="2000" b="1" i="0" u="none" strike="noStrike" kern="1200" cap="none" spc="0" normalizeH="0" baseline="0" noProof="0" dirty="0" smtClean="0">
                <a:ln>
                  <a:noFill/>
                </a:ln>
                <a:solidFill>
                  <a:sysClr val="windowText" lastClr="000000"/>
                </a:solidFill>
                <a:effectLst/>
                <a:uLnTx/>
                <a:uFillTx/>
                <a:latin typeface="Cambria"/>
                <a:ea typeface="+mn-ea"/>
                <a:cs typeface="+mn-cs"/>
              </a:rPr>
              <a:t>de l’avis des représentants de la collectivité </a:t>
            </a:r>
            <a:r>
              <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rPr>
              <a:t>ou de l’établissement public sur un point à l’ordre du jour</a:t>
            </a:r>
          </a:p>
          <a:p>
            <a:pPr marL="365760" marR="0" lvl="0" indent="-283464" algn="l" defTabSz="914400" rtl="0" eaLnBrk="1" fontAlgn="auto" latinLnBrk="0" hangingPunct="1">
              <a:lnSpc>
                <a:spcPct val="100000"/>
              </a:lnSpc>
              <a:spcBef>
                <a:spcPts val="600"/>
              </a:spcBef>
              <a:spcAft>
                <a:spcPts val="0"/>
              </a:spcAft>
              <a:buClr>
                <a:srgbClr val="D16349"/>
              </a:buClr>
              <a:buSzPct val="80000"/>
              <a:buFont typeface="Wingdings" panose="05000000000000000000" pitchFamily="2" charset="2"/>
              <a:buChar char="Ø"/>
              <a:tabLst/>
              <a:defRPr/>
            </a:pPr>
            <a:endPar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82296" marR="0" lvl="0" indent="0" algn="just" defTabSz="914400" rtl="0" eaLnBrk="1" fontAlgn="auto" latinLnBrk="0" hangingPunct="1">
              <a:lnSpc>
                <a:spcPct val="100000"/>
              </a:lnSpc>
              <a:spcBef>
                <a:spcPts val="600"/>
              </a:spcBef>
              <a:spcAft>
                <a:spcPts val="0"/>
              </a:spcAft>
              <a:buClr>
                <a:srgbClr val="D16349"/>
              </a:buClr>
              <a:buSzPct val="80000"/>
              <a:buFont typeface="Wingdings 2"/>
              <a:buNone/>
              <a:tabLst/>
              <a:defRPr/>
            </a:pPr>
            <a:r>
              <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rPr>
              <a:t>Lorsque le quorum n’est pas atteint dans le ou l’un des deux collèges ayant voix délibérative,</a:t>
            </a:r>
          </a:p>
          <a:p>
            <a:pPr marL="365760" marR="0" lvl="0" indent="-283464" algn="just" defTabSz="914400" rtl="0" eaLnBrk="1" fontAlgn="auto" latinLnBrk="0" hangingPunct="1">
              <a:lnSpc>
                <a:spcPct val="100000"/>
              </a:lnSpc>
              <a:spcBef>
                <a:spcPts val="600"/>
              </a:spcBef>
              <a:spcAft>
                <a:spcPts val="0"/>
              </a:spcAft>
              <a:buClr>
                <a:schemeClr val="tx2"/>
              </a:buClr>
              <a:buSzPct val="80000"/>
              <a:buFont typeface="Cambria" panose="02040503050406030204" pitchFamily="18" charset="0"/>
              <a:buChar char="⇒"/>
              <a:tabLst/>
              <a:defRPr/>
            </a:pPr>
            <a:r>
              <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rPr>
              <a:t> une nouvelle convocation est envoyée dans un délai de 8 jours aux membres du comité qui siègent alors valablement sur le même ordre du jour, quel que soit le nombre de membres présents.</a:t>
            </a:r>
            <a:endParaRPr kumimoji="0" lang="fr-FR" sz="1600" b="0" i="0" u="none" strike="noStrike" kern="1200" cap="none" spc="0" normalizeH="0" baseline="0" noProof="0" dirty="0" smtClean="0">
              <a:ln>
                <a:noFill/>
              </a:ln>
              <a:solidFill>
                <a:sysClr val="windowText" lastClr="000000"/>
              </a:solidFill>
              <a:effectLst/>
              <a:uLnTx/>
              <a:uFillTx/>
              <a:latin typeface="Cambria"/>
              <a:ea typeface="+mn-ea"/>
              <a:cs typeface="+mn-cs"/>
            </a:endParaRPr>
          </a:p>
        </p:txBody>
      </p:sp>
    </p:spTree>
    <p:extLst>
      <p:ext uri="{BB962C8B-B14F-4D97-AF65-F5344CB8AC3E}">
        <p14:creationId xmlns:p14="http://schemas.microsoft.com/office/powerpoint/2010/main" val="1825367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LES VOTES - CST</a:t>
            </a:r>
            <a:endParaRPr lang="fr-FR" dirty="0"/>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18</a:t>
            </a:fld>
            <a:endParaRPr lang="fr-FR" dirty="0"/>
          </a:p>
        </p:txBody>
      </p:sp>
      <p:sp>
        <p:nvSpPr>
          <p:cNvPr id="6" name="Espace réservé du texte 5"/>
          <p:cNvSpPr txBox="1">
            <a:spLocks noGrp="1"/>
          </p:cNvSpPr>
          <p:nvPr>
            <p:ph type="body" sz="quarter" idx="13"/>
          </p:nvPr>
        </p:nvSpPr>
        <p:spPr>
          <a:xfrm>
            <a:off x="360000" y="755934"/>
            <a:ext cx="11520000" cy="237757"/>
          </a:xfrm>
          <a:prstGeom prst="rect">
            <a:avLst/>
          </a:prstGeom>
          <a:noFill/>
        </p:spPr>
        <p:txBody>
          <a:bodyPr wrap="square" rtlCol="0">
            <a:spAutoFit/>
          </a:bodyPr>
          <a:lstStyle/>
          <a:p>
            <a:pPr algn="r"/>
            <a:r>
              <a:rPr lang="fr-FR" sz="800" dirty="0" smtClean="0"/>
              <a:t> </a:t>
            </a:r>
            <a:r>
              <a:rPr lang="fr-FR" sz="1050" b="1" dirty="0" smtClean="0"/>
              <a:t>Article 88 et 89 du décret n°2021-571 du 10 mai 2021</a:t>
            </a:r>
            <a:endParaRPr lang="fr-FR" sz="800" b="1" dirty="0"/>
          </a:p>
        </p:txBody>
      </p:sp>
      <p:sp>
        <p:nvSpPr>
          <p:cNvPr id="3" name="AutoShape 2" descr="Comment porter l'écharpe de maire et adjoint ? - DOUBLET"/>
          <p:cNvSpPr>
            <a:spLocks noChangeAspect="1" noChangeArrowheads="1"/>
          </p:cNvSpPr>
          <p:nvPr/>
        </p:nvSpPr>
        <p:spPr bwMode="auto">
          <a:xfrm>
            <a:off x="4031287" y="4057826"/>
            <a:ext cx="1413167" cy="14131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2" descr="Comment porter l'écharpe de maire et adjoint ? - DOUBLET"/>
          <p:cNvSpPr>
            <a:spLocks noChangeAspect="1" noChangeArrowheads="1"/>
          </p:cNvSpPr>
          <p:nvPr/>
        </p:nvSpPr>
        <p:spPr bwMode="auto">
          <a:xfrm>
            <a:off x="1875318" y="1119103"/>
            <a:ext cx="3038655" cy="3038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44709" y="854688"/>
            <a:ext cx="11446779" cy="646331"/>
          </a:xfrm>
          <a:prstGeom prst="rect">
            <a:avLst/>
          </a:prstGeom>
        </p:spPr>
        <p:txBody>
          <a:bodyPr wrap="square">
            <a:spAutoFit/>
          </a:bodyPr>
          <a:lstStyle/>
          <a:p>
            <a:pPr marL="82296" indent="0">
              <a:buNone/>
            </a:pPr>
            <a:endParaRPr lang="fr-FR" dirty="0"/>
          </a:p>
          <a:p>
            <a:pPr marL="82296" indent="0" algn="just">
              <a:buNone/>
            </a:pPr>
            <a:endParaRPr lang="fr-FR" dirty="0"/>
          </a:p>
        </p:txBody>
      </p:sp>
      <p:sp>
        <p:nvSpPr>
          <p:cNvPr id="12" name="Espace réservé du contenu 2"/>
          <p:cNvSpPr txBox="1">
            <a:spLocks/>
          </p:cNvSpPr>
          <p:nvPr/>
        </p:nvSpPr>
        <p:spPr>
          <a:xfrm>
            <a:off x="971600" y="1177853"/>
            <a:ext cx="10619888" cy="552068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l" defTabSz="914400" rtl="0" eaLnBrk="1" fontAlgn="auto" latinLnBrk="0" hangingPunct="1">
              <a:lnSpc>
                <a:spcPct val="100000"/>
              </a:lnSpc>
              <a:spcBef>
                <a:spcPts val="600"/>
              </a:spcBef>
              <a:spcAft>
                <a:spcPts val="0"/>
              </a:spcAft>
              <a:buClr>
                <a:srgbClr val="D16349"/>
              </a:buClr>
              <a:buSzPct val="80000"/>
              <a:buFont typeface="Wingdings 2"/>
              <a:buNone/>
              <a:tabLst/>
              <a:defRPr/>
            </a:pPr>
            <a:endParaRPr kumimoji="0" lang="fr-FR" sz="11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tx2"/>
              </a:buClr>
              <a:buSzPct val="80000"/>
              <a:buFont typeface="Wingdings" panose="05000000000000000000" pitchFamily="2" charset="2"/>
              <a:buChar char="Ø"/>
              <a:tabLst/>
              <a:defRPr/>
            </a:pPr>
            <a:r>
              <a:rPr kumimoji="0" lang="fr-FR" sz="2000" b="1" i="0" u="none" strike="noStrike" kern="1200" cap="none" spc="0" normalizeH="0" baseline="0" noProof="0" dirty="0" smtClean="0">
                <a:ln>
                  <a:noFill/>
                </a:ln>
                <a:solidFill>
                  <a:sysClr val="windowText" lastClr="000000"/>
                </a:solidFill>
                <a:effectLst/>
                <a:uLnTx/>
                <a:uFillTx/>
                <a:latin typeface="Cambria"/>
                <a:ea typeface="+mn-ea"/>
                <a:cs typeface="+mn-cs"/>
              </a:rPr>
              <a:t>Seul</a:t>
            </a:r>
            <a:r>
              <a:rPr kumimoji="0" lang="fr-FR" sz="2000" b="1" i="0" u="none" strike="noStrike" kern="1200" cap="none" spc="0" normalizeH="0" noProof="0" dirty="0" smtClean="0">
                <a:ln>
                  <a:noFill/>
                </a:ln>
                <a:solidFill>
                  <a:sysClr val="windowText" lastClr="000000"/>
                </a:solidFill>
                <a:effectLst/>
                <a:uLnTx/>
                <a:uFillTx/>
                <a:latin typeface="Cambria"/>
                <a:ea typeface="+mn-ea"/>
                <a:cs typeface="+mn-cs"/>
              </a:rPr>
              <a:t> les représentants titulaires participent au vote </a:t>
            </a:r>
          </a:p>
          <a:p>
            <a:pPr marL="889254" lvl="2" indent="-285750">
              <a:spcBef>
                <a:spcPts val="600"/>
              </a:spcBef>
              <a:buClr>
                <a:srgbClr val="D16349"/>
              </a:buClr>
              <a:buSzPct val="80000"/>
              <a:buFont typeface="Wingdings" panose="05000000000000000000" pitchFamily="2" charset="2"/>
              <a:buChar char="§"/>
            </a:pPr>
            <a:r>
              <a:rPr lang="fr-FR" sz="1200" b="1" noProof="0" dirty="0">
                <a:solidFill>
                  <a:sysClr val="windowText" lastClr="000000"/>
                </a:solidFill>
                <a:latin typeface="Cambria"/>
              </a:rPr>
              <a:t>	</a:t>
            </a:r>
            <a:r>
              <a:rPr lang="fr-FR" sz="1600" dirty="0" smtClean="0">
                <a:solidFill>
                  <a:sysClr val="windowText" lastClr="000000"/>
                </a:solidFill>
                <a:latin typeface="Cambria"/>
              </a:rPr>
              <a:t>les suppléants n’ont  voix délibérative qu’en l’absence des titulaires qu’ils remplacent</a:t>
            </a:r>
          </a:p>
          <a:p>
            <a:pPr marL="889254" lvl="2" indent="-285750">
              <a:spcBef>
                <a:spcPts val="600"/>
              </a:spcBef>
              <a:buClr>
                <a:srgbClr val="D16349"/>
              </a:buClr>
              <a:buSzPct val="80000"/>
              <a:buFont typeface="Wingdings" panose="05000000000000000000" pitchFamily="2" charset="2"/>
              <a:buChar char="§"/>
            </a:pPr>
            <a:r>
              <a:rPr lang="fr-FR" sz="1600" dirty="0" smtClean="0">
                <a:latin typeface="Cambria"/>
              </a:rPr>
              <a:t>le représentant titulaire du personnel empêché peut se faire remplacer par un représentant suppléant élu sur la même liste de candidats ou désigné par la même organisation syndicale ou, lorsqu’il s’agit d’un représentant tiré au sort, par un représentant suppléant tiré au sort</a:t>
            </a:r>
          </a:p>
          <a:p>
            <a:pPr marL="889254" lvl="2" indent="-285750">
              <a:spcBef>
                <a:spcPts val="600"/>
              </a:spcBef>
              <a:buClr>
                <a:srgbClr val="D16349"/>
              </a:buClr>
              <a:buSzPct val="80000"/>
              <a:buFont typeface="Wingdings" panose="05000000000000000000" pitchFamily="2" charset="2"/>
              <a:buChar char="§"/>
            </a:pPr>
            <a:r>
              <a:rPr lang="fr-FR" sz="1600" dirty="0">
                <a:latin typeface="Cambria"/>
              </a:rPr>
              <a:t>l</a:t>
            </a:r>
            <a:r>
              <a:rPr lang="fr-FR" sz="1600" dirty="0" smtClean="0">
                <a:latin typeface="Cambria"/>
              </a:rPr>
              <a:t>e représentant titulaire d’une collectivité ou d’un établissement public peut se faire remplacer par n’importe lequel des représentants suppléants appartenant au même collège</a:t>
            </a:r>
          </a:p>
          <a:p>
            <a:pPr marL="365760" marR="0" lvl="0" indent="-283464" algn="just" defTabSz="914400" rtl="0" eaLnBrk="1" fontAlgn="auto" latinLnBrk="0" hangingPunct="1">
              <a:lnSpc>
                <a:spcPct val="100000"/>
              </a:lnSpc>
              <a:spcBef>
                <a:spcPts val="600"/>
              </a:spcBef>
              <a:spcAft>
                <a:spcPts val="0"/>
              </a:spcAft>
              <a:buClr>
                <a:schemeClr val="tx2"/>
              </a:buClr>
              <a:buSzPct val="80000"/>
              <a:buFont typeface="Wingdings" panose="05000000000000000000" pitchFamily="2" charset="2"/>
              <a:buChar char="Ø"/>
              <a:tabLst/>
              <a:defRPr/>
            </a:pPr>
            <a:r>
              <a:rPr kumimoji="0" lang="fr-FR" sz="2000" b="1" i="0" u="none" strike="noStrike" kern="1200" cap="none" spc="0" normalizeH="0" baseline="0" noProof="0" dirty="0" smtClean="0">
                <a:ln>
                  <a:noFill/>
                </a:ln>
                <a:effectLst/>
                <a:uLnTx/>
                <a:uFillTx/>
                <a:latin typeface="Cambria"/>
                <a:ea typeface="+mn-ea"/>
                <a:cs typeface="+mn-cs"/>
              </a:rPr>
              <a:t>Un membre quittant</a:t>
            </a:r>
            <a:r>
              <a:rPr kumimoji="0" lang="fr-FR" sz="2000" b="1" i="0" u="none" strike="noStrike" kern="1200" cap="none" spc="0" normalizeH="0" noProof="0" dirty="0" smtClean="0">
                <a:ln>
                  <a:noFill/>
                </a:ln>
                <a:effectLst/>
                <a:uLnTx/>
                <a:uFillTx/>
                <a:latin typeface="Cambria"/>
                <a:ea typeface="+mn-ea"/>
                <a:cs typeface="+mn-cs"/>
              </a:rPr>
              <a:t> la séance est remplacé de plein droit</a:t>
            </a:r>
            <a:r>
              <a:rPr kumimoji="0" lang="fr-FR" sz="2000" b="1" i="0" u="none" strike="noStrike" kern="1200" cap="none" spc="0" normalizeH="0" noProof="0" dirty="0" smtClean="0">
                <a:ln>
                  <a:noFill/>
                </a:ln>
                <a:solidFill>
                  <a:sysClr val="windowText" lastClr="000000"/>
                </a:solidFill>
                <a:effectLst/>
                <a:uLnTx/>
                <a:uFillTx/>
                <a:latin typeface="Cambria"/>
                <a:ea typeface="+mn-ea"/>
                <a:cs typeface="+mn-cs"/>
              </a:rPr>
              <a:t> par un suppléant. A défaut, il peut donner délégation à un autre membre du comité pour voter en son nom, dans la limite d’une délégation par membre </a:t>
            </a:r>
            <a:endParaRPr lang="fr-FR" sz="2000" b="1" baseline="0" dirty="0">
              <a:solidFill>
                <a:sysClr val="windowText" lastClr="000000"/>
              </a:solidFill>
              <a:latin typeface="Cambria"/>
            </a:endParaRPr>
          </a:p>
          <a:p>
            <a:pPr marL="365760" marR="0" lvl="0" indent="-283464" algn="just" defTabSz="914400" rtl="0" eaLnBrk="1" fontAlgn="auto" latinLnBrk="0" hangingPunct="1">
              <a:lnSpc>
                <a:spcPct val="100000"/>
              </a:lnSpc>
              <a:spcBef>
                <a:spcPts val="600"/>
              </a:spcBef>
              <a:spcAft>
                <a:spcPts val="0"/>
              </a:spcAft>
              <a:buClr>
                <a:schemeClr val="tx2"/>
              </a:buClr>
              <a:buSzPct val="80000"/>
              <a:buFont typeface="Wingdings" panose="05000000000000000000" pitchFamily="2" charset="2"/>
              <a:buChar char="Ø"/>
              <a:tabLst/>
              <a:defRPr/>
            </a:pPr>
            <a:r>
              <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rPr>
              <a:t> </a:t>
            </a:r>
            <a:r>
              <a:rPr kumimoji="0" lang="fr-FR" sz="2000" b="0" i="0" u="sng" strike="noStrike" kern="1200" cap="none" spc="0" normalizeH="0" baseline="0" noProof="0" dirty="0" smtClean="0">
                <a:ln>
                  <a:noFill/>
                </a:ln>
                <a:solidFill>
                  <a:sysClr val="windowText" lastClr="000000"/>
                </a:solidFill>
                <a:effectLst/>
                <a:uLnTx/>
                <a:uFillTx/>
                <a:latin typeface="Cambria"/>
                <a:ea typeface="+mn-ea"/>
                <a:cs typeface="+mn-cs"/>
              </a:rPr>
              <a:t>PARTICULARITE</a:t>
            </a:r>
            <a:r>
              <a:rPr kumimoji="0" lang="fr-FR" sz="2000" b="0" i="0" strike="noStrike" kern="1200" cap="none" spc="0" normalizeH="0" noProof="0" dirty="0" smtClean="0">
                <a:ln>
                  <a:noFill/>
                </a:ln>
                <a:solidFill>
                  <a:sysClr val="windowText" lastClr="000000"/>
                </a:solidFill>
                <a:effectLst/>
                <a:uLnTx/>
                <a:uFillTx/>
                <a:latin typeface="Cambria"/>
                <a:ea typeface="+mn-ea"/>
                <a:cs typeface="+mn-cs"/>
              </a:rPr>
              <a:t> :</a:t>
            </a:r>
            <a:r>
              <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rPr>
              <a:t> les représent</a:t>
            </a:r>
            <a:r>
              <a:rPr lang="fr-FR" sz="2000" noProof="0" dirty="0" smtClean="0">
                <a:solidFill>
                  <a:sysClr val="windowText" lastClr="000000"/>
                </a:solidFill>
                <a:latin typeface="Cambria"/>
              </a:rPr>
              <a:t>ants de la collectivité ou de l’établissement public ne participent aux votes que lorsqu’une délibération  prévoit le recueil</a:t>
            </a:r>
            <a:r>
              <a:rPr lang="fr-FR" sz="2000" dirty="0" smtClean="0">
                <a:solidFill>
                  <a:sysClr val="windowText" lastClr="000000"/>
                </a:solidFill>
                <a:latin typeface="Cambria"/>
              </a:rPr>
              <a:t> de leurs votes sur un point à l’ordre du jour</a:t>
            </a:r>
            <a:endParaRPr kumimoji="0" lang="fr-FR" sz="2000" b="0" i="0" u="none" strike="noStrike" kern="1200" cap="none" spc="0" normalizeH="0" baseline="0" noProof="0" dirty="0">
              <a:ln>
                <a:noFill/>
              </a:ln>
              <a:solidFill>
                <a:sysClr val="windowText" lastClr="000000"/>
              </a:solidFill>
              <a:effectLst/>
              <a:uLnTx/>
              <a:uFillTx/>
              <a:latin typeface="Cambria"/>
              <a:ea typeface="+mn-ea"/>
              <a:cs typeface="+mn-cs"/>
            </a:endParaRPr>
          </a:p>
          <a:p>
            <a:pPr lvl="0" algn="just">
              <a:buClr>
                <a:schemeClr val="tx2"/>
              </a:buClr>
              <a:buFont typeface="Wingdings" panose="05000000000000000000" pitchFamily="2" charset="2"/>
              <a:buChar char="Ø"/>
              <a:defRPr/>
            </a:pPr>
            <a:r>
              <a:rPr lang="fr-FR" sz="2000" dirty="0" smtClean="0">
                <a:solidFill>
                  <a:sysClr val="windowText" lastClr="000000"/>
                </a:solidFill>
                <a:latin typeface="Cambria"/>
              </a:rPr>
              <a:t>Les experts, les personnes qualifiées, le médecin du service de médecine préventive, les agents de la collectivité… assistant </a:t>
            </a:r>
            <a:r>
              <a:rPr lang="fr-FR" sz="2000" dirty="0">
                <a:solidFill>
                  <a:sysClr val="windowText" lastClr="000000"/>
                </a:solidFill>
                <a:latin typeface="Cambria"/>
              </a:rPr>
              <a:t>le président en </a:t>
            </a:r>
            <a:r>
              <a:rPr lang="fr-FR" sz="2000" dirty="0" smtClean="0">
                <a:solidFill>
                  <a:sysClr val="windowText" lastClr="000000"/>
                </a:solidFill>
                <a:latin typeface="Cambria"/>
              </a:rPr>
              <a:t>tant que de besoin, ne votent pas, ils ne sont pas membres du comité. </a:t>
            </a:r>
            <a:endPar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82296" marR="0" lvl="0" indent="0" algn="l" defTabSz="914400" rtl="0" eaLnBrk="1" fontAlgn="auto" latinLnBrk="0" hangingPunct="1">
              <a:lnSpc>
                <a:spcPct val="100000"/>
              </a:lnSpc>
              <a:spcBef>
                <a:spcPts val="600"/>
              </a:spcBef>
              <a:spcAft>
                <a:spcPts val="0"/>
              </a:spcAft>
              <a:buClr>
                <a:srgbClr val="D16349"/>
              </a:buClr>
              <a:buSzPct val="80000"/>
              <a:buNone/>
              <a:tabLst/>
              <a:defRPr/>
            </a:pPr>
            <a:endPar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endParaRPr>
          </a:p>
        </p:txBody>
      </p:sp>
      <p:pic>
        <p:nvPicPr>
          <p:cNvPr id="2" name="Image 1"/>
          <p:cNvPicPr>
            <a:picLocks noChangeAspect="1"/>
          </p:cNvPicPr>
          <p:nvPr/>
        </p:nvPicPr>
        <p:blipFill>
          <a:blip r:embed="rId2">
            <a:duotone>
              <a:schemeClr val="accent6">
                <a:shade val="45000"/>
                <a:satMod val="135000"/>
              </a:schemeClr>
              <a:prstClr val="white"/>
            </a:duotone>
          </a:blip>
          <a:stretch>
            <a:fillRect/>
          </a:stretch>
        </p:blipFill>
        <p:spPr>
          <a:xfrm>
            <a:off x="153240" y="3449103"/>
            <a:ext cx="1059695" cy="978180"/>
          </a:xfrm>
          <a:prstGeom prst="rect">
            <a:avLst/>
          </a:prstGeom>
        </p:spPr>
      </p:pic>
    </p:spTree>
    <p:extLst>
      <p:ext uri="{BB962C8B-B14F-4D97-AF65-F5344CB8AC3E}">
        <p14:creationId xmlns:p14="http://schemas.microsoft.com/office/powerpoint/2010/main" val="4102313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LES AVIS - CST</a:t>
            </a:r>
            <a:endParaRPr lang="fr-FR" dirty="0"/>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19</a:t>
            </a:fld>
            <a:endParaRPr lang="fr-FR" dirty="0"/>
          </a:p>
        </p:txBody>
      </p:sp>
      <p:sp>
        <p:nvSpPr>
          <p:cNvPr id="6" name="Espace réservé du texte 5"/>
          <p:cNvSpPr txBox="1">
            <a:spLocks noGrp="1"/>
          </p:cNvSpPr>
          <p:nvPr>
            <p:ph type="body" sz="quarter" idx="13"/>
          </p:nvPr>
        </p:nvSpPr>
        <p:spPr>
          <a:xfrm>
            <a:off x="360000" y="755934"/>
            <a:ext cx="11520000" cy="237757"/>
          </a:xfrm>
          <a:prstGeom prst="rect">
            <a:avLst/>
          </a:prstGeom>
          <a:noFill/>
        </p:spPr>
        <p:txBody>
          <a:bodyPr wrap="square" rtlCol="0">
            <a:spAutoFit/>
          </a:bodyPr>
          <a:lstStyle/>
          <a:p>
            <a:pPr algn="r"/>
            <a:r>
              <a:rPr lang="fr-FR" sz="800" dirty="0" smtClean="0"/>
              <a:t> </a:t>
            </a:r>
            <a:r>
              <a:rPr lang="fr-FR" sz="1050" b="1" dirty="0" smtClean="0"/>
              <a:t>Article 90 du décret n°2021-571 du 10 mai 2021</a:t>
            </a:r>
            <a:endParaRPr lang="fr-FR" sz="800" b="1" dirty="0"/>
          </a:p>
        </p:txBody>
      </p:sp>
      <p:sp>
        <p:nvSpPr>
          <p:cNvPr id="3" name="AutoShape 2" descr="Comment porter l'écharpe de maire et adjoint ? - DOUBLET"/>
          <p:cNvSpPr>
            <a:spLocks noChangeAspect="1" noChangeArrowheads="1"/>
          </p:cNvSpPr>
          <p:nvPr/>
        </p:nvSpPr>
        <p:spPr bwMode="auto">
          <a:xfrm>
            <a:off x="4031287" y="4057826"/>
            <a:ext cx="1413167" cy="14131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2" descr="Comment porter l'écharpe de maire et adjoint ? - DOUBLET"/>
          <p:cNvSpPr>
            <a:spLocks noChangeAspect="1" noChangeArrowheads="1"/>
          </p:cNvSpPr>
          <p:nvPr/>
        </p:nvSpPr>
        <p:spPr bwMode="auto">
          <a:xfrm>
            <a:off x="1875318" y="1119103"/>
            <a:ext cx="3038655" cy="3038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44709" y="854688"/>
            <a:ext cx="11446779" cy="646331"/>
          </a:xfrm>
          <a:prstGeom prst="rect">
            <a:avLst/>
          </a:prstGeom>
        </p:spPr>
        <p:txBody>
          <a:bodyPr wrap="square">
            <a:spAutoFit/>
          </a:bodyPr>
          <a:lstStyle/>
          <a:p>
            <a:pPr marL="82296" indent="0">
              <a:buNone/>
            </a:pPr>
            <a:endParaRPr lang="fr-FR" dirty="0"/>
          </a:p>
          <a:p>
            <a:pPr marL="82296" indent="0" algn="just">
              <a:buNone/>
            </a:pPr>
            <a:endParaRPr lang="fr-FR" dirty="0"/>
          </a:p>
        </p:txBody>
      </p:sp>
      <p:sp>
        <p:nvSpPr>
          <p:cNvPr id="12" name="Espace réservé du contenu 2"/>
          <p:cNvSpPr txBox="1">
            <a:spLocks/>
          </p:cNvSpPr>
          <p:nvPr/>
        </p:nvSpPr>
        <p:spPr>
          <a:xfrm>
            <a:off x="644893" y="1039884"/>
            <a:ext cx="10946595" cy="552068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l" defTabSz="914400" rtl="0" eaLnBrk="1" fontAlgn="auto" latinLnBrk="0" hangingPunct="1">
              <a:lnSpc>
                <a:spcPct val="100000"/>
              </a:lnSpc>
              <a:spcBef>
                <a:spcPts val="600"/>
              </a:spcBef>
              <a:spcAft>
                <a:spcPts val="0"/>
              </a:spcAft>
              <a:buClr>
                <a:srgbClr val="D16349"/>
              </a:buClr>
              <a:buSzPct val="80000"/>
              <a:buFont typeface="Wingdings 2"/>
              <a:buNone/>
              <a:tabLst/>
              <a:defRPr/>
            </a:pPr>
            <a:endParaRPr kumimoji="0" lang="fr-FR" sz="11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402336" lvl="1" indent="0" algn="ctr">
              <a:buClr>
                <a:srgbClr val="D16349"/>
              </a:buClr>
              <a:buNone/>
            </a:pPr>
            <a:r>
              <a:rPr lang="fr-FR" sz="2200" b="1" dirty="0">
                <a:solidFill>
                  <a:prstClr val="black"/>
                </a:solidFill>
                <a:latin typeface="Cambria"/>
              </a:rPr>
              <a:t>Deux </a:t>
            </a:r>
            <a:r>
              <a:rPr lang="fr-FR" sz="2200" b="1" dirty="0" smtClean="0">
                <a:solidFill>
                  <a:prstClr val="black"/>
                </a:solidFill>
                <a:latin typeface="Cambria"/>
              </a:rPr>
              <a:t>possibilités: </a:t>
            </a:r>
            <a:r>
              <a:rPr lang="fr-FR" sz="2200" b="1" dirty="0">
                <a:solidFill>
                  <a:prstClr val="black"/>
                </a:solidFill>
                <a:latin typeface="Cambria"/>
              </a:rPr>
              <a:t>FAVORABLE / DEFAVORABLE</a:t>
            </a:r>
          </a:p>
          <a:p>
            <a:pPr marL="402336" lvl="1" indent="0" algn="ctr">
              <a:buClr>
                <a:srgbClr val="D16349"/>
              </a:buClr>
              <a:buNone/>
            </a:pPr>
            <a:r>
              <a:rPr lang="fr-FR" sz="2200" dirty="0">
                <a:solidFill>
                  <a:prstClr val="black"/>
                </a:solidFill>
                <a:latin typeface="Cambria"/>
              </a:rPr>
              <a:t>L’autorité territoriale n’est pas liée par l’avis rendu par le </a:t>
            </a:r>
            <a:r>
              <a:rPr lang="fr-FR" sz="2200" dirty="0" smtClean="0">
                <a:solidFill>
                  <a:prstClr val="black"/>
                </a:solidFill>
                <a:latin typeface="Cambria"/>
              </a:rPr>
              <a:t>CST</a:t>
            </a:r>
            <a:r>
              <a:rPr lang="fr-FR" sz="2200" dirty="0">
                <a:solidFill>
                  <a:prstClr val="black"/>
                </a:solidFill>
                <a:latin typeface="Cambria"/>
              </a:rPr>
              <a:t>.</a:t>
            </a:r>
          </a:p>
          <a:p>
            <a:pPr marL="128016" lvl="0" indent="0">
              <a:buClr>
                <a:srgbClr val="D16349"/>
              </a:buClr>
              <a:buNone/>
            </a:pPr>
            <a:r>
              <a:rPr lang="fr-FR" sz="2000" dirty="0">
                <a:solidFill>
                  <a:prstClr val="black"/>
                </a:solidFill>
                <a:latin typeface="Cambria"/>
              </a:rPr>
              <a:t>	</a:t>
            </a:r>
          </a:p>
          <a:p>
            <a:pPr marL="128016" lvl="0" indent="0">
              <a:buClr>
                <a:srgbClr val="D16349"/>
              </a:buClr>
              <a:buNone/>
            </a:pPr>
            <a:r>
              <a:rPr lang="fr-FR" sz="2000" dirty="0">
                <a:solidFill>
                  <a:prstClr val="black"/>
                </a:solidFill>
                <a:latin typeface="Cambria"/>
              </a:rPr>
              <a:t>L'avis du comité est émis à la majorité des représentants du personnel présents ayant voix délibérative. </a:t>
            </a:r>
          </a:p>
          <a:p>
            <a:pPr marL="128016" lvl="0" indent="0">
              <a:buClr>
                <a:srgbClr val="D16349"/>
              </a:buClr>
              <a:buNone/>
            </a:pPr>
            <a:r>
              <a:rPr lang="fr-FR" sz="1300" dirty="0">
                <a:solidFill>
                  <a:prstClr val="black"/>
                </a:solidFill>
                <a:latin typeface="Cambria"/>
              </a:rPr>
              <a:t>En cas de partage des voix, l'avis du comité </a:t>
            </a:r>
            <a:r>
              <a:rPr lang="fr-FR" sz="1300" dirty="0" smtClean="0">
                <a:solidFill>
                  <a:prstClr val="black"/>
                </a:solidFill>
                <a:latin typeface="Cambria"/>
              </a:rPr>
              <a:t>social territorial </a:t>
            </a:r>
            <a:r>
              <a:rPr lang="fr-FR" sz="1300" dirty="0">
                <a:solidFill>
                  <a:prstClr val="black"/>
                </a:solidFill>
                <a:latin typeface="Cambria"/>
              </a:rPr>
              <a:t>est réputé avoir été donné. </a:t>
            </a:r>
            <a:endParaRPr lang="fr-FR" sz="1300" dirty="0" smtClean="0">
              <a:solidFill>
                <a:prstClr val="black"/>
              </a:solidFill>
              <a:latin typeface="Cambria"/>
            </a:endParaRPr>
          </a:p>
          <a:p>
            <a:pPr marL="128016" lvl="0" indent="0">
              <a:buClr>
                <a:srgbClr val="D16349"/>
              </a:buClr>
              <a:buNone/>
            </a:pPr>
            <a:endParaRPr lang="fr-FR" sz="1300" dirty="0">
              <a:solidFill>
                <a:prstClr val="black"/>
              </a:solidFill>
              <a:latin typeface="Cambria"/>
            </a:endParaRPr>
          </a:p>
          <a:p>
            <a:pPr marL="128016" lvl="0" indent="0">
              <a:buClr>
                <a:srgbClr val="D16349"/>
              </a:buClr>
              <a:buNone/>
            </a:pPr>
            <a:r>
              <a:rPr lang="fr-FR" sz="1900" dirty="0" smtClean="0">
                <a:solidFill>
                  <a:prstClr val="black"/>
                </a:solidFill>
                <a:latin typeface="Cambria"/>
              </a:rPr>
              <a:t>Dans le cas où </a:t>
            </a:r>
            <a:r>
              <a:rPr lang="fr-FR" sz="1900" dirty="0">
                <a:solidFill>
                  <a:prstClr val="black"/>
                </a:solidFill>
                <a:latin typeface="Cambria"/>
              </a:rPr>
              <a:t>une délibération prévoit le recueil par le </a:t>
            </a:r>
            <a:r>
              <a:rPr lang="fr-FR" sz="1900" dirty="0" smtClean="0">
                <a:solidFill>
                  <a:prstClr val="black"/>
                </a:solidFill>
                <a:latin typeface="Cambria"/>
              </a:rPr>
              <a:t>comité social territorial,  </a:t>
            </a:r>
            <a:r>
              <a:rPr lang="fr-FR" sz="1900" dirty="0">
                <a:solidFill>
                  <a:prstClr val="black"/>
                </a:solidFill>
                <a:latin typeface="Cambria"/>
              </a:rPr>
              <a:t>de l’avis des représentants du collège </a:t>
            </a:r>
            <a:r>
              <a:rPr lang="fr-FR" sz="1900" dirty="0" smtClean="0">
                <a:solidFill>
                  <a:prstClr val="black"/>
                </a:solidFill>
                <a:latin typeface="Cambria"/>
              </a:rPr>
              <a:t>employeur sur un point à l’ordre du jour, </a:t>
            </a:r>
            <a:r>
              <a:rPr lang="fr-FR" sz="1900" dirty="0">
                <a:solidFill>
                  <a:prstClr val="black"/>
                </a:solidFill>
                <a:latin typeface="Cambria"/>
              </a:rPr>
              <a:t>l'avis du comité social territorial, est rendu après avoir recueilli : </a:t>
            </a:r>
          </a:p>
          <a:p>
            <a:pPr lvl="1">
              <a:buClr>
                <a:srgbClr val="D16349"/>
              </a:buClr>
              <a:buFont typeface="Wingdings" panose="05000000000000000000" pitchFamily="2" charset="2"/>
              <a:buChar char="Ø"/>
            </a:pPr>
            <a:r>
              <a:rPr lang="fr-FR" sz="1900" dirty="0">
                <a:solidFill>
                  <a:prstClr val="black"/>
                </a:solidFill>
                <a:latin typeface="Cambria"/>
              </a:rPr>
              <a:t>d'une part l'avis du collège des représentants de la collectivité ou de l'établissement </a:t>
            </a:r>
            <a:r>
              <a:rPr lang="fr-FR" sz="1900" dirty="0" smtClean="0">
                <a:solidFill>
                  <a:prstClr val="black"/>
                </a:solidFill>
                <a:latin typeface="Cambria"/>
              </a:rPr>
              <a:t>public</a:t>
            </a:r>
            <a:endParaRPr lang="fr-FR" sz="1900" dirty="0">
              <a:solidFill>
                <a:prstClr val="black"/>
              </a:solidFill>
              <a:latin typeface="Cambria"/>
            </a:endParaRPr>
          </a:p>
          <a:p>
            <a:pPr lvl="1">
              <a:buClr>
                <a:srgbClr val="D16349"/>
              </a:buClr>
              <a:buFont typeface="Wingdings" panose="05000000000000000000" pitchFamily="2" charset="2"/>
              <a:buChar char="Ø"/>
            </a:pPr>
            <a:r>
              <a:rPr lang="fr-FR" sz="1900" dirty="0">
                <a:solidFill>
                  <a:prstClr val="black"/>
                </a:solidFill>
                <a:latin typeface="Cambria"/>
              </a:rPr>
              <a:t>d'autre part, l'avis du collège des représentants du personnel.</a:t>
            </a:r>
          </a:p>
          <a:p>
            <a:pPr marL="402336" lvl="1" indent="0" algn="ctr">
              <a:buClr>
                <a:srgbClr val="D16349"/>
              </a:buClr>
              <a:buNone/>
            </a:pPr>
            <a:r>
              <a:rPr lang="fr-FR" sz="1600" dirty="0" smtClean="0">
                <a:solidFill>
                  <a:prstClr val="black"/>
                </a:solidFill>
                <a:latin typeface="Cambria"/>
              </a:rPr>
              <a:t>Chaque </a:t>
            </a:r>
            <a:r>
              <a:rPr lang="fr-FR" sz="1600" dirty="0">
                <a:solidFill>
                  <a:prstClr val="black"/>
                </a:solidFill>
                <a:latin typeface="Cambria"/>
              </a:rPr>
              <a:t>collège émet son avis à la majorité de ses membres présents ayant voix </a:t>
            </a:r>
            <a:r>
              <a:rPr lang="fr-FR" sz="1600" dirty="0" smtClean="0">
                <a:solidFill>
                  <a:prstClr val="black"/>
                </a:solidFill>
                <a:latin typeface="Cambria"/>
              </a:rPr>
              <a:t>délibérative.</a:t>
            </a:r>
          </a:p>
          <a:p>
            <a:pPr marL="402336" lvl="1" indent="0" algn="ctr">
              <a:buClr>
                <a:srgbClr val="D16349"/>
              </a:buClr>
              <a:buNone/>
            </a:pPr>
            <a:r>
              <a:rPr lang="fr-FR" sz="1600" dirty="0" smtClean="0">
                <a:solidFill>
                  <a:prstClr val="black"/>
                </a:solidFill>
                <a:latin typeface="Cambria"/>
              </a:rPr>
              <a:t>En </a:t>
            </a:r>
            <a:r>
              <a:rPr lang="fr-FR" sz="1600" dirty="0">
                <a:solidFill>
                  <a:prstClr val="black"/>
                </a:solidFill>
                <a:latin typeface="Cambria"/>
              </a:rPr>
              <a:t>cas de partage des voix au sein d'un collège, </a:t>
            </a:r>
            <a:r>
              <a:rPr lang="fr-FR" sz="1600" dirty="0" smtClean="0">
                <a:solidFill>
                  <a:prstClr val="black"/>
                </a:solidFill>
                <a:latin typeface="Cambria"/>
              </a:rPr>
              <a:t>l'avis </a:t>
            </a:r>
            <a:r>
              <a:rPr lang="fr-FR" sz="1600" dirty="0">
                <a:solidFill>
                  <a:prstClr val="black"/>
                </a:solidFill>
                <a:latin typeface="Cambria"/>
              </a:rPr>
              <a:t>de celui-ci est réputé avoir été donné. </a:t>
            </a:r>
          </a:p>
          <a:p>
            <a:pPr marL="82296" marR="0" lvl="0" indent="0" algn="just" defTabSz="914400" rtl="0" eaLnBrk="1" fontAlgn="auto" latinLnBrk="0" hangingPunct="1">
              <a:lnSpc>
                <a:spcPct val="100000"/>
              </a:lnSpc>
              <a:spcBef>
                <a:spcPts val="600"/>
              </a:spcBef>
              <a:spcAft>
                <a:spcPts val="0"/>
              </a:spcAft>
              <a:buClr>
                <a:srgbClr val="D16349"/>
              </a:buClr>
              <a:buSzPct val="80000"/>
              <a:buNone/>
              <a:tabLst/>
              <a:defRPr/>
            </a:pPr>
            <a:endPar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82296" marR="0" lvl="0" indent="0" algn="l" defTabSz="914400" rtl="0" eaLnBrk="1" fontAlgn="auto" latinLnBrk="0" hangingPunct="1">
              <a:lnSpc>
                <a:spcPct val="100000"/>
              </a:lnSpc>
              <a:spcBef>
                <a:spcPts val="600"/>
              </a:spcBef>
              <a:spcAft>
                <a:spcPts val="0"/>
              </a:spcAft>
              <a:buClr>
                <a:srgbClr val="D16349"/>
              </a:buClr>
              <a:buSzPct val="80000"/>
              <a:buNone/>
              <a:tabLst/>
              <a:defRPr/>
            </a:pPr>
            <a:endPar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endParaRPr>
          </a:p>
        </p:txBody>
      </p:sp>
    </p:spTree>
    <p:extLst>
      <p:ext uri="{BB962C8B-B14F-4D97-AF65-F5344CB8AC3E}">
        <p14:creationId xmlns:p14="http://schemas.microsoft.com/office/powerpoint/2010/main" val="2922457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0AB38DE-1B66-49B7-B15F-7ED054DE06C6}"/>
              </a:ext>
            </a:extLst>
          </p:cNvPr>
          <p:cNvSpPr>
            <a:spLocks noGrp="1"/>
          </p:cNvSpPr>
          <p:nvPr>
            <p:ph type="body" sz="quarter" idx="13"/>
          </p:nvPr>
        </p:nvSpPr>
        <p:spPr/>
        <p:txBody>
          <a:bodyPr/>
          <a:lstStyle/>
          <a:p>
            <a:pPr algn="just"/>
            <a:r>
              <a:rPr lang="fr-FR" dirty="0">
                <a:solidFill>
                  <a:schemeClr val="bg2"/>
                </a:solidFill>
              </a:rPr>
              <a:t>- </a:t>
            </a:r>
            <a:r>
              <a:rPr lang="fr-FR" dirty="0" smtClean="0">
                <a:solidFill>
                  <a:schemeClr val="bg2"/>
                </a:solidFill>
              </a:rPr>
              <a:t> Les </a:t>
            </a:r>
            <a:r>
              <a:rPr lang="fr-FR" dirty="0">
                <a:solidFill>
                  <a:schemeClr val="bg2"/>
                </a:solidFill>
              </a:rPr>
              <a:t>compétences du CST</a:t>
            </a:r>
          </a:p>
          <a:p>
            <a:pPr algn="just"/>
            <a:r>
              <a:rPr lang="fr-FR" dirty="0">
                <a:solidFill>
                  <a:schemeClr val="bg2"/>
                </a:solidFill>
              </a:rPr>
              <a:t>- </a:t>
            </a:r>
            <a:r>
              <a:rPr lang="fr-FR" dirty="0" smtClean="0">
                <a:solidFill>
                  <a:schemeClr val="bg2"/>
                </a:solidFill>
              </a:rPr>
              <a:t> Les </a:t>
            </a:r>
            <a:r>
              <a:rPr lang="fr-FR" dirty="0">
                <a:solidFill>
                  <a:schemeClr val="bg2"/>
                </a:solidFill>
              </a:rPr>
              <a:t>règles de </a:t>
            </a:r>
            <a:r>
              <a:rPr lang="fr-FR" dirty="0" smtClean="0">
                <a:solidFill>
                  <a:schemeClr val="bg2"/>
                </a:solidFill>
              </a:rPr>
              <a:t>fonctionnement </a:t>
            </a:r>
            <a:r>
              <a:rPr lang="fr-FR" dirty="0">
                <a:solidFill>
                  <a:schemeClr val="bg2"/>
                </a:solidFill>
              </a:rPr>
              <a:t>(règlement intérieur, ..)</a:t>
            </a:r>
          </a:p>
          <a:p>
            <a:pPr algn="just"/>
            <a:r>
              <a:rPr lang="fr-FR" dirty="0" smtClean="0">
                <a:solidFill>
                  <a:schemeClr val="bg2"/>
                </a:solidFill>
              </a:rPr>
              <a:t>- Les </a:t>
            </a:r>
            <a:r>
              <a:rPr lang="fr-FR" dirty="0">
                <a:solidFill>
                  <a:schemeClr val="bg2"/>
                </a:solidFill>
              </a:rPr>
              <a:t>dispositions relatives à la formation spécialisée en matière de santé, sécurité et conditions de travail (F3SCT)</a:t>
            </a:r>
          </a:p>
          <a:p>
            <a:pPr algn="just"/>
            <a:r>
              <a:rPr lang="fr-FR" dirty="0" smtClean="0">
                <a:solidFill>
                  <a:schemeClr val="bg2"/>
                </a:solidFill>
              </a:rPr>
              <a:t>-  Le </a:t>
            </a:r>
            <a:r>
              <a:rPr lang="fr-FR" dirty="0">
                <a:solidFill>
                  <a:schemeClr val="bg2"/>
                </a:solidFill>
              </a:rPr>
              <a:t>droit syndical </a:t>
            </a:r>
          </a:p>
          <a:p>
            <a:pPr algn="just"/>
            <a:r>
              <a:rPr lang="fr-FR" dirty="0">
                <a:solidFill>
                  <a:schemeClr val="bg2"/>
                </a:solidFill>
              </a:rPr>
              <a:t>- </a:t>
            </a:r>
            <a:r>
              <a:rPr lang="fr-FR" dirty="0" smtClean="0">
                <a:solidFill>
                  <a:schemeClr val="bg2"/>
                </a:solidFill>
              </a:rPr>
              <a:t> Questions </a:t>
            </a:r>
            <a:r>
              <a:rPr lang="fr-FR" dirty="0">
                <a:solidFill>
                  <a:schemeClr val="bg2"/>
                </a:solidFill>
              </a:rPr>
              <a:t>diverses</a:t>
            </a:r>
          </a:p>
          <a:p>
            <a:endParaRPr lang="fr-FR" dirty="0"/>
          </a:p>
        </p:txBody>
      </p:sp>
      <p:sp>
        <p:nvSpPr>
          <p:cNvPr id="3" name="Espace réservé du texte 2">
            <a:extLst>
              <a:ext uri="{FF2B5EF4-FFF2-40B4-BE49-F238E27FC236}">
                <a16:creationId xmlns:a16="http://schemas.microsoft.com/office/drawing/2014/main" id="{1898A00A-7678-4193-BE7E-CDE192223C02}"/>
              </a:ext>
            </a:extLst>
          </p:cNvPr>
          <p:cNvSpPr>
            <a:spLocks noGrp="1"/>
          </p:cNvSpPr>
          <p:nvPr>
            <p:ph type="body" sz="quarter" idx="14"/>
          </p:nvPr>
        </p:nvSpPr>
        <p:spPr/>
        <p:txBody>
          <a:bodyPr/>
          <a:lstStyle/>
          <a:p>
            <a:r>
              <a:rPr lang="fr-FR" dirty="0" smtClean="0"/>
              <a:t>La mise en place et le fonctionnement du CST</a:t>
            </a:r>
            <a:endParaRPr lang="fr-FR" dirty="0"/>
          </a:p>
        </p:txBody>
      </p:sp>
      <p:sp>
        <p:nvSpPr>
          <p:cNvPr id="4" name="Titre 3">
            <a:extLst>
              <a:ext uri="{FF2B5EF4-FFF2-40B4-BE49-F238E27FC236}">
                <a16:creationId xmlns:a16="http://schemas.microsoft.com/office/drawing/2014/main" id="{235B25D3-EA18-4B11-9217-4D116CB4377D}"/>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2148512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LES AVIS - CST</a:t>
            </a:r>
            <a:endParaRPr lang="fr-FR" dirty="0"/>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20</a:t>
            </a:fld>
            <a:endParaRPr lang="fr-FR" dirty="0"/>
          </a:p>
        </p:txBody>
      </p:sp>
      <p:sp>
        <p:nvSpPr>
          <p:cNvPr id="6" name="Espace réservé du texte 5"/>
          <p:cNvSpPr txBox="1">
            <a:spLocks noGrp="1"/>
          </p:cNvSpPr>
          <p:nvPr>
            <p:ph type="body" sz="quarter" idx="13"/>
          </p:nvPr>
        </p:nvSpPr>
        <p:spPr>
          <a:xfrm>
            <a:off x="360000" y="755934"/>
            <a:ext cx="11520000" cy="237757"/>
          </a:xfrm>
          <a:prstGeom prst="rect">
            <a:avLst/>
          </a:prstGeom>
          <a:noFill/>
        </p:spPr>
        <p:txBody>
          <a:bodyPr wrap="square" rtlCol="0">
            <a:spAutoFit/>
          </a:bodyPr>
          <a:lstStyle/>
          <a:p>
            <a:pPr algn="r"/>
            <a:r>
              <a:rPr lang="fr-FR" sz="800" dirty="0" smtClean="0"/>
              <a:t> </a:t>
            </a:r>
            <a:r>
              <a:rPr lang="fr-FR" sz="1050" b="1" dirty="0" smtClean="0"/>
              <a:t>Article 90 du décret n°2021-571 du 10 mai 2021</a:t>
            </a:r>
            <a:endParaRPr lang="fr-FR" sz="800" b="1" dirty="0"/>
          </a:p>
        </p:txBody>
      </p:sp>
      <p:sp>
        <p:nvSpPr>
          <p:cNvPr id="3" name="AutoShape 2" descr="Comment porter l'écharpe de maire et adjoint ? - DOUBLET"/>
          <p:cNvSpPr>
            <a:spLocks noChangeAspect="1" noChangeArrowheads="1"/>
          </p:cNvSpPr>
          <p:nvPr/>
        </p:nvSpPr>
        <p:spPr bwMode="auto">
          <a:xfrm>
            <a:off x="4031287" y="4057826"/>
            <a:ext cx="1413167" cy="14131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2" descr="Comment porter l'écharpe de maire et adjoint ? - DOUBLET"/>
          <p:cNvSpPr>
            <a:spLocks noChangeAspect="1" noChangeArrowheads="1"/>
          </p:cNvSpPr>
          <p:nvPr/>
        </p:nvSpPr>
        <p:spPr bwMode="auto">
          <a:xfrm>
            <a:off x="1875318" y="1119103"/>
            <a:ext cx="3038655" cy="3038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44709" y="854688"/>
            <a:ext cx="11446779" cy="646331"/>
          </a:xfrm>
          <a:prstGeom prst="rect">
            <a:avLst/>
          </a:prstGeom>
        </p:spPr>
        <p:txBody>
          <a:bodyPr wrap="square">
            <a:spAutoFit/>
          </a:bodyPr>
          <a:lstStyle/>
          <a:p>
            <a:pPr marL="82296" indent="0">
              <a:buNone/>
            </a:pPr>
            <a:endParaRPr lang="fr-FR" dirty="0"/>
          </a:p>
          <a:p>
            <a:pPr marL="82296" indent="0" algn="just">
              <a:buNone/>
            </a:pPr>
            <a:endParaRPr lang="fr-FR" dirty="0"/>
          </a:p>
        </p:txBody>
      </p:sp>
      <p:sp>
        <p:nvSpPr>
          <p:cNvPr id="12" name="Espace réservé du contenu 2"/>
          <p:cNvSpPr txBox="1">
            <a:spLocks/>
          </p:cNvSpPr>
          <p:nvPr/>
        </p:nvSpPr>
        <p:spPr>
          <a:xfrm>
            <a:off x="579387" y="993691"/>
            <a:ext cx="11081226" cy="552068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l" defTabSz="914400" rtl="0" eaLnBrk="1" fontAlgn="auto" latinLnBrk="0" hangingPunct="1">
              <a:lnSpc>
                <a:spcPct val="100000"/>
              </a:lnSpc>
              <a:spcBef>
                <a:spcPts val="600"/>
              </a:spcBef>
              <a:spcAft>
                <a:spcPts val="0"/>
              </a:spcAft>
              <a:buClr>
                <a:srgbClr val="D16349"/>
              </a:buClr>
              <a:buSzPct val="80000"/>
              <a:buFont typeface="Wingdings 2"/>
              <a:buNone/>
              <a:tabLst/>
              <a:defRPr/>
            </a:pPr>
            <a:endParaRPr kumimoji="0" lang="fr-FR" sz="11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402336" lvl="1" indent="0" algn="ctr">
              <a:buClr>
                <a:srgbClr val="D16349"/>
              </a:buClr>
              <a:buNone/>
            </a:pPr>
            <a:r>
              <a:rPr lang="fr-FR" sz="2200" b="1" dirty="0">
                <a:solidFill>
                  <a:prstClr val="black"/>
                </a:solidFill>
                <a:latin typeface="Cambria"/>
              </a:rPr>
              <a:t>EN CAS D’AVIS DEFAVORABLE </a:t>
            </a:r>
            <a:r>
              <a:rPr lang="fr-FR" sz="2200" b="1" u="sng" dirty="0">
                <a:solidFill>
                  <a:prstClr val="black"/>
                </a:solidFill>
                <a:latin typeface="Cambria"/>
              </a:rPr>
              <a:t>UNANIME </a:t>
            </a:r>
          </a:p>
          <a:p>
            <a:pPr marL="402336" lvl="1" indent="0" algn="ctr">
              <a:buClr>
                <a:srgbClr val="D16349"/>
              </a:buClr>
              <a:buNone/>
            </a:pPr>
            <a:r>
              <a:rPr lang="fr-FR" sz="2200" b="1" u="sng" dirty="0">
                <a:solidFill>
                  <a:prstClr val="black"/>
                </a:solidFill>
                <a:latin typeface="Cambria"/>
              </a:rPr>
              <a:t>DES REPRESENTANTS </a:t>
            </a:r>
            <a:r>
              <a:rPr lang="fr-FR" sz="2200" b="1" u="sng" dirty="0" smtClean="0">
                <a:solidFill>
                  <a:prstClr val="black"/>
                </a:solidFill>
                <a:latin typeface="Cambria"/>
              </a:rPr>
              <a:t>DES PERSONNELS</a:t>
            </a:r>
          </a:p>
          <a:p>
            <a:pPr marL="128016" lvl="0" indent="0">
              <a:buClr>
                <a:srgbClr val="D16349"/>
              </a:buClr>
              <a:buNone/>
            </a:pPr>
            <a:r>
              <a:rPr lang="fr-FR" sz="2000" dirty="0">
                <a:solidFill>
                  <a:prstClr val="black"/>
                </a:solidFill>
                <a:latin typeface="Cambria"/>
              </a:rPr>
              <a:t>	</a:t>
            </a:r>
            <a:r>
              <a:rPr lang="fr-FR" sz="2200" dirty="0" smtClean="0">
                <a:solidFill>
                  <a:prstClr val="black"/>
                </a:solidFill>
                <a:latin typeface="Cambria"/>
              </a:rPr>
              <a:t>Lorsqu'une </a:t>
            </a:r>
            <a:r>
              <a:rPr lang="fr-FR" sz="2200" dirty="0">
                <a:solidFill>
                  <a:prstClr val="black"/>
                </a:solidFill>
                <a:latin typeface="Cambria"/>
              </a:rPr>
              <a:t>question </a:t>
            </a:r>
            <a:r>
              <a:rPr lang="fr-FR" sz="2200" dirty="0" smtClean="0">
                <a:solidFill>
                  <a:prstClr val="black"/>
                </a:solidFill>
                <a:latin typeface="Cambria"/>
              </a:rPr>
              <a:t>soumise à </a:t>
            </a:r>
            <a:r>
              <a:rPr lang="fr-FR" sz="2200" dirty="0">
                <a:solidFill>
                  <a:prstClr val="black"/>
                </a:solidFill>
                <a:latin typeface="Cambria"/>
              </a:rPr>
              <a:t>l'ordre du </a:t>
            </a:r>
            <a:r>
              <a:rPr lang="fr-FR" sz="2200" dirty="0" smtClean="0">
                <a:solidFill>
                  <a:prstClr val="black"/>
                </a:solidFill>
                <a:latin typeface="Cambria"/>
              </a:rPr>
              <a:t>jour du comité </a:t>
            </a:r>
            <a:r>
              <a:rPr lang="fr-FR" sz="2200" dirty="0">
                <a:solidFill>
                  <a:prstClr val="black"/>
                </a:solidFill>
                <a:latin typeface="Cambria"/>
              </a:rPr>
              <a:t>dont la mise en œuvre nécessite une délibération de la collectivité ou de l’établissement </a:t>
            </a:r>
            <a:r>
              <a:rPr lang="fr-FR" sz="2200" dirty="0">
                <a:latin typeface="Cambria"/>
              </a:rPr>
              <a:t>public r</a:t>
            </a:r>
            <a:r>
              <a:rPr lang="fr-FR" sz="2200" dirty="0">
                <a:solidFill>
                  <a:prstClr val="black"/>
                </a:solidFill>
                <a:latin typeface="Cambria"/>
              </a:rPr>
              <a:t>ecueille un vote unanime défavorable du </a:t>
            </a:r>
            <a:r>
              <a:rPr lang="fr-FR" sz="2200" dirty="0" smtClean="0">
                <a:solidFill>
                  <a:prstClr val="black"/>
                </a:solidFill>
                <a:latin typeface="Cambria"/>
              </a:rPr>
              <a:t>comité</a:t>
            </a:r>
            <a:endParaRPr lang="fr-FR" sz="2200" dirty="0">
              <a:solidFill>
                <a:prstClr val="black"/>
              </a:solidFill>
              <a:latin typeface="Cambria"/>
            </a:endParaRPr>
          </a:p>
          <a:p>
            <a:pPr marL="82296" lvl="0" indent="0" algn="just">
              <a:buClr>
                <a:srgbClr val="D16349"/>
              </a:buClr>
              <a:buNone/>
            </a:pPr>
            <a:endParaRPr lang="fr-FR" sz="2200" dirty="0">
              <a:solidFill>
                <a:prstClr val="black"/>
              </a:solidFill>
              <a:latin typeface="Cambria"/>
            </a:endParaRPr>
          </a:p>
          <a:p>
            <a:pPr lvl="0" algn="just">
              <a:buClr>
                <a:srgbClr val="D16349"/>
              </a:buClr>
              <a:buFont typeface="Cambria" panose="02040503050406030204" pitchFamily="18" charset="0"/>
              <a:buChar char="⇒"/>
            </a:pPr>
            <a:r>
              <a:rPr lang="fr-FR" sz="2200" b="1" dirty="0">
                <a:solidFill>
                  <a:prstClr val="black"/>
                </a:solidFill>
                <a:latin typeface="Cambria"/>
              </a:rPr>
              <a:t>Réexamen obligatoire de cette question</a:t>
            </a:r>
            <a:r>
              <a:rPr lang="fr-FR" sz="2200" dirty="0">
                <a:solidFill>
                  <a:prstClr val="black"/>
                </a:solidFill>
                <a:latin typeface="Cambria"/>
              </a:rPr>
              <a:t> : le Comité </a:t>
            </a:r>
            <a:r>
              <a:rPr lang="fr-FR" sz="2200" dirty="0" smtClean="0">
                <a:solidFill>
                  <a:prstClr val="black"/>
                </a:solidFill>
                <a:latin typeface="Cambria"/>
              </a:rPr>
              <a:t>Social  Territorial </a:t>
            </a:r>
            <a:r>
              <a:rPr lang="fr-FR" sz="2200" dirty="0">
                <a:solidFill>
                  <a:prstClr val="black"/>
                </a:solidFill>
                <a:latin typeface="Cambria"/>
              </a:rPr>
              <a:t>se réunit dans un délai qui ne peut être inférieur à 8 jours et excéder 30 jours. </a:t>
            </a:r>
          </a:p>
          <a:p>
            <a:pPr marL="356616" lvl="1" indent="0" algn="just">
              <a:buClr>
                <a:srgbClr val="D16349"/>
              </a:buClr>
              <a:buNone/>
            </a:pPr>
            <a:r>
              <a:rPr lang="fr-FR" sz="2000" dirty="0">
                <a:solidFill>
                  <a:prstClr val="black"/>
                </a:solidFill>
                <a:latin typeface="Cambria"/>
              </a:rPr>
              <a:t>La </a:t>
            </a:r>
            <a:r>
              <a:rPr lang="fr-FR" sz="2000" dirty="0" smtClean="0">
                <a:solidFill>
                  <a:prstClr val="black"/>
                </a:solidFill>
                <a:latin typeface="Cambria"/>
              </a:rPr>
              <a:t>nouvelle convocation </a:t>
            </a:r>
            <a:r>
              <a:rPr lang="fr-FR" sz="2000" dirty="0">
                <a:solidFill>
                  <a:prstClr val="black"/>
                </a:solidFill>
                <a:latin typeface="Cambria"/>
              </a:rPr>
              <a:t>est adressée dans un délai de 8 jours aux membres du comité. Le </a:t>
            </a:r>
            <a:r>
              <a:rPr lang="fr-FR" sz="2000" dirty="0" smtClean="0">
                <a:solidFill>
                  <a:prstClr val="black"/>
                </a:solidFill>
                <a:latin typeface="Cambria"/>
              </a:rPr>
              <a:t>comité </a:t>
            </a:r>
            <a:r>
              <a:rPr lang="fr-FR" sz="2000" dirty="0">
                <a:solidFill>
                  <a:prstClr val="black"/>
                </a:solidFill>
                <a:latin typeface="Cambria"/>
              </a:rPr>
              <a:t>siège alors valablement sur cette question quel que soit le nombre de membres présents.</a:t>
            </a:r>
          </a:p>
          <a:p>
            <a:pPr marL="356616" lvl="1" indent="0" algn="just">
              <a:buClr>
                <a:srgbClr val="D16349"/>
              </a:buClr>
              <a:buNone/>
            </a:pPr>
            <a:r>
              <a:rPr lang="fr-FR" sz="2000" dirty="0">
                <a:solidFill>
                  <a:prstClr val="black"/>
                </a:solidFill>
                <a:latin typeface="Cambria"/>
              </a:rPr>
              <a:t>Il ne peut être appelé à délibérer une nouvelle fois suivant cette même procédure</a:t>
            </a:r>
            <a:r>
              <a:rPr lang="fr-FR" sz="1800" dirty="0">
                <a:solidFill>
                  <a:prstClr val="black"/>
                </a:solidFill>
                <a:latin typeface="Cambria"/>
              </a:rPr>
              <a:t>. </a:t>
            </a:r>
            <a:endParaRPr lang="fr-FR" sz="1800" dirty="0" smtClean="0">
              <a:solidFill>
                <a:prstClr val="black"/>
              </a:solidFill>
              <a:latin typeface="Cambria"/>
            </a:endParaRPr>
          </a:p>
          <a:p>
            <a:pPr marL="356616" lvl="1" indent="0" algn="just">
              <a:buClr>
                <a:srgbClr val="D16349"/>
              </a:buClr>
              <a:buNone/>
            </a:pPr>
            <a:r>
              <a:rPr lang="fr-FR" sz="1200" i="1" dirty="0" smtClean="0"/>
              <a:t>Une </a:t>
            </a:r>
            <a:r>
              <a:rPr lang="fr-FR" sz="1200" i="1" dirty="0"/>
              <a:t>note de la DGCL en date du 14 décembre 2021 précise qu’il s’agit bien du vote unanime défavorable des organisations syndicales, à l’instar de ce qui existait avant la création des CST. La mention d’un « avis unanime défavorable du Comité » dans le décret n°2021-571 du 10 mai 2021 n’entraine pas de changement de fond des règles applicables dans la fonction publique territoriale. </a:t>
            </a:r>
            <a:endParaRPr lang="fr-FR" sz="1200" i="1" dirty="0">
              <a:solidFill>
                <a:prstClr val="black"/>
              </a:solidFill>
              <a:latin typeface="Cambria"/>
            </a:endParaRPr>
          </a:p>
          <a:p>
            <a:pPr marL="82296" marR="0" lvl="0" indent="0" algn="just" defTabSz="914400" rtl="0" eaLnBrk="1" fontAlgn="auto" latinLnBrk="0" hangingPunct="1">
              <a:lnSpc>
                <a:spcPct val="100000"/>
              </a:lnSpc>
              <a:spcBef>
                <a:spcPts val="600"/>
              </a:spcBef>
              <a:spcAft>
                <a:spcPts val="0"/>
              </a:spcAft>
              <a:buClr>
                <a:srgbClr val="D16349"/>
              </a:buClr>
              <a:buSzPct val="80000"/>
              <a:buNone/>
              <a:tabLst/>
              <a:defRPr/>
            </a:pPr>
            <a:endPar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82296" marR="0" lvl="0" indent="0" algn="l" defTabSz="914400" rtl="0" eaLnBrk="1" fontAlgn="auto" latinLnBrk="0" hangingPunct="1">
              <a:lnSpc>
                <a:spcPct val="100000"/>
              </a:lnSpc>
              <a:spcBef>
                <a:spcPts val="600"/>
              </a:spcBef>
              <a:spcAft>
                <a:spcPts val="0"/>
              </a:spcAft>
              <a:buClr>
                <a:srgbClr val="D16349"/>
              </a:buClr>
              <a:buSzPct val="80000"/>
              <a:buNone/>
              <a:tabLst/>
              <a:defRPr/>
            </a:pPr>
            <a:endPar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endParaRPr>
          </a:p>
        </p:txBody>
      </p:sp>
    </p:spTree>
    <p:extLst>
      <p:ext uri="{BB962C8B-B14F-4D97-AF65-F5344CB8AC3E}">
        <p14:creationId xmlns:p14="http://schemas.microsoft.com/office/powerpoint/2010/main" val="1350100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LES AVIS - CST</a:t>
            </a:r>
            <a:endParaRPr lang="fr-FR" dirty="0"/>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21</a:t>
            </a:fld>
            <a:endParaRPr lang="fr-FR" dirty="0"/>
          </a:p>
        </p:txBody>
      </p:sp>
      <p:sp>
        <p:nvSpPr>
          <p:cNvPr id="6" name="Espace réservé du texte 5"/>
          <p:cNvSpPr txBox="1">
            <a:spLocks noGrp="1"/>
          </p:cNvSpPr>
          <p:nvPr>
            <p:ph type="body" sz="quarter" idx="13"/>
          </p:nvPr>
        </p:nvSpPr>
        <p:spPr>
          <a:xfrm>
            <a:off x="360000" y="755934"/>
            <a:ext cx="11520000" cy="237757"/>
          </a:xfrm>
          <a:prstGeom prst="rect">
            <a:avLst/>
          </a:prstGeom>
          <a:noFill/>
        </p:spPr>
        <p:txBody>
          <a:bodyPr wrap="square" rtlCol="0">
            <a:spAutoFit/>
          </a:bodyPr>
          <a:lstStyle/>
          <a:p>
            <a:pPr algn="r"/>
            <a:r>
              <a:rPr lang="fr-FR" sz="800" dirty="0" smtClean="0"/>
              <a:t> </a:t>
            </a:r>
            <a:r>
              <a:rPr lang="fr-FR" sz="1050" b="1" dirty="0" smtClean="0"/>
              <a:t>Article 90 du décret n°2021-571 du 10 mai 2021</a:t>
            </a:r>
            <a:endParaRPr lang="fr-FR" sz="800" b="1" dirty="0"/>
          </a:p>
        </p:txBody>
      </p:sp>
      <p:sp>
        <p:nvSpPr>
          <p:cNvPr id="3" name="AutoShape 2" descr="Comment porter l'écharpe de maire et adjoint ? - DOUBLET"/>
          <p:cNvSpPr>
            <a:spLocks noChangeAspect="1" noChangeArrowheads="1"/>
          </p:cNvSpPr>
          <p:nvPr/>
        </p:nvSpPr>
        <p:spPr bwMode="auto">
          <a:xfrm>
            <a:off x="4031287" y="4057826"/>
            <a:ext cx="1413167" cy="14131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2" descr="Comment porter l'écharpe de maire et adjoint ? - DOUBLET"/>
          <p:cNvSpPr>
            <a:spLocks noChangeAspect="1" noChangeArrowheads="1"/>
          </p:cNvSpPr>
          <p:nvPr/>
        </p:nvSpPr>
        <p:spPr bwMode="auto">
          <a:xfrm>
            <a:off x="1875318" y="1119103"/>
            <a:ext cx="3038655" cy="3038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44709" y="854688"/>
            <a:ext cx="11446779" cy="646331"/>
          </a:xfrm>
          <a:prstGeom prst="rect">
            <a:avLst/>
          </a:prstGeom>
        </p:spPr>
        <p:txBody>
          <a:bodyPr wrap="square">
            <a:spAutoFit/>
          </a:bodyPr>
          <a:lstStyle/>
          <a:p>
            <a:pPr marL="82296" indent="0">
              <a:buNone/>
            </a:pPr>
            <a:endParaRPr lang="fr-FR" dirty="0"/>
          </a:p>
          <a:p>
            <a:pPr marL="82296" indent="0" algn="just">
              <a:buNone/>
            </a:pPr>
            <a:endParaRPr lang="fr-FR" dirty="0"/>
          </a:p>
        </p:txBody>
      </p:sp>
      <p:sp>
        <p:nvSpPr>
          <p:cNvPr id="12" name="Espace réservé du contenu 2"/>
          <p:cNvSpPr txBox="1">
            <a:spLocks/>
          </p:cNvSpPr>
          <p:nvPr/>
        </p:nvSpPr>
        <p:spPr>
          <a:xfrm>
            <a:off x="646702" y="1297486"/>
            <a:ext cx="10946595" cy="4912514"/>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l" defTabSz="914400" rtl="0" eaLnBrk="1" fontAlgn="auto" latinLnBrk="0" hangingPunct="1">
              <a:lnSpc>
                <a:spcPct val="100000"/>
              </a:lnSpc>
              <a:spcBef>
                <a:spcPts val="600"/>
              </a:spcBef>
              <a:spcAft>
                <a:spcPts val="0"/>
              </a:spcAft>
              <a:buClr>
                <a:srgbClr val="D16349"/>
              </a:buClr>
              <a:buSzPct val="80000"/>
              <a:buFont typeface="Wingdings 2"/>
              <a:buNone/>
              <a:tabLst/>
              <a:defRPr/>
            </a:pPr>
            <a:endParaRPr kumimoji="0" lang="fr-FR" sz="11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algn="just"/>
            <a:r>
              <a:rPr lang="fr-FR" sz="2800" dirty="0"/>
              <a:t>Les avis émis par le </a:t>
            </a:r>
            <a:r>
              <a:rPr lang="fr-FR" sz="2800" dirty="0" smtClean="0"/>
              <a:t>CST </a:t>
            </a:r>
            <a:r>
              <a:rPr lang="fr-FR" sz="2800" dirty="0"/>
              <a:t>sont </a:t>
            </a:r>
            <a:r>
              <a:rPr lang="fr-FR" sz="2800" dirty="0" smtClean="0"/>
              <a:t>portés, </a:t>
            </a:r>
            <a:r>
              <a:rPr lang="fr-FR" sz="2800" dirty="0"/>
              <a:t>par tout moyen approprié, à la connaissance des agents en </a:t>
            </a:r>
            <a:r>
              <a:rPr lang="fr-FR" sz="2800" dirty="0" smtClean="0"/>
              <a:t>fonction, </a:t>
            </a:r>
            <a:r>
              <a:rPr lang="fr-FR" sz="2800" dirty="0"/>
              <a:t>dans la ou les collectivités ou établissements intéressés.</a:t>
            </a:r>
          </a:p>
          <a:p>
            <a:pPr marL="82296" indent="0" algn="just">
              <a:buNone/>
            </a:pPr>
            <a:endParaRPr lang="fr-FR" sz="2800" dirty="0"/>
          </a:p>
          <a:p>
            <a:pPr algn="just"/>
            <a:r>
              <a:rPr lang="fr-FR" sz="2800" dirty="0"/>
              <a:t>Les </a:t>
            </a:r>
            <a:r>
              <a:rPr lang="fr-FR" sz="2800" dirty="0" smtClean="0"/>
              <a:t>CST </a:t>
            </a:r>
            <a:r>
              <a:rPr lang="fr-FR" sz="2800" dirty="0"/>
              <a:t>doivent, dans un délai de 2 mois, être </a:t>
            </a:r>
            <a:r>
              <a:rPr lang="fr-FR" sz="2800" dirty="0" smtClean="0"/>
              <a:t>informés, </a:t>
            </a:r>
            <a:r>
              <a:rPr lang="fr-FR" sz="2800" dirty="0"/>
              <a:t>par une communication écrite du </a:t>
            </a:r>
            <a:r>
              <a:rPr lang="fr-FR" sz="2800" dirty="0" smtClean="0"/>
              <a:t>président </a:t>
            </a:r>
            <a:r>
              <a:rPr lang="fr-FR" sz="2800" dirty="0"/>
              <a:t>à chacun des membres, des suites données à leurs avis.</a:t>
            </a:r>
          </a:p>
          <a:p>
            <a:pPr marL="82296" marR="0" lvl="0" indent="0" algn="just" defTabSz="914400" rtl="0" eaLnBrk="1" fontAlgn="auto" latinLnBrk="0" hangingPunct="1">
              <a:lnSpc>
                <a:spcPct val="100000"/>
              </a:lnSpc>
              <a:spcBef>
                <a:spcPts val="600"/>
              </a:spcBef>
              <a:spcAft>
                <a:spcPts val="0"/>
              </a:spcAft>
              <a:buClr>
                <a:srgbClr val="D16349"/>
              </a:buClr>
              <a:buSzPct val="80000"/>
              <a:buNone/>
              <a:tabLst/>
              <a:defRPr/>
            </a:pPr>
            <a:endPar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82296" marR="0" lvl="0" indent="0" algn="l" defTabSz="914400" rtl="0" eaLnBrk="1" fontAlgn="auto" latinLnBrk="0" hangingPunct="1">
              <a:lnSpc>
                <a:spcPct val="100000"/>
              </a:lnSpc>
              <a:spcBef>
                <a:spcPts val="600"/>
              </a:spcBef>
              <a:spcAft>
                <a:spcPts val="0"/>
              </a:spcAft>
              <a:buClr>
                <a:srgbClr val="D16349"/>
              </a:buClr>
              <a:buSzPct val="80000"/>
              <a:buNone/>
              <a:tabLst/>
              <a:defRPr/>
            </a:pPr>
            <a:endPar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endParaRPr>
          </a:p>
        </p:txBody>
      </p:sp>
    </p:spTree>
    <p:extLst>
      <p:ext uri="{BB962C8B-B14F-4D97-AF65-F5344CB8AC3E}">
        <p14:creationId xmlns:p14="http://schemas.microsoft.com/office/powerpoint/2010/main" val="2788512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LE PROCES VERBAL - CST</a:t>
            </a:r>
            <a:endParaRPr lang="fr-FR" dirty="0"/>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22</a:t>
            </a:fld>
            <a:endParaRPr lang="fr-FR" dirty="0"/>
          </a:p>
        </p:txBody>
      </p:sp>
      <p:sp>
        <p:nvSpPr>
          <p:cNvPr id="6" name="Espace réservé du texte 5"/>
          <p:cNvSpPr txBox="1">
            <a:spLocks noGrp="1"/>
          </p:cNvSpPr>
          <p:nvPr>
            <p:ph type="body" sz="quarter" idx="13"/>
          </p:nvPr>
        </p:nvSpPr>
        <p:spPr>
          <a:xfrm>
            <a:off x="360000" y="755934"/>
            <a:ext cx="11520000" cy="237757"/>
          </a:xfrm>
          <a:prstGeom prst="rect">
            <a:avLst/>
          </a:prstGeom>
          <a:noFill/>
        </p:spPr>
        <p:txBody>
          <a:bodyPr wrap="square" rtlCol="0">
            <a:spAutoFit/>
          </a:bodyPr>
          <a:lstStyle/>
          <a:p>
            <a:pPr algn="r"/>
            <a:r>
              <a:rPr lang="fr-FR" sz="800" dirty="0" smtClean="0"/>
              <a:t> </a:t>
            </a:r>
            <a:r>
              <a:rPr lang="fr-FR" sz="1050" b="1" dirty="0" smtClean="0"/>
              <a:t>Article 81 du décret n°2021-571 du 10 mai 2021</a:t>
            </a:r>
            <a:endParaRPr lang="fr-FR" sz="800" b="1" dirty="0"/>
          </a:p>
        </p:txBody>
      </p:sp>
      <p:sp>
        <p:nvSpPr>
          <p:cNvPr id="3" name="AutoShape 2" descr="Comment porter l'écharpe de maire et adjoint ? - DOUBLET"/>
          <p:cNvSpPr>
            <a:spLocks noChangeAspect="1" noChangeArrowheads="1"/>
          </p:cNvSpPr>
          <p:nvPr/>
        </p:nvSpPr>
        <p:spPr bwMode="auto">
          <a:xfrm>
            <a:off x="4031287" y="4057826"/>
            <a:ext cx="1413167" cy="14131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2" descr="Comment porter l'écharpe de maire et adjoint ? - DOUBLET"/>
          <p:cNvSpPr>
            <a:spLocks noChangeAspect="1" noChangeArrowheads="1"/>
          </p:cNvSpPr>
          <p:nvPr/>
        </p:nvSpPr>
        <p:spPr bwMode="auto">
          <a:xfrm>
            <a:off x="1875318" y="1119103"/>
            <a:ext cx="3038655" cy="3038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44709" y="854688"/>
            <a:ext cx="11446779" cy="646331"/>
          </a:xfrm>
          <a:prstGeom prst="rect">
            <a:avLst/>
          </a:prstGeom>
        </p:spPr>
        <p:txBody>
          <a:bodyPr wrap="square">
            <a:spAutoFit/>
          </a:bodyPr>
          <a:lstStyle/>
          <a:p>
            <a:pPr marL="82296" indent="0">
              <a:buNone/>
            </a:pPr>
            <a:endParaRPr lang="fr-FR" dirty="0"/>
          </a:p>
          <a:p>
            <a:pPr marL="82296" indent="0" algn="just">
              <a:buNone/>
            </a:pPr>
            <a:endParaRPr lang="fr-FR" dirty="0"/>
          </a:p>
        </p:txBody>
      </p:sp>
      <p:sp>
        <p:nvSpPr>
          <p:cNvPr id="12" name="Espace réservé du contenu 2"/>
          <p:cNvSpPr txBox="1">
            <a:spLocks/>
          </p:cNvSpPr>
          <p:nvPr/>
        </p:nvSpPr>
        <p:spPr>
          <a:xfrm>
            <a:off x="646702" y="1297486"/>
            <a:ext cx="10946595" cy="4912514"/>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l" defTabSz="914400" rtl="0" eaLnBrk="1" fontAlgn="auto" latinLnBrk="0" hangingPunct="1">
              <a:lnSpc>
                <a:spcPct val="100000"/>
              </a:lnSpc>
              <a:spcBef>
                <a:spcPts val="600"/>
              </a:spcBef>
              <a:spcAft>
                <a:spcPts val="0"/>
              </a:spcAft>
              <a:buClr>
                <a:srgbClr val="D16349"/>
              </a:buClr>
              <a:buSzPct val="80000"/>
              <a:buFont typeface="Wingdings 2"/>
              <a:buNone/>
              <a:tabLst/>
              <a:defRPr/>
            </a:pPr>
            <a:endParaRPr kumimoji="0" lang="fr-FR" sz="11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82296" lvl="0" indent="0" algn="just">
              <a:buClr>
                <a:srgbClr val="D16349"/>
              </a:buClr>
              <a:buNone/>
            </a:pPr>
            <a:r>
              <a:rPr lang="fr-FR" sz="2400" dirty="0">
                <a:solidFill>
                  <a:prstClr val="black"/>
                </a:solidFill>
                <a:latin typeface="Cambria"/>
              </a:rPr>
              <a:t>Un </a:t>
            </a:r>
            <a:r>
              <a:rPr lang="fr-FR" sz="2400" dirty="0">
                <a:solidFill>
                  <a:prstClr val="black"/>
                </a:solidFill>
                <a:latin typeface="Cambria"/>
                <a:hlinkClick r:id="rId2" action="ppaction://hlinkfile"/>
              </a:rPr>
              <a:t>procès-verbal</a:t>
            </a:r>
            <a:r>
              <a:rPr lang="fr-FR" sz="2400" dirty="0">
                <a:solidFill>
                  <a:prstClr val="black"/>
                </a:solidFill>
                <a:latin typeface="Cambria"/>
              </a:rPr>
              <a:t> est établi après chaque séance du </a:t>
            </a:r>
            <a:r>
              <a:rPr lang="fr-FR" sz="2400" dirty="0" smtClean="0">
                <a:solidFill>
                  <a:prstClr val="black"/>
                </a:solidFill>
                <a:latin typeface="Cambria"/>
              </a:rPr>
              <a:t>comité social territorial. </a:t>
            </a:r>
            <a:endParaRPr lang="fr-FR" sz="2400" dirty="0">
              <a:solidFill>
                <a:prstClr val="black"/>
              </a:solidFill>
              <a:latin typeface="Cambria"/>
            </a:endParaRPr>
          </a:p>
          <a:p>
            <a:pPr marL="82296" lvl="0" indent="0" algn="just">
              <a:buClr>
                <a:srgbClr val="D16349"/>
              </a:buClr>
              <a:buNone/>
            </a:pPr>
            <a:r>
              <a:rPr lang="fr-FR" sz="2400" dirty="0">
                <a:solidFill>
                  <a:prstClr val="black"/>
                </a:solidFill>
                <a:latin typeface="Cambria"/>
              </a:rPr>
              <a:t>Il est :</a:t>
            </a:r>
          </a:p>
          <a:p>
            <a:pPr lvl="0" algn="just">
              <a:buClr>
                <a:srgbClr val="D16349"/>
              </a:buClr>
              <a:buFontTx/>
              <a:buChar char="-"/>
            </a:pPr>
            <a:r>
              <a:rPr lang="fr-FR" sz="2400" dirty="0">
                <a:solidFill>
                  <a:prstClr val="black"/>
                </a:solidFill>
                <a:latin typeface="Cambria"/>
              </a:rPr>
              <a:t>Signé par le </a:t>
            </a:r>
            <a:r>
              <a:rPr lang="fr-FR" sz="2400" dirty="0" smtClean="0">
                <a:solidFill>
                  <a:prstClr val="black"/>
                </a:solidFill>
                <a:latin typeface="Cambria"/>
              </a:rPr>
              <a:t>président </a:t>
            </a:r>
            <a:r>
              <a:rPr lang="fr-FR" sz="2400" dirty="0">
                <a:solidFill>
                  <a:prstClr val="black"/>
                </a:solidFill>
                <a:latin typeface="Cambria"/>
              </a:rPr>
              <a:t>du </a:t>
            </a:r>
            <a:r>
              <a:rPr lang="fr-FR" sz="2400" dirty="0" smtClean="0">
                <a:solidFill>
                  <a:prstClr val="black"/>
                </a:solidFill>
                <a:latin typeface="Cambria"/>
              </a:rPr>
              <a:t>CST</a:t>
            </a:r>
            <a:endParaRPr lang="fr-FR" sz="2400" dirty="0">
              <a:solidFill>
                <a:prstClr val="black"/>
              </a:solidFill>
              <a:latin typeface="Cambria"/>
            </a:endParaRPr>
          </a:p>
          <a:p>
            <a:pPr lvl="0" algn="just">
              <a:buClr>
                <a:srgbClr val="D16349"/>
              </a:buClr>
              <a:buFontTx/>
              <a:buChar char="-"/>
            </a:pPr>
            <a:r>
              <a:rPr lang="fr-FR" sz="2400" dirty="0">
                <a:solidFill>
                  <a:prstClr val="black"/>
                </a:solidFill>
                <a:latin typeface="Cambria"/>
              </a:rPr>
              <a:t>Contresigné par le secrétaire et le secrétaire adjoint </a:t>
            </a:r>
          </a:p>
          <a:p>
            <a:pPr lvl="0" algn="just">
              <a:buClr>
                <a:srgbClr val="D16349"/>
              </a:buClr>
              <a:buFontTx/>
              <a:buChar char="-"/>
            </a:pPr>
            <a:r>
              <a:rPr lang="fr-FR" sz="2400" dirty="0">
                <a:solidFill>
                  <a:prstClr val="black"/>
                </a:solidFill>
                <a:latin typeface="Cambria"/>
              </a:rPr>
              <a:t>Transmis dans un délai de 15 jours à compter de la date de la séance aux membres du </a:t>
            </a:r>
            <a:r>
              <a:rPr lang="fr-FR" sz="2400" dirty="0" smtClean="0">
                <a:solidFill>
                  <a:prstClr val="black"/>
                </a:solidFill>
                <a:latin typeface="Cambria"/>
              </a:rPr>
              <a:t>CST</a:t>
            </a:r>
            <a:endParaRPr lang="fr-FR" sz="2400" dirty="0">
              <a:solidFill>
                <a:prstClr val="black"/>
              </a:solidFill>
              <a:latin typeface="Cambria"/>
            </a:endParaRPr>
          </a:p>
          <a:p>
            <a:pPr marL="82296" lvl="0" indent="0" algn="just">
              <a:buClr>
                <a:srgbClr val="D16349"/>
              </a:buClr>
              <a:buNone/>
            </a:pPr>
            <a:endParaRPr lang="fr-FR" sz="2400" dirty="0" smtClean="0">
              <a:solidFill>
                <a:prstClr val="black"/>
              </a:solidFill>
              <a:latin typeface="Cambria"/>
            </a:endParaRPr>
          </a:p>
          <a:p>
            <a:pPr marL="82296" lvl="0" indent="0" algn="just">
              <a:buClr>
                <a:srgbClr val="D16349"/>
              </a:buClr>
              <a:buNone/>
            </a:pPr>
            <a:r>
              <a:rPr lang="fr-FR" sz="2400" dirty="0">
                <a:solidFill>
                  <a:prstClr val="black"/>
                </a:solidFill>
                <a:latin typeface="Cambria"/>
              </a:rPr>
              <a:t>	Ce procès-verbal est approuvé lors de la séance suivante. En cas d'observations, celles-ci sont inscrites au nouveau procès-verbal.</a:t>
            </a:r>
          </a:p>
          <a:p>
            <a:pPr marL="82296" marR="0" lvl="0" indent="0" algn="just" defTabSz="914400" rtl="0" eaLnBrk="1" fontAlgn="auto" latinLnBrk="0" hangingPunct="1">
              <a:lnSpc>
                <a:spcPct val="100000"/>
              </a:lnSpc>
              <a:spcBef>
                <a:spcPts val="600"/>
              </a:spcBef>
              <a:spcAft>
                <a:spcPts val="0"/>
              </a:spcAft>
              <a:buClr>
                <a:srgbClr val="D16349"/>
              </a:buClr>
              <a:buSzPct val="80000"/>
              <a:buNone/>
              <a:tabLst/>
              <a:defRPr/>
            </a:pPr>
            <a:endPar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82296" marR="0" lvl="0" indent="0" algn="l" defTabSz="914400" rtl="0" eaLnBrk="1" fontAlgn="auto" latinLnBrk="0" hangingPunct="1">
              <a:lnSpc>
                <a:spcPct val="100000"/>
              </a:lnSpc>
              <a:spcBef>
                <a:spcPts val="600"/>
              </a:spcBef>
              <a:spcAft>
                <a:spcPts val="0"/>
              </a:spcAft>
              <a:buClr>
                <a:srgbClr val="D16349"/>
              </a:buClr>
              <a:buSzPct val="80000"/>
              <a:buNone/>
              <a:tabLst/>
              <a:defRPr/>
            </a:pPr>
            <a:endPar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endParaRPr>
          </a:p>
        </p:txBody>
      </p:sp>
    </p:spTree>
    <p:extLst>
      <p:ext uri="{BB962C8B-B14F-4D97-AF65-F5344CB8AC3E}">
        <p14:creationId xmlns:p14="http://schemas.microsoft.com/office/powerpoint/2010/main" val="4005143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440B671-A994-4639-808E-A72854BC0842}"/>
              </a:ext>
            </a:extLst>
          </p:cNvPr>
          <p:cNvSpPr>
            <a:spLocks noGrp="1"/>
          </p:cNvSpPr>
          <p:nvPr>
            <p:ph type="body" sz="quarter" idx="12"/>
          </p:nvPr>
        </p:nvSpPr>
        <p:spPr>
          <a:xfrm>
            <a:off x="420847" y="1270535"/>
            <a:ext cx="11350304" cy="1307065"/>
          </a:xfrm>
        </p:spPr>
        <p:txBody>
          <a:bodyPr/>
          <a:lstStyle/>
          <a:p>
            <a:r>
              <a:rPr lang="fr-FR" dirty="0" smtClean="0"/>
              <a:t>LES DROITS ET OBLIGATIONS </a:t>
            </a:r>
          </a:p>
          <a:p>
            <a:r>
              <a:rPr lang="fr-FR" dirty="0" smtClean="0"/>
              <a:t>DES REPRESENTANTS</a:t>
            </a:r>
            <a:endParaRPr lang="fr-FR" dirty="0"/>
          </a:p>
        </p:txBody>
      </p:sp>
      <p:sp>
        <p:nvSpPr>
          <p:cNvPr id="3" name="Espace réservé du texte 2">
            <a:extLst>
              <a:ext uri="{FF2B5EF4-FFF2-40B4-BE49-F238E27FC236}">
                <a16:creationId xmlns:a16="http://schemas.microsoft.com/office/drawing/2014/main" id="{80993E27-39BD-497A-97B6-6AB78F45EF30}"/>
              </a:ext>
            </a:extLst>
          </p:cNvPr>
          <p:cNvSpPr>
            <a:spLocks noGrp="1"/>
          </p:cNvSpPr>
          <p:nvPr>
            <p:ph type="body" sz="quarter" idx="13"/>
          </p:nvPr>
        </p:nvSpPr>
        <p:spPr>
          <a:xfrm>
            <a:off x="616241" y="2712022"/>
            <a:ext cx="10959517" cy="535531"/>
          </a:xfrm>
        </p:spPr>
        <p:txBody>
          <a:bodyPr/>
          <a:lstStyle/>
          <a:p>
            <a:r>
              <a:rPr lang="fr-FR" sz="4400" b="1" dirty="0">
                <a:latin typeface="+mj-lt"/>
              </a:rPr>
              <a:t>DU COMITE SOCIAL TERRITORIAL</a:t>
            </a:r>
          </a:p>
        </p:txBody>
      </p:sp>
    </p:spTree>
    <p:extLst>
      <p:ext uri="{BB962C8B-B14F-4D97-AF65-F5344CB8AC3E}">
        <p14:creationId xmlns:p14="http://schemas.microsoft.com/office/powerpoint/2010/main" val="1019447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LES DROITS DES REPRESENTANTS - CST</a:t>
            </a:r>
            <a:endParaRPr lang="fr-FR" dirty="0"/>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24</a:t>
            </a:fld>
            <a:endParaRPr lang="fr-FR" dirty="0"/>
          </a:p>
        </p:txBody>
      </p:sp>
      <p:sp>
        <p:nvSpPr>
          <p:cNvPr id="6" name="Espace réservé du texte 5"/>
          <p:cNvSpPr txBox="1">
            <a:spLocks noGrp="1"/>
          </p:cNvSpPr>
          <p:nvPr>
            <p:ph type="body" sz="quarter" idx="13"/>
          </p:nvPr>
        </p:nvSpPr>
        <p:spPr>
          <a:xfrm>
            <a:off x="360000" y="674518"/>
            <a:ext cx="11520000" cy="237757"/>
          </a:xfrm>
          <a:prstGeom prst="rect">
            <a:avLst/>
          </a:prstGeom>
          <a:noFill/>
        </p:spPr>
        <p:txBody>
          <a:bodyPr wrap="square" rtlCol="0">
            <a:spAutoFit/>
          </a:bodyPr>
          <a:lstStyle/>
          <a:p>
            <a:pPr algn="r"/>
            <a:r>
              <a:rPr lang="fr-FR" sz="800" dirty="0" smtClean="0"/>
              <a:t> </a:t>
            </a:r>
            <a:r>
              <a:rPr lang="fr-FR" sz="1050" b="1" dirty="0" smtClean="0"/>
              <a:t>Article 94, 95 et 99 du décret n°2021-571 du 10 mai 2021</a:t>
            </a:r>
            <a:endParaRPr lang="fr-FR" sz="800" b="1" dirty="0"/>
          </a:p>
        </p:txBody>
      </p:sp>
      <p:sp>
        <p:nvSpPr>
          <p:cNvPr id="3" name="AutoShape 2" descr="Comment porter l'écharpe de maire et adjoint ? - DOUBLET"/>
          <p:cNvSpPr>
            <a:spLocks noChangeAspect="1" noChangeArrowheads="1"/>
          </p:cNvSpPr>
          <p:nvPr/>
        </p:nvSpPr>
        <p:spPr bwMode="auto">
          <a:xfrm>
            <a:off x="4031287" y="4057826"/>
            <a:ext cx="1413167" cy="14131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2" descr="Comment porter l'écharpe de maire et adjoint ? - DOUBLET"/>
          <p:cNvSpPr>
            <a:spLocks noChangeAspect="1" noChangeArrowheads="1"/>
          </p:cNvSpPr>
          <p:nvPr/>
        </p:nvSpPr>
        <p:spPr bwMode="auto">
          <a:xfrm>
            <a:off x="1875318" y="1119103"/>
            <a:ext cx="3038655" cy="3038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44709" y="854688"/>
            <a:ext cx="11446779" cy="646331"/>
          </a:xfrm>
          <a:prstGeom prst="rect">
            <a:avLst/>
          </a:prstGeom>
        </p:spPr>
        <p:txBody>
          <a:bodyPr wrap="square">
            <a:spAutoFit/>
          </a:bodyPr>
          <a:lstStyle/>
          <a:p>
            <a:pPr marL="82296" indent="0">
              <a:buNone/>
            </a:pPr>
            <a:endParaRPr lang="fr-FR" dirty="0"/>
          </a:p>
          <a:p>
            <a:pPr marL="82296" indent="0" algn="just">
              <a:buNone/>
            </a:pPr>
            <a:endParaRPr lang="fr-FR" dirty="0"/>
          </a:p>
        </p:txBody>
      </p:sp>
      <p:sp>
        <p:nvSpPr>
          <p:cNvPr id="12" name="Espace réservé du contenu 2"/>
          <p:cNvSpPr txBox="1">
            <a:spLocks/>
          </p:cNvSpPr>
          <p:nvPr/>
        </p:nvSpPr>
        <p:spPr>
          <a:xfrm>
            <a:off x="646702" y="1297486"/>
            <a:ext cx="10946595" cy="4912514"/>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l" defTabSz="914400" rtl="0" eaLnBrk="1" fontAlgn="auto" latinLnBrk="0" hangingPunct="1">
              <a:lnSpc>
                <a:spcPct val="100000"/>
              </a:lnSpc>
              <a:spcBef>
                <a:spcPts val="600"/>
              </a:spcBef>
              <a:spcAft>
                <a:spcPts val="0"/>
              </a:spcAft>
              <a:buClr>
                <a:srgbClr val="D16349"/>
              </a:buClr>
              <a:buSzPct val="80000"/>
              <a:buFont typeface="Wingdings 2"/>
              <a:buNone/>
              <a:tabLst/>
              <a:defRPr/>
            </a:pPr>
            <a:endParaRPr kumimoji="0" lang="fr-FR" sz="11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82296" marR="0" lvl="0" indent="0" algn="l" defTabSz="914400" rtl="0" eaLnBrk="1" fontAlgn="auto" latinLnBrk="0" hangingPunct="1">
              <a:lnSpc>
                <a:spcPct val="100000"/>
              </a:lnSpc>
              <a:spcBef>
                <a:spcPts val="600"/>
              </a:spcBef>
              <a:spcAft>
                <a:spcPts val="0"/>
              </a:spcAft>
              <a:buClr>
                <a:srgbClr val="D16349"/>
              </a:buClr>
              <a:buSzPct val="80000"/>
              <a:buNone/>
              <a:tabLst/>
              <a:defRPr/>
            </a:pPr>
            <a:endPar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endParaRPr>
          </a:p>
        </p:txBody>
      </p:sp>
      <p:sp>
        <p:nvSpPr>
          <p:cNvPr id="2" name="Rectangle 1"/>
          <p:cNvSpPr/>
          <p:nvPr/>
        </p:nvSpPr>
        <p:spPr>
          <a:xfrm>
            <a:off x="291695" y="841884"/>
            <a:ext cx="11300697" cy="5693866"/>
          </a:xfrm>
          <a:prstGeom prst="rect">
            <a:avLst/>
          </a:prstGeom>
        </p:spPr>
        <p:txBody>
          <a:bodyPr wrap="square">
            <a:spAutoFit/>
          </a:bodyPr>
          <a:lstStyle/>
          <a:p>
            <a:pPr marL="539496" lvl="0" indent="-457200">
              <a:spcBef>
                <a:spcPts val="600"/>
              </a:spcBef>
              <a:buClr>
                <a:schemeClr val="tx2"/>
              </a:buClr>
              <a:buSzPct val="80000"/>
              <a:buFont typeface="Wingdings" panose="05000000000000000000" pitchFamily="2" charset="2"/>
              <a:buChar char="Ø"/>
            </a:pPr>
            <a:r>
              <a:rPr lang="fr-FR" sz="2400" dirty="0" smtClean="0">
                <a:solidFill>
                  <a:prstClr val="black"/>
                </a:solidFill>
                <a:latin typeface="Cambria"/>
              </a:rPr>
              <a:t>Toutes facilités doivent être données aux membres des CST pour exercer leurs fonctions, sous réserve de ne pas nuire au fonctionnement du service</a:t>
            </a:r>
            <a:r>
              <a:rPr lang="fr-FR" sz="2000" dirty="0" smtClean="0">
                <a:solidFill>
                  <a:prstClr val="black"/>
                </a:solidFill>
                <a:latin typeface="Cambria"/>
              </a:rPr>
              <a:t>.</a:t>
            </a:r>
          </a:p>
          <a:p>
            <a:pPr marL="539496" lvl="0" indent="-457200">
              <a:spcBef>
                <a:spcPts val="600"/>
              </a:spcBef>
              <a:buClr>
                <a:schemeClr val="tx2"/>
              </a:buClr>
              <a:buSzPct val="80000"/>
              <a:buFont typeface="Wingdings" panose="05000000000000000000" pitchFamily="2" charset="2"/>
              <a:buChar char="Ø"/>
            </a:pPr>
            <a:endParaRPr lang="fr-FR" sz="800" dirty="0" smtClean="0">
              <a:solidFill>
                <a:prstClr val="black"/>
              </a:solidFill>
              <a:latin typeface="Cambria"/>
            </a:endParaRPr>
          </a:p>
          <a:p>
            <a:pPr marL="342900" indent="-342900">
              <a:spcBef>
                <a:spcPct val="20000"/>
              </a:spcBef>
              <a:buClr>
                <a:schemeClr val="tx2"/>
              </a:buClr>
              <a:buFont typeface="Wingdings" panose="05000000000000000000" pitchFamily="2" charset="2"/>
              <a:buChar char="Ø"/>
            </a:pPr>
            <a:r>
              <a:rPr lang="fr-FR" sz="2400" u="sng" dirty="0" smtClean="0">
                <a:solidFill>
                  <a:prstClr val="black"/>
                </a:solidFill>
                <a:latin typeface="Cambria"/>
              </a:rPr>
              <a:t>Les autorisations d'absence</a:t>
            </a:r>
            <a:endParaRPr lang="fr-FR" sz="1400" dirty="0" smtClean="0">
              <a:solidFill>
                <a:prstClr val="black"/>
              </a:solidFill>
              <a:latin typeface="Cambria"/>
            </a:endParaRPr>
          </a:p>
          <a:p>
            <a:pPr marL="539496" lvl="1" algn="just">
              <a:spcBef>
                <a:spcPts val="600"/>
              </a:spcBef>
              <a:buClr>
                <a:srgbClr val="D16349"/>
              </a:buClr>
              <a:buSzPct val="80000"/>
            </a:pPr>
            <a:r>
              <a:rPr lang="fr-FR" sz="2000" dirty="0" smtClean="0">
                <a:solidFill>
                  <a:prstClr val="black"/>
                </a:solidFill>
                <a:latin typeface="Cambria"/>
              </a:rPr>
              <a:t>Une autorisation d’absence est accordée de droit aux représentants du personnel, titulaires et </a:t>
            </a:r>
            <a:r>
              <a:rPr lang="fr-FR" sz="2000" dirty="0" smtClean="0">
                <a:solidFill>
                  <a:prstClr val="black"/>
                </a:solidFill>
                <a:latin typeface="Cambria"/>
              </a:rPr>
              <a:t>suppléants sur </a:t>
            </a:r>
            <a:r>
              <a:rPr lang="fr-FR" sz="2000" dirty="0" smtClean="0">
                <a:solidFill>
                  <a:prstClr val="black"/>
                </a:solidFill>
                <a:latin typeface="Cambria"/>
              </a:rPr>
              <a:t>simple présentation de leur convocation, ainsi qu’aux experts convoqués par le président.</a:t>
            </a:r>
          </a:p>
          <a:p>
            <a:pPr marL="822960" lvl="1" indent="-283464">
              <a:spcBef>
                <a:spcPts val="600"/>
              </a:spcBef>
              <a:buClr>
                <a:srgbClr val="D16349"/>
              </a:buClr>
              <a:buSzPct val="80000"/>
              <a:buFont typeface="Wingdings 2"/>
              <a:buChar char=""/>
            </a:pPr>
            <a:r>
              <a:rPr lang="fr-FR" sz="2000" dirty="0" smtClean="0">
                <a:solidFill>
                  <a:prstClr val="black"/>
                </a:solidFill>
                <a:latin typeface="Cambria"/>
              </a:rPr>
              <a:t>La durée de cette autorisation comprend :</a:t>
            </a:r>
          </a:p>
          <a:p>
            <a:pPr marL="1401318" lvl="3" indent="-285750">
              <a:spcBef>
                <a:spcPct val="20000"/>
              </a:spcBef>
              <a:buClr>
                <a:schemeClr val="tx2"/>
              </a:buClr>
              <a:buFont typeface="Wingdings" panose="05000000000000000000" pitchFamily="2" charset="2"/>
              <a:buChar char="§"/>
            </a:pPr>
            <a:r>
              <a:rPr lang="fr-FR" sz="1400" dirty="0" smtClean="0">
                <a:solidFill>
                  <a:prstClr val="black"/>
                </a:solidFill>
                <a:latin typeface="Cambria"/>
              </a:rPr>
              <a:t>la durée prévisible de la réunion</a:t>
            </a:r>
          </a:p>
          <a:p>
            <a:pPr marL="1401318" lvl="3" indent="-285750">
              <a:spcBef>
                <a:spcPct val="20000"/>
              </a:spcBef>
              <a:buClr>
                <a:schemeClr val="tx2"/>
              </a:buClr>
              <a:buFont typeface="Wingdings" panose="05000000000000000000" pitchFamily="2" charset="2"/>
              <a:buChar char="§"/>
            </a:pPr>
            <a:r>
              <a:rPr lang="fr-FR" sz="1400" dirty="0" smtClean="0">
                <a:solidFill>
                  <a:prstClr val="black"/>
                </a:solidFill>
                <a:latin typeface="Cambria"/>
              </a:rPr>
              <a:t>un temps égal à la durée prévisible de la réunion, destiné à la préparation et au compte rendu des travaux du comité,</a:t>
            </a:r>
          </a:p>
          <a:p>
            <a:pPr marL="1401318" lvl="3" indent="-285750">
              <a:spcBef>
                <a:spcPct val="20000"/>
              </a:spcBef>
              <a:buClr>
                <a:schemeClr val="tx2"/>
              </a:buClr>
              <a:buFont typeface="Wingdings" panose="05000000000000000000" pitchFamily="2" charset="2"/>
              <a:buChar char="§"/>
            </a:pPr>
            <a:r>
              <a:rPr lang="fr-FR" sz="1400" dirty="0" smtClean="0">
                <a:solidFill>
                  <a:prstClr val="black"/>
                </a:solidFill>
                <a:latin typeface="Cambria"/>
              </a:rPr>
              <a:t>les délais de route, le cas échéant.</a:t>
            </a:r>
          </a:p>
          <a:p>
            <a:pPr marL="86868" indent="-342900">
              <a:spcBef>
                <a:spcPct val="20000"/>
              </a:spcBef>
              <a:buClr>
                <a:schemeClr val="tx2"/>
              </a:buClr>
              <a:buFont typeface="Wingdings" panose="05000000000000000000" pitchFamily="2" charset="2"/>
              <a:buChar char="Ø"/>
            </a:pPr>
            <a:r>
              <a:rPr lang="fr-FR" sz="2400" u="sng" dirty="0" smtClean="0">
                <a:solidFill>
                  <a:prstClr val="black"/>
                </a:solidFill>
                <a:latin typeface="Cambria"/>
              </a:rPr>
              <a:t>Les frais de déplacement</a:t>
            </a:r>
            <a:r>
              <a:rPr lang="fr-FR" sz="2400" b="1" dirty="0" smtClean="0">
                <a:solidFill>
                  <a:prstClr val="black"/>
                </a:solidFill>
                <a:latin typeface="Cambria"/>
              </a:rPr>
              <a:t>			     </a:t>
            </a:r>
            <a:endParaRPr lang="fr-FR" sz="2400" dirty="0" smtClean="0">
              <a:solidFill>
                <a:prstClr val="black"/>
              </a:solidFill>
              <a:latin typeface="Cambria"/>
            </a:endParaRPr>
          </a:p>
          <a:p>
            <a:pPr marL="539496" lvl="1" algn="just">
              <a:spcBef>
                <a:spcPts val="600"/>
              </a:spcBef>
              <a:buClr>
                <a:srgbClr val="D16349"/>
              </a:buClr>
              <a:buSzPct val="80000"/>
            </a:pPr>
            <a:r>
              <a:rPr lang="fr-FR" sz="2000" dirty="0" smtClean="0">
                <a:solidFill>
                  <a:prstClr val="black"/>
                </a:solidFill>
                <a:latin typeface="Cambria"/>
              </a:rPr>
              <a:t>Les membres des comités sociaux territoriaux, de même que les experts convoqués, ne perçoivent aucune indemnité du fait de leurs fonctions. Ils sont toutefois indemnisés de leurs frais de déplacement dans les conditions fixées par le décret n° 2001-654 du 19 juillet 2001 relatif aux frais de déplacement des personnels des collectivités locales. Cette obligation ne vise pas le déplacement des membres suppléants qui assistent aux réunions sans voix délibérative.</a:t>
            </a:r>
            <a:endParaRPr lang="fr-FR" sz="2000" dirty="0">
              <a:solidFill>
                <a:prstClr val="black"/>
              </a:solidFill>
              <a:latin typeface="Cambria"/>
            </a:endParaRPr>
          </a:p>
        </p:txBody>
      </p:sp>
    </p:spTree>
    <p:extLst>
      <p:ext uri="{BB962C8B-B14F-4D97-AF65-F5344CB8AC3E}">
        <p14:creationId xmlns:p14="http://schemas.microsoft.com/office/powerpoint/2010/main" val="3973344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60000" y="1620000"/>
            <a:ext cx="11309086" cy="4320000"/>
          </a:xfrm>
        </p:spPr>
        <p:txBody>
          <a:bodyPr/>
          <a:lstStyle/>
          <a:p>
            <a:pPr marL="539496" lvl="0" indent="-457200" algn="just">
              <a:lnSpc>
                <a:spcPct val="100000"/>
              </a:lnSpc>
              <a:spcBef>
                <a:spcPts val="600"/>
              </a:spcBef>
              <a:buClr>
                <a:schemeClr val="tx2"/>
              </a:buClr>
              <a:buSzPct val="80000"/>
              <a:buFont typeface="Wingdings" panose="05000000000000000000" pitchFamily="2" charset="2"/>
              <a:buChar char="Ø"/>
            </a:pPr>
            <a:r>
              <a:rPr lang="fr-FR" sz="3200" dirty="0">
                <a:solidFill>
                  <a:prstClr val="black"/>
                </a:solidFill>
                <a:latin typeface="Cambria"/>
              </a:rPr>
              <a:t>Obligation de discrétion</a:t>
            </a:r>
          </a:p>
          <a:p>
            <a:pPr marL="82296" lvl="0" algn="just">
              <a:lnSpc>
                <a:spcPct val="100000"/>
              </a:lnSpc>
              <a:spcBef>
                <a:spcPts val="600"/>
              </a:spcBef>
              <a:buClr>
                <a:srgbClr val="D16349"/>
              </a:buClr>
              <a:buSzPct val="80000"/>
            </a:pPr>
            <a:r>
              <a:rPr lang="fr-FR" sz="2200" dirty="0">
                <a:solidFill>
                  <a:prstClr val="black"/>
                </a:solidFill>
                <a:latin typeface="Cambria"/>
              </a:rPr>
              <a:t>Les membres des </a:t>
            </a:r>
            <a:r>
              <a:rPr lang="fr-FR" sz="2200" dirty="0" smtClean="0">
                <a:solidFill>
                  <a:prstClr val="black"/>
                </a:solidFill>
                <a:latin typeface="Cambria"/>
              </a:rPr>
              <a:t>CST</a:t>
            </a:r>
            <a:r>
              <a:rPr lang="fr-FR" sz="2200" dirty="0">
                <a:solidFill>
                  <a:prstClr val="black"/>
                </a:solidFill>
                <a:latin typeface="Cambria"/>
              </a:rPr>
              <a:t>, les experts, ainsi que les agents assistant le Président lors des réunions sont tenus par cette obligation de discrétion professionnelle à raison des pièces et documents dont ils ont connaissance.</a:t>
            </a:r>
          </a:p>
          <a:p>
            <a:pPr marL="82296" lvl="0">
              <a:lnSpc>
                <a:spcPct val="100000"/>
              </a:lnSpc>
              <a:spcBef>
                <a:spcPts val="600"/>
              </a:spcBef>
              <a:buClr>
                <a:srgbClr val="D16349"/>
              </a:buClr>
              <a:buSzPct val="80000"/>
            </a:pPr>
            <a:endParaRPr lang="fr-FR" sz="3200" dirty="0">
              <a:solidFill>
                <a:prstClr val="black"/>
              </a:solidFill>
              <a:latin typeface="Cambria"/>
            </a:endParaRPr>
          </a:p>
          <a:p>
            <a:pPr marL="539496" lvl="0" indent="-457200">
              <a:lnSpc>
                <a:spcPct val="100000"/>
              </a:lnSpc>
              <a:spcBef>
                <a:spcPts val="600"/>
              </a:spcBef>
              <a:buClr>
                <a:schemeClr val="tx2"/>
              </a:buClr>
              <a:buSzPct val="80000"/>
              <a:buFont typeface="Wingdings" panose="05000000000000000000" pitchFamily="2" charset="2"/>
              <a:buChar char="Ø"/>
            </a:pPr>
            <a:r>
              <a:rPr lang="fr-FR" sz="3200" dirty="0">
                <a:solidFill>
                  <a:prstClr val="black"/>
                </a:solidFill>
                <a:latin typeface="Cambria"/>
              </a:rPr>
              <a:t>Ne pas rendre eux-mêmes les avis publics</a:t>
            </a:r>
          </a:p>
          <a:p>
            <a:pPr marL="82296" lvl="0" algn="just">
              <a:lnSpc>
                <a:spcPct val="100000"/>
              </a:lnSpc>
              <a:spcBef>
                <a:spcPts val="600"/>
              </a:spcBef>
              <a:buClr>
                <a:srgbClr val="D16349"/>
              </a:buClr>
              <a:buSzPct val="80000"/>
            </a:pPr>
            <a:r>
              <a:rPr lang="fr-FR" sz="3200" dirty="0">
                <a:solidFill>
                  <a:prstClr val="black"/>
                </a:solidFill>
                <a:latin typeface="Cambria"/>
              </a:rPr>
              <a:t> </a:t>
            </a:r>
            <a:r>
              <a:rPr lang="fr-FR" sz="2000" dirty="0">
                <a:solidFill>
                  <a:prstClr val="black"/>
                </a:solidFill>
                <a:latin typeface="Cambria"/>
              </a:rPr>
              <a:t>L’obligation de discrétion professionnelle et de confidentialité s’impose aux membres qui ne tiennent d’aucun principe ni d’aucun texte le droit de rendre eux-mêmes publics les avis émis par le Comité </a:t>
            </a:r>
            <a:r>
              <a:rPr lang="fr-FR" sz="2000" dirty="0" smtClean="0">
                <a:solidFill>
                  <a:prstClr val="black"/>
                </a:solidFill>
                <a:latin typeface="Cambria"/>
              </a:rPr>
              <a:t>social territorial. </a:t>
            </a:r>
            <a:r>
              <a:rPr lang="fr-FR" sz="2000" dirty="0">
                <a:solidFill>
                  <a:prstClr val="black"/>
                </a:solidFill>
                <a:latin typeface="Cambria"/>
              </a:rPr>
              <a:t>Le rappel de cette obligation par le règlement intérieur n’est donc pas illégal.</a:t>
            </a:r>
          </a:p>
          <a:p>
            <a:endParaRPr lang="fr-FR" dirty="0"/>
          </a:p>
        </p:txBody>
      </p:sp>
      <p:sp>
        <p:nvSpPr>
          <p:cNvPr id="4" name="Titre 3"/>
          <p:cNvSpPr>
            <a:spLocks noGrp="1"/>
          </p:cNvSpPr>
          <p:nvPr>
            <p:ph type="title"/>
          </p:nvPr>
        </p:nvSpPr>
        <p:spPr/>
        <p:txBody>
          <a:bodyPr/>
          <a:lstStyle/>
          <a:p>
            <a:r>
              <a:rPr lang="fr-FR" dirty="0"/>
              <a:t>LES OBLIGATIONS DES REPRESENTANTS - CST</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25</a:t>
            </a:fld>
            <a:endParaRPr lang="fr-FR" dirty="0"/>
          </a:p>
        </p:txBody>
      </p:sp>
    </p:spTree>
    <p:extLst>
      <p:ext uri="{BB962C8B-B14F-4D97-AF65-F5344CB8AC3E}">
        <p14:creationId xmlns:p14="http://schemas.microsoft.com/office/powerpoint/2010/main" val="1082385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440B671-A994-4639-808E-A72854BC0842}"/>
              </a:ext>
            </a:extLst>
          </p:cNvPr>
          <p:cNvSpPr>
            <a:spLocks noGrp="1"/>
          </p:cNvSpPr>
          <p:nvPr>
            <p:ph type="body" sz="quarter" idx="12"/>
          </p:nvPr>
        </p:nvSpPr>
        <p:spPr>
          <a:xfrm>
            <a:off x="420847" y="1270535"/>
            <a:ext cx="11350304" cy="1307065"/>
          </a:xfrm>
        </p:spPr>
        <p:txBody>
          <a:bodyPr/>
          <a:lstStyle/>
          <a:p>
            <a:r>
              <a:rPr lang="fr-FR" dirty="0" smtClean="0"/>
              <a:t>DUREE DU MANDAT ET REMPLACEMENT DES MEMBRES</a:t>
            </a:r>
            <a:endParaRPr lang="fr-FR" dirty="0"/>
          </a:p>
        </p:txBody>
      </p:sp>
      <p:sp>
        <p:nvSpPr>
          <p:cNvPr id="3" name="Espace réservé du texte 2">
            <a:extLst>
              <a:ext uri="{FF2B5EF4-FFF2-40B4-BE49-F238E27FC236}">
                <a16:creationId xmlns:a16="http://schemas.microsoft.com/office/drawing/2014/main" id="{80993E27-39BD-497A-97B6-6AB78F45EF30}"/>
              </a:ext>
            </a:extLst>
          </p:cNvPr>
          <p:cNvSpPr>
            <a:spLocks noGrp="1"/>
          </p:cNvSpPr>
          <p:nvPr>
            <p:ph type="body" sz="quarter" idx="13"/>
          </p:nvPr>
        </p:nvSpPr>
        <p:spPr>
          <a:xfrm>
            <a:off x="616241" y="2712022"/>
            <a:ext cx="10959517" cy="535531"/>
          </a:xfrm>
        </p:spPr>
        <p:txBody>
          <a:bodyPr/>
          <a:lstStyle/>
          <a:p>
            <a:r>
              <a:rPr lang="fr-FR" sz="4400" b="1" dirty="0">
                <a:latin typeface="+mj-lt"/>
              </a:rPr>
              <a:t>DU COMITE SOCIAL TERRITORIAL</a:t>
            </a:r>
          </a:p>
        </p:txBody>
      </p:sp>
    </p:spTree>
    <p:extLst>
      <p:ext uri="{BB962C8B-B14F-4D97-AF65-F5344CB8AC3E}">
        <p14:creationId xmlns:p14="http://schemas.microsoft.com/office/powerpoint/2010/main" val="279269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LA DUREE DU MANDAT - CST</a:t>
            </a:r>
            <a:endParaRPr lang="fr-FR" dirty="0"/>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27</a:t>
            </a:fld>
            <a:endParaRPr lang="fr-FR" dirty="0"/>
          </a:p>
        </p:txBody>
      </p:sp>
      <p:sp>
        <p:nvSpPr>
          <p:cNvPr id="6" name="Espace réservé du texte 5"/>
          <p:cNvSpPr txBox="1">
            <a:spLocks noGrp="1"/>
          </p:cNvSpPr>
          <p:nvPr>
            <p:ph type="body" sz="quarter" idx="13"/>
          </p:nvPr>
        </p:nvSpPr>
        <p:spPr>
          <a:xfrm>
            <a:off x="360000" y="674518"/>
            <a:ext cx="11520000" cy="237757"/>
          </a:xfrm>
          <a:prstGeom prst="rect">
            <a:avLst/>
          </a:prstGeom>
          <a:noFill/>
        </p:spPr>
        <p:txBody>
          <a:bodyPr wrap="square" rtlCol="0">
            <a:spAutoFit/>
          </a:bodyPr>
          <a:lstStyle/>
          <a:p>
            <a:pPr algn="r"/>
            <a:r>
              <a:rPr lang="fr-FR" sz="800" dirty="0" smtClean="0"/>
              <a:t> </a:t>
            </a:r>
            <a:r>
              <a:rPr lang="fr-FR" sz="1050" b="1" dirty="0" smtClean="0"/>
              <a:t>Article 8 du décret n°2021-571 du 10 mai 2021</a:t>
            </a:r>
            <a:endParaRPr lang="fr-FR" sz="800" b="1" dirty="0"/>
          </a:p>
        </p:txBody>
      </p:sp>
      <p:sp>
        <p:nvSpPr>
          <p:cNvPr id="7" name="AutoShape 2" descr="Comment porter l'écharpe de maire et adjoint ? - DOUBLET"/>
          <p:cNvSpPr>
            <a:spLocks noChangeAspect="1" noChangeArrowheads="1"/>
          </p:cNvSpPr>
          <p:nvPr/>
        </p:nvSpPr>
        <p:spPr bwMode="auto">
          <a:xfrm>
            <a:off x="1875318" y="1119103"/>
            <a:ext cx="3038655" cy="3038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44709" y="854688"/>
            <a:ext cx="11446779" cy="646331"/>
          </a:xfrm>
          <a:prstGeom prst="rect">
            <a:avLst/>
          </a:prstGeom>
        </p:spPr>
        <p:txBody>
          <a:bodyPr wrap="square">
            <a:spAutoFit/>
          </a:bodyPr>
          <a:lstStyle/>
          <a:p>
            <a:pPr marL="82296" indent="0">
              <a:buNone/>
            </a:pPr>
            <a:endParaRPr lang="fr-FR" dirty="0"/>
          </a:p>
          <a:p>
            <a:pPr marL="82296" indent="0" algn="just">
              <a:buNone/>
            </a:pPr>
            <a:endParaRPr lang="fr-FR" dirty="0"/>
          </a:p>
        </p:txBody>
      </p:sp>
      <p:sp>
        <p:nvSpPr>
          <p:cNvPr id="12" name="Espace réservé du contenu 2"/>
          <p:cNvSpPr txBox="1">
            <a:spLocks/>
          </p:cNvSpPr>
          <p:nvPr/>
        </p:nvSpPr>
        <p:spPr>
          <a:xfrm>
            <a:off x="646702" y="1297486"/>
            <a:ext cx="10946595" cy="4912514"/>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l" defTabSz="914400" rtl="0" eaLnBrk="1" fontAlgn="auto" latinLnBrk="0" hangingPunct="1">
              <a:lnSpc>
                <a:spcPct val="100000"/>
              </a:lnSpc>
              <a:spcBef>
                <a:spcPts val="600"/>
              </a:spcBef>
              <a:spcAft>
                <a:spcPts val="0"/>
              </a:spcAft>
              <a:buClr>
                <a:srgbClr val="D16349"/>
              </a:buClr>
              <a:buSzPct val="80000"/>
              <a:buFont typeface="Wingdings 2"/>
              <a:buNone/>
              <a:tabLst/>
              <a:defRPr/>
            </a:pPr>
            <a:endParaRPr kumimoji="0" lang="fr-FR" sz="11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82296" marR="0" lvl="0" indent="0" algn="l" defTabSz="914400" rtl="0" eaLnBrk="1" fontAlgn="auto" latinLnBrk="0" hangingPunct="1">
              <a:lnSpc>
                <a:spcPct val="100000"/>
              </a:lnSpc>
              <a:spcBef>
                <a:spcPts val="600"/>
              </a:spcBef>
              <a:spcAft>
                <a:spcPts val="0"/>
              </a:spcAft>
              <a:buClr>
                <a:srgbClr val="D16349"/>
              </a:buClr>
              <a:buSzPct val="80000"/>
              <a:buNone/>
              <a:tabLst/>
              <a:defRPr/>
            </a:pPr>
            <a:endPar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endParaRPr>
          </a:p>
        </p:txBody>
      </p:sp>
      <p:sp>
        <p:nvSpPr>
          <p:cNvPr id="9" name="Rectangle 8"/>
          <p:cNvSpPr/>
          <p:nvPr/>
        </p:nvSpPr>
        <p:spPr>
          <a:xfrm>
            <a:off x="901697" y="1177853"/>
            <a:ext cx="10436604" cy="4324261"/>
          </a:xfrm>
          <a:prstGeom prst="rect">
            <a:avLst/>
          </a:prstGeom>
        </p:spPr>
        <p:txBody>
          <a:bodyPr wrap="square">
            <a:spAutoFit/>
          </a:bodyPr>
          <a:lstStyle/>
          <a:p>
            <a:pPr marL="365760" lvl="0" indent="-283464">
              <a:spcBef>
                <a:spcPts val="600"/>
              </a:spcBef>
              <a:buClr>
                <a:srgbClr val="931929"/>
              </a:buClr>
              <a:buSzPct val="80000"/>
              <a:buFont typeface="Wingdings" panose="05000000000000000000" pitchFamily="2" charset="2"/>
              <a:buChar char="Ø"/>
              <a:defRPr/>
            </a:pPr>
            <a:r>
              <a:rPr lang="fr-FR" sz="2400" b="1" u="sng" dirty="0" smtClean="0">
                <a:solidFill>
                  <a:sysClr val="windowText" lastClr="000000"/>
                </a:solidFill>
                <a:latin typeface="Cambria"/>
              </a:rPr>
              <a:t>Les représentants des collectivités et établissements publics </a:t>
            </a:r>
          </a:p>
          <a:p>
            <a:pPr marL="539496" lvl="1">
              <a:spcBef>
                <a:spcPts val="600"/>
              </a:spcBef>
              <a:buClr>
                <a:srgbClr val="931929"/>
              </a:buClr>
              <a:buSzPct val="80000"/>
              <a:defRPr/>
            </a:pPr>
            <a:r>
              <a:rPr lang="fr-FR" sz="2400" dirty="0" smtClean="0">
                <a:solidFill>
                  <a:sysClr val="windowText" lastClr="000000"/>
                </a:solidFill>
                <a:latin typeface="Cambria"/>
              </a:rPr>
              <a:t>Le mandat expire en même temps que leur mandat ou fonction ou à la date du renouvellement total ou partiel de l’organe délibérant de la collectivité ou de l’établissement public</a:t>
            </a:r>
            <a:endParaRPr lang="fr-FR" sz="2400" dirty="0">
              <a:solidFill>
                <a:sysClr val="windowText" lastClr="000000"/>
              </a:solidFill>
              <a:latin typeface="Cambria"/>
            </a:endParaRPr>
          </a:p>
          <a:p>
            <a:pPr marL="82296" lvl="0">
              <a:spcBef>
                <a:spcPts val="600"/>
              </a:spcBef>
              <a:buClr>
                <a:srgbClr val="D16349"/>
              </a:buClr>
              <a:buSzPct val="80000"/>
              <a:defRPr/>
            </a:pPr>
            <a:endParaRPr lang="fr-FR" sz="2400" dirty="0">
              <a:solidFill>
                <a:sysClr val="windowText" lastClr="000000"/>
              </a:solidFill>
              <a:latin typeface="Cambria"/>
            </a:endParaRPr>
          </a:p>
          <a:p>
            <a:pPr marL="365760" lvl="0" indent="-283464" algn="just">
              <a:spcBef>
                <a:spcPts val="600"/>
              </a:spcBef>
              <a:buClr>
                <a:srgbClr val="931929"/>
              </a:buClr>
              <a:buSzPct val="80000"/>
              <a:buFont typeface="Wingdings" panose="05000000000000000000" pitchFamily="2" charset="2"/>
              <a:buChar char="Ø"/>
              <a:defRPr/>
            </a:pPr>
            <a:r>
              <a:rPr lang="fr-FR" sz="2400" b="1" u="sng" dirty="0" smtClean="0">
                <a:solidFill>
                  <a:sysClr val="windowText" lastClr="000000"/>
                </a:solidFill>
                <a:latin typeface="Cambria"/>
              </a:rPr>
              <a:t>Les représentants du personnel</a:t>
            </a:r>
          </a:p>
          <a:p>
            <a:pPr marL="539496" lvl="1" algn="just">
              <a:spcBef>
                <a:spcPts val="600"/>
              </a:spcBef>
              <a:buClr>
                <a:srgbClr val="931929"/>
              </a:buClr>
              <a:buSzPct val="80000"/>
              <a:defRPr/>
            </a:pPr>
            <a:r>
              <a:rPr lang="fr-FR" sz="2400" dirty="0" smtClean="0">
                <a:solidFill>
                  <a:sysClr val="windowText" lastClr="000000"/>
                </a:solidFill>
                <a:latin typeface="Cambria"/>
              </a:rPr>
              <a:t>La durée du mandat est fixée à 4 ans</a:t>
            </a:r>
          </a:p>
          <a:p>
            <a:pPr marL="539496" lvl="1" algn="just">
              <a:spcBef>
                <a:spcPts val="600"/>
              </a:spcBef>
              <a:buClr>
                <a:srgbClr val="931929"/>
              </a:buClr>
              <a:buSzPct val="80000"/>
              <a:defRPr/>
            </a:pPr>
            <a:endParaRPr lang="fr-FR" sz="2400" dirty="0">
              <a:solidFill>
                <a:sysClr val="windowText" lastClr="000000"/>
              </a:solidFill>
              <a:latin typeface="Cambria"/>
            </a:endParaRPr>
          </a:p>
          <a:p>
            <a:pPr marL="539496" lvl="1" algn="just">
              <a:spcBef>
                <a:spcPts val="600"/>
              </a:spcBef>
              <a:buClr>
                <a:srgbClr val="931929"/>
              </a:buClr>
              <a:buSzPct val="80000"/>
              <a:defRPr/>
            </a:pPr>
            <a:endParaRPr lang="fr-FR" sz="2400" dirty="0" smtClean="0">
              <a:solidFill>
                <a:sysClr val="windowText" lastClr="000000"/>
              </a:solidFill>
              <a:latin typeface="Cambria"/>
            </a:endParaRPr>
          </a:p>
          <a:p>
            <a:pPr marL="539496" lvl="1" algn="just">
              <a:spcBef>
                <a:spcPts val="600"/>
              </a:spcBef>
              <a:buClr>
                <a:srgbClr val="931929"/>
              </a:buClr>
              <a:buSzPct val="80000"/>
              <a:defRPr/>
            </a:pPr>
            <a:r>
              <a:rPr lang="fr-FR" sz="2400" dirty="0" smtClean="0">
                <a:solidFill>
                  <a:sysClr val="windowText" lastClr="000000"/>
                </a:solidFill>
                <a:latin typeface="Cambria"/>
              </a:rPr>
              <a:t>Les mandats au sein du  Comité social territorial sont renouvelables</a:t>
            </a:r>
            <a:endParaRPr lang="fr-FR" sz="2400" dirty="0">
              <a:solidFill>
                <a:sysClr val="windowText" lastClr="000000"/>
              </a:solidFill>
              <a:latin typeface="Cambria"/>
            </a:endParaRPr>
          </a:p>
        </p:txBody>
      </p:sp>
      <p:sp>
        <p:nvSpPr>
          <p:cNvPr id="2" name="Rectangle à coins arrondis 1"/>
          <p:cNvSpPr/>
          <p:nvPr/>
        </p:nvSpPr>
        <p:spPr>
          <a:xfrm>
            <a:off x="6555049" y="5754587"/>
            <a:ext cx="5181600" cy="4389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hlinkClick r:id="rId2" action="ppaction://hlinkfile"/>
              </a:rPr>
              <a:t>Modèle</a:t>
            </a:r>
            <a:r>
              <a:rPr lang="fr-FR" dirty="0" smtClean="0"/>
              <a:t> d’arrêté de composition </a:t>
            </a:r>
            <a:endParaRPr lang="fr-FR" dirty="0"/>
          </a:p>
        </p:txBody>
      </p:sp>
    </p:spTree>
    <p:extLst>
      <p:ext uri="{BB962C8B-B14F-4D97-AF65-F5344CB8AC3E}">
        <p14:creationId xmlns:p14="http://schemas.microsoft.com/office/powerpoint/2010/main" val="2150474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LE REMPLACEMENT DES MEMBRES - CST</a:t>
            </a:r>
            <a:endParaRPr lang="fr-FR" dirty="0"/>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28</a:t>
            </a:fld>
            <a:endParaRPr lang="fr-FR" dirty="0"/>
          </a:p>
        </p:txBody>
      </p:sp>
      <p:sp>
        <p:nvSpPr>
          <p:cNvPr id="6" name="Espace réservé du texte 5"/>
          <p:cNvSpPr txBox="1">
            <a:spLocks noGrp="1"/>
          </p:cNvSpPr>
          <p:nvPr>
            <p:ph type="body" sz="quarter" idx="13"/>
          </p:nvPr>
        </p:nvSpPr>
        <p:spPr>
          <a:xfrm>
            <a:off x="360000" y="674518"/>
            <a:ext cx="11520000" cy="237757"/>
          </a:xfrm>
          <a:prstGeom prst="rect">
            <a:avLst/>
          </a:prstGeom>
          <a:noFill/>
        </p:spPr>
        <p:txBody>
          <a:bodyPr wrap="square" rtlCol="0">
            <a:spAutoFit/>
          </a:bodyPr>
          <a:lstStyle/>
          <a:p>
            <a:pPr algn="r"/>
            <a:r>
              <a:rPr lang="fr-FR" sz="800" dirty="0" smtClean="0"/>
              <a:t> </a:t>
            </a:r>
            <a:r>
              <a:rPr lang="fr-FR" sz="1050" b="1" dirty="0" smtClean="0"/>
              <a:t>Article 17 et 18 du décret n°2021-571 du 10 mai 2021</a:t>
            </a:r>
            <a:endParaRPr lang="fr-FR" sz="800" b="1" dirty="0"/>
          </a:p>
        </p:txBody>
      </p:sp>
      <p:sp>
        <p:nvSpPr>
          <p:cNvPr id="7" name="AutoShape 2" descr="Comment porter l'écharpe de maire et adjoint ? - DOUBLET"/>
          <p:cNvSpPr>
            <a:spLocks noChangeAspect="1" noChangeArrowheads="1"/>
          </p:cNvSpPr>
          <p:nvPr/>
        </p:nvSpPr>
        <p:spPr bwMode="auto">
          <a:xfrm>
            <a:off x="1875318" y="1119103"/>
            <a:ext cx="3038655" cy="3038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44709" y="854688"/>
            <a:ext cx="11446779" cy="646331"/>
          </a:xfrm>
          <a:prstGeom prst="rect">
            <a:avLst/>
          </a:prstGeom>
        </p:spPr>
        <p:txBody>
          <a:bodyPr wrap="square">
            <a:spAutoFit/>
          </a:bodyPr>
          <a:lstStyle/>
          <a:p>
            <a:pPr marL="82296" indent="0">
              <a:buNone/>
            </a:pPr>
            <a:endParaRPr lang="fr-FR" dirty="0"/>
          </a:p>
          <a:p>
            <a:pPr marL="82296" indent="0" algn="just">
              <a:buNone/>
            </a:pPr>
            <a:endParaRPr lang="fr-FR" dirty="0"/>
          </a:p>
        </p:txBody>
      </p:sp>
      <p:sp>
        <p:nvSpPr>
          <p:cNvPr id="12" name="Espace réservé du contenu 2"/>
          <p:cNvSpPr txBox="1">
            <a:spLocks/>
          </p:cNvSpPr>
          <p:nvPr/>
        </p:nvSpPr>
        <p:spPr>
          <a:xfrm>
            <a:off x="646702" y="1297486"/>
            <a:ext cx="10946595" cy="4912514"/>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l" defTabSz="914400" rtl="0" eaLnBrk="1" fontAlgn="auto" latinLnBrk="0" hangingPunct="1">
              <a:lnSpc>
                <a:spcPct val="100000"/>
              </a:lnSpc>
              <a:spcBef>
                <a:spcPts val="600"/>
              </a:spcBef>
              <a:spcAft>
                <a:spcPts val="0"/>
              </a:spcAft>
              <a:buClr>
                <a:srgbClr val="D16349"/>
              </a:buClr>
              <a:buSzPct val="80000"/>
              <a:buFont typeface="Wingdings 2"/>
              <a:buNone/>
              <a:tabLst/>
              <a:defRPr/>
            </a:pPr>
            <a:endParaRPr kumimoji="0" lang="fr-FR" sz="11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82296" marR="0" lvl="0" indent="0" algn="l" defTabSz="914400" rtl="0" eaLnBrk="1" fontAlgn="auto" latinLnBrk="0" hangingPunct="1">
              <a:lnSpc>
                <a:spcPct val="100000"/>
              </a:lnSpc>
              <a:spcBef>
                <a:spcPts val="600"/>
              </a:spcBef>
              <a:spcAft>
                <a:spcPts val="0"/>
              </a:spcAft>
              <a:buClr>
                <a:srgbClr val="D16349"/>
              </a:buClr>
              <a:buSzPct val="80000"/>
              <a:buNone/>
              <a:tabLst/>
              <a:defRPr/>
            </a:pPr>
            <a:endPar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endParaRPr>
          </a:p>
        </p:txBody>
      </p:sp>
      <p:sp>
        <p:nvSpPr>
          <p:cNvPr id="9" name="Rectangle 8"/>
          <p:cNvSpPr/>
          <p:nvPr/>
        </p:nvSpPr>
        <p:spPr>
          <a:xfrm>
            <a:off x="771088" y="1501019"/>
            <a:ext cx="10436604" cy="4539704"/>
          </a:xfrm>
          <a:prstGeom prst="rect">
            <a:avLst/>
          </a:prstGeom>
        </p:spPr>
        <p:txBody>
          <a:bodyPr wrap="square">
            <a:spAutoFit/>
          </a:bodyPr>
          <a:lstStyle/>
          <a:p>
            <a:pPr marL="365760" lvl="0" indent="-283464">
              <a:spcBef>
                <a:spcPts val="600"/>
              </a:spcBef>
              <a:buClr>
                <a:srgbClr val="931929"/>
              </a:buClr>
              <a:buSzPct val="80000"/>
              <a:buFont typeface="Wingdings" panose="05000000000000000000" pitchFamily="2" charset="2"/>
              <a:buChar char="Ø"/>
              <a:defRPr/>
            </a:pPr>
            <a:r>
              <a:rPr lang="fr-FR" sz="2400" b="1" u="sng" dirty="0" smtClean="0">
                <a:solidFill>
                  <a:sysClr val="windowText" lastClr="000000"/>
                </a:solidFill>
                <a:latin typeface="Cambria"/>
              </a:rPr>
              <a:t>Les représentants des collectivités et établissements publics</a:t>
            </a:r>
          </a:p>
          <a:p>
            <a:pPr marL="425196" lvl="0" indent="-342900" algn="just">
              <a:spcBef>
                <a:spcPts val="600"/>
              </a:spcBef>
              <a:buClr>
                <a:schemeClr val="tx2"/>
              </a:buClr>
              <a:buSzPct val="80000"/>
              <a:buFont typeface="Wingdings" panose="05000000000000000000" pitchFamily="2" charset="2"/>
              <a:buChar char="§"/>
            </a:pPr>
            <a:r>
              <a:rPr lang="fr-FR" sz="2000" dirty="0">
                <a:solidFill>
                  <a:prstClr val="black"/>
                </a:solidFill>
                <a:latin typeface="Cambria"/>
              </a:rPr>
              <a:t>Les </a:t>
            </a:r>
            <a:r>
              <a:rPr lang="fr-FR" sz="2000" dirty="0" smtClean="0">
                <a:solidFill>
                  <a:prstClr val="black"/>
                </a:solidFill>
                <a:latin typeface="Cambria"/>
              </a:rPr>
              <a:t>collectivités territoriales et établissements publics peuvent </a:t>
            </a:r>
            <a:r>
              <a:rPr lang="fr-FR" sz="2000" dirty="0">
                <a:solidFill>
                  <a:prstClr val="black"/>
                </a:solidFill>
                <a:latin typeface="Cambria"/>
              </a:rPr>
              <a:t>procéder à tout </a:t>
            </a:r>
            <a:r>
              <a:rPr lang="fr-FR" sz="2000" dirty="0" smtClean="0">
                <a:solidFill>
                  <a:prstClr val="black"/>
                </a:solidFill>
                <a:latin typeface="Cambria"/>
              </a:rPr>
              <a:t>moment, </a:t>
            </a:r>
            <a:r>
              <a:rPr lang="fr-FR" sz="2000" dirty="0">
                <a:solidFill>
                  <a:prstClr val="black"/>
                </a:solidFill>
                <a:latin typeface="Cambria"/>
              </a:rPr>
              <a:t>et pour la suite du mandat à accomplir, au remplacement de leurs représentants.</a:t>
            </a:r>
          </a:p>
          <a:p>
            <a:pPr marL="82296" lvl="0" algn="just">
              <a:spcBef>
                <a:spcPts val="600"/>
              </a:spcBef>
              <a:buClr>
                <a:srgbClr val="D16349"/>
              </a:buClr>
              <a:buSzPct val="80000"/>
            </a:pPr>
            <a:endParaRPr lang="fr-FR" sz="2000" dirty="0">
              <a:solidFill>
                <a:prstClr val="black"/>
              </a:solidFill>
              <a:latin typeface="Cambria"/>
            </a:endParaRPr>
          </a:p>
          <a:p>
            <a:pPr marL="425196" lvl="0" indent="-342900" algn="just">
              <a:spcBef>
                <a:spcPts val="600"/>
              </a:spcBef>
              <a:buClr>
                <a:schemeClr val="tx2"/>
              </a:buClr>
              <a:buSzPct val="80000"/>
              <a:buFont typeface="Wingdings" panose="05000000000000000000" pitchFamily="2" charset="2"/>
              <a:buChar char="§"/>
            </a:pPr>
            <a:r>
              <a:rPr lang="fr-FR" sz="2000" dirty="0">
                <a:solidFill>
                  <a:prstClr val="black"/>
                </a:solidFill>
                <a:latin typeface="Cambria"/>
              </a:rPr>
              <a:t>Lorsque les représentants de la collectivité ou de l'établissement </a:t>
            </a:r>
            <a:r>
              <a:rPr lang="fr-FR" sz="2000" dirty="0" smtClean="0">
                <a:solidFill>
                  <a:prstClr val="black"/>
                </a:solidFill>
                <a:latin typeface="Cambria"/>
              </a:rPr>
              <a:t>public sont </a:t>
            </a:r>
            <a:r>
              <a:rPr lang="fr-FR" sz="2000" dirty="0">
                <a:solidFill>
                  <a:prstClr val="black"/>
                </a:solidFill>
                <a:latin typeface="Cambria"/>
              </a:rPr>
              <a:t>choisis parmi les agents de cette collectivité ou de cet établissement, ceux-ci sont remplacés :</a:t>
            </a:r>
          </a:p>
          <a:p>
            <a:pPr marL="603504" lvl="2" algn="just">
              <a:spcBef>
                <a:spcPct val="20000"/>
              </a:spcBef>
              <a:buClr>
                <a:srgbClr val="CCB400"/>
              </a:buClr>
            </a:pPr>
            <a:r>
              <a:rPr lang="fr-FR" sz="1500" dirty="0">
                <a:solidFill>
                  <a:prstClr val="black"/>
                </a:solidFill>
                <a:latin typeface="Cambria"/>
              </a:rPr>
              <a:t>- lorsqu'ils cessent d'exercer leurs fonctions par suite d'une démission, de mise en congé de longue maladie ou de longue durée, de mise en disponibilité </a:t>
            </a:r>
            <a:r>
              <a:rPr lang="fr-FR" sz="1500" dirty="0">
                <a:latin typeface="Cambria"/>
              </a:rPr>
              <a:t>ou toute autre cause que l'avancement,</a:t>
            </a:r>
          </a:p>
          <a:p>
            <a:pPr marL="603504" lvl="2" algn="just">
              <a:spcBef>
                <a:spcPct val="20000"/>
              </a:spcBef>
              <a:buClr>
                <a:srgbClr val="CCB400"/>
              </a:buClr>
            </a:pPr>
            <a:r>
              <a:rPr lang="fr-FR" sz="1500" dirty="0">
                <a:solidFill>
                  <a:prstClr val="black"/>
                </a:solidFill>
                <a:latin typeface="Cambria"/>
              </a:rPr>
              <a:t>- lorsqu'ils n'exercent plus leurs fonctions dans le ressort territorial du Comité </a:t>
            </a:r>
            <a:r>
              <a:rPr lang="fr-FR" sz="1500" dirty="0" smtClean="0">
                <a:solidFill>
                  <a:prstClr val="black"/>
                </a:solidFill>
                <a:latin typeface="Cambria"/>
              </a:rPr>
              <a:t>social territorial.</a:t>
            </a:r>
            <a:endParaRPr lang="fr-FR" sz="1500" dirty="0">
              <a:solidFill>
                <a:prstClr val="black"/>
              </a:solidFill>
              <a:latin typeface="Cambria"/>
            </a:endParaRPr>
          </a:p>
          <a:p>
            <a:pPr marL="82296" lvl="0">
              <a:spcBef>
                <a:spcPts val="600"/>
              </a:spcBef>
              <a:buClr>
                <a:srgbClr val="D16349"/>
              </a:buClr>
              <a:buSzPct val="80000"/>
            </a:pPr>
            <a:endParaRPr lang="fr-FR" sz="2000" dirty="0">
              <a:solidFill>
                <a:prstClr val="black"/>
              </a:solidFill>
              <a:latin typeface="Cambria"/>
            </a:endParaRPr>
          </a:p>
          <a:p>
            <a:pPr marL="425196" lvl="0" indent="-342900" algn="just">
              <a:spcBef>
                <a:spcPts val="600"/>
              </a:spcBef>
              <a:buClr>
                <a:schemeClr val="tx2"/>
              </a:buClr>
              <a:buSzPct val="80000"/>
              <a:buFont typeface="Wingdings" panose="05000000000000000000" pitchFamily="2" charset="2"/>
              <a:buChar char="§"/>
            </a:pPr>
            <a:r>
              <a:rPr lang="fr-FR" sz="2000" dirty="0">
                <a:solidFill>
                  <a:prstClr val="black"/>
                </a:solidFill>
                <a:latin typeface="Cambria"/>
              </a:rPr>
              <a:t>En cas de vacance du siège d'un représentant titulaire ou suppléant, un nouveau représentant est désigné pour la durée du mandat en cours</a:t>
            </a:r>
            <a:r>
              <a:rPr lang="fr-FR" sz="2000" dirty="0" smtClean="0">
                <a:solidFill>
                  <a:prstClr val="black"/>
                </a:solidFill>
                <a:latin typeface="Cambria"/>
              </a:rPr>
              <a:t>.</a:t>
            </a:r>
            <a:endParaRPr lang="fr-FR" sz="2400" b="1" u="sng" dirty="0" smtClean="0">
              <a:solidFill>
                <a:sysClr val="windowText" lastClr="000000"/>
              </a:solidFill>
              <a:latin typeface="Cambria"/>
            </a:endParaRPr>
          </a:p>
          <a:p>
            <a:pPr marL="365760" lvl="0" indent="-283464">
              <a:spcBef>
                <a:spcPts val="600"/>
              </a:spcBef>
              <a:buClr>
                <a:srgbClr val="931929"/>
              </a:buClr>
              <a:buSzPct val="80000"/>
              <a:buFont typeface="Wingdings" panose="05000000000000000000" pitchFamily="2" charset="2"/>
              <a:buChar char="Ø"/>
              <a:defRPr/>
            </a:pPr>
            <a:endParaRPr lang="fr-FR" sz="2400" b="1" u="sng" dirty="0" smtClean="0">
              <a:solidFill>
                <a:sysClr val="windowText" lastClr="000000"/>
              </a:solidFill>
              <a:latin typeface="Cambria"/>
            </a:endParaRPr>
          </a:p>
        </p:txBody>
      </p:sp>
    </p:spTree>
    <p:extLst>
      <p:ext uri="{BB962C8B-B14F-4D97-AF65-F5344CB8AC3E}">
        <p14:creationId xmlns:p14="http://schemas.microsoft.com/office/powerpoint/2010/main" val="3341395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LE REMPLACEMENT DES MEMBRES - CST</a:t>
            </a:r>
            <a:endParaRPr lang="fr-FR" dirty="0"/>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29</a:t>
            </a:fld>
            <a:endParaRPr lang="fr-FR" dirty="0"/>
          </a:p>
        </p:txBody>
      </p:sp>
      <p:sp>
        <p:nvSpPr>
          <p:cNvPr id="6" name="Espace réservé du texte 5"/>
          <p:cNvSpPr txBox="1">
            <a:spLocks noGrp="1"/>
          </p:cNvSpPr>
          <p:nvPr>
            <p:ph type="body" sz="quarter" idx="13"/>
          </p:nvPr>
        </p:nvSpPr>
        <p:spPr>
          <a:xfrm>
            <a:off x="360000" y="674518"/>
            <a:ext cx="11520000" cy="237757"/>
          </a:xfrm>
          <a:prstGeom prst="rect">
            <a:avLst/>
          </a:prstGeom>
          <a:noFill/>
        </p:spPr>
        <p:txBody>
          <a:bodyPr wrap="square" rtlCol="0">
            <a:spAutoFit/>
          </a:bodyPr>
          <a:lstStyle/>
          <a:p>
            <a:pPr algn="r"/>
            <a:r>
              <a:rPr lang="fr-FR" sz="800" dirty="0" smtClean="0"/>
              <a:t> </a:t>
            </a:r>
            <a:r>
              <a:rPr lang="fr-FR" sz="1050" b="1" dirty="0" smtClean="0"/>
              <a:t>Article 17 et 18 du décret n°2021-571 du 10 mai 2021</a:t>
            </a:r>
            <a:endParaRPr lang="fr-FR" sz="800" b="1" dirty="0"/>
          </a:p>
        </p:txBody>
      </p:sp>
      <p:sp>
        <p:nvSpPr>
          <p:cNvPr id="7" name="AutoShape 2" descr="Comment porter l'écharpe de maire et adjoint ? - DOUBLET"/>
          <p:cNvSpPr>
            <a:spLocks noChangeAspect="1" noChangeArrowheads="1"/>
          </p:cNvSpPr>
          <p:nvPr/>
        </p:nvSpPr>
        <p:spPr bwMode="auto">
          <a:xfrm>
            <a:off x="1875318" y="1119103"/>
            <a:ext cx="3038655" cy="3038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44709" y="854688"/>
            <a:ext cx="11446779" cy="646331"/>
          </a:xfrm>
          <a:prstGeom prst="rect">
            <a:avLst/>
          </a:prstGeom>
        </p:spPr>
        <p:txBody>
          <a:bodyPr wrap="square">
            <a:spAutoFit/>
          </a:bodyPr>
          <a:lstStyle/>
          <a:p>
            <a:pPr marL="82296" indent="0">
              <a:buNone/>
            </a:pPr>
            <a:endParaRPr lang="fr-FR" dirty="0"/>
          </a:p>
          <a:p>
            <a:pPr marL="82296" indent="0" algn="just">
              <a:buNone/>
            </a:pPr>
            <a:endParaRPr lang="fr-FR" dirty="0"/>
          </a:p>
        </p:txBody>
      </p:sp>
      <p:sp>
        <p:nvSpPr>
          <p:cNvPr id="12" name="Espace réservé du contenu 2"/>
          <p:cNvSpPr txBox="1">
            <a:spLocks/>
          </p:cNvSpPr>
          <p:nvPr/>
        </p:nvSpPr>
        <p:spPr>
          <a:xfrm>
            <a:off x="646702" y="1297486"/>
            <a:ext cx="10946595" cy="4912514"/>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l" defTabSz="914400" rtl="0" eaLnBrk="1" fontAlgn="auto" latinLnBrk="0" hangingPunct="1">
              <a:lnSpc>
                <a:spcPct val="100000"/>
              </a:lnSpc>
              <a:spcBef>
                <a:spcPts val="600"/>
              </a:spcBef>
              <a:spcAft>
                <a:spcPts val="0"/>
              </a:spcAft>
              <a:buClr>
                <a:srgbClr val="D16349"/>
              </a:buClr>
              <a:buSzPct val="80000"/>
              <a:buFont typeface="Wingdings 2"/>
              <a:buNone/>
              <a:tabLst/>
              <a:defRPr/>
            </a:pPr>
            <a:endParaRPr kumimoji="0" lang="fr-FR" sz="11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82296" marR="0" lvl="0" indent="0" algn="l" defTabSz="914400" rtl="0" eaLnBrk="1" fontAlgn="auto" latinLnBrk="0" hangingPunct="1">
              <a:lnSpc>
                <a:spcPct val="100000"/>
              </a:lnSpc>
              <a:spcBef>
                <a:spcPts val="600"/>
              </a:spcBef>
              <a:spcAft>
                <a:spcPts val="0"/>
              </a:spcAft>
              <a:buClr>
                <a:srgbClr val="D16349"/>
              </a:buClr>
              <a:buSzPct val="80000"/>
              <a:buNone/>
              <a:tabLst/>
              <a:defRPr/>
            </a:pPr>
            <a:endPar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endParaRPr>
          </a:p>
        </p:txBody>
      </p:sp>
      <p:sp>
        <p:nvSpPr>
          <p:cNvPr id="9" name="Rectangle 8"/>
          <p:cNvSpPr/>
          <p:nvPr/>
        </p:nvSpPr>
        <p:spPr>
          <a:xfrm>
            <a:off x="649795" y="934965"/>
            <a:ext cx="10876677" cy="6047809"/>
          </a:xfrm>
          <a:prstGeom prst="rect">
            <a:avLst/>
          </a:prstGeom>
        </p:spPr>
        <p:txBody>
          <a:bodyPr wrap="square">
            <a:spAutoFit/>
          </a:bodyPr>
          <a:lstStyle/>
          <a:p>
            <a:pPr marL="365760" lvl="0" indent="-283464">
              <a:spcBef>
                <a:spcPts val="600"/>
              </a:spcBef>
              <a:buClr>
                <a:srgbClr val="931929"/>
              </a:buClr>
              <a:buSzPct val="80000"/>
              <a:buFont typeface="Wingdings" panose="05000000000000000000" pitchFamily="2" charset="2"/>
              <a:buChar char="Ø"/>
              <a:defRPr/>
            </a:pPr>
            <a:r>
              <a:rPr lang="fr-FR" sz="2400" b="1" u="sng" dirty="0" smtClean="0">
                <a:solidFill>
                  <a:sysClr val="windowText" lastClr="000000"/>
                </a:solidFill>
                <a:latin typeface="Cambria"/>
              </a:rPr>
              <a:t>Les représentants des personnels</a:t>
            </a:r>
          </a:p>
          <a:p>
            <a:pPr marL="82296" lvl="0">
              <a:spcBef>
                <a:spcPts val="600"/>
              </a:spcBef>
              <a:buClr>
                <a:srgbClr val="D16349"/>
              </a:buClr>
              <a:buSzPct val="80000"/>
            </a:pPr>
            <a:r>
              <a:rPr lang="fr-FR" sz="1900" dirty="0">
                <a:solidFill>
                  <a:prstClr val="black"/>
                </a:solidFill>
                <a:latin typeface="Cambria"/>
              </a:rPr>
              <a:t>Il est obligatoirement mis fin au mandat d'un représentant du personnel : </a:t>
            </a:r>
          </a:p>
          <a:p>
            <a:pPr marL="640080" lvl="1" indent="-237744" algn="just">
              <a:spcBef>
                <a:spcPts val="550"/>
              </a:spcBef>
              <a:buClr>
                <a:srgbClr val="D16349"/>
              </a:buClr>
              <a:buFont typeface="Wingdings" panose="05000000000000000000" pitchFamily="2" charset="2"/>
              <a:buChar char="§"/>
            </a:pPr>
            <a:r>
              <a:rPr lang="fr-FR" sz="1300" dirty="0">
                <a:solidFill>
                  <a:prstClr val="black"/>
                </a:solidFill>
                <a:latin typeface="Cambria"/>
              </a:rPr>
              <a:t> lorsqu'il démissionne de son mandat,</a:t>
            </a:r>
          </a:p>
          <a:p>
            <a:pPr marL="640080" lvl="1" indent="-237744" algn="just">
              <a:spcBef>
                <a:spcPts val="550"/>
              </a:spcBef>
              <a:buClr>
                <a:srgbClr val="D16349"/>
              </a:buClr>
              <a:buFont typeface="Wingdings" panose="05000000000000000000" pitchFamily="2" charset="2"/>
              <a:buChar char="§"/>
            </a:pPr>
            <a:r>
              <a:rPr lang="fr-FR" sz="1300" dirty="0">
                <a:solidFill>
                  <a:prstClr val="black"/>
                </a:solidFill>
                <a:latin typeface="Cambria"/>
              </a:rPr>
              <a:t> ou ne remplit plus les conditions pour être électeur au Comité </a:t>
            </a:r>
            <a:r>
              <a:rPr lang="fr-FR" sz="1300" dirty="0" smtClean="0">
                <a:solidFill>
                  <a:prstClr val="black"/>
                </a:solidFill>
                <a:latin typeface="Cambria"/>
              </a:rPr>
              <a:t>social territorial </a:t>
            </a:r>
            <a:r>
              <a:rPr lang="fr-FR" sz="1300" dirty="0">
                <a:solidFill>
                  <a:prstClr val="black"/>
                </a:solidFill>
                <a:latin typeface="Cambria"/>
              </a:rPr>
              <a:t>dans lequel il siège,</a:t>
            </a:r>
          </a:p>
          <a:p>
            <a:pPr marL="640080" lvl="1" indent="-237744" algn="just">
              <a:spcBef>
                <a:spcPts val="550"/>
              </a:spcBef>
              <a:buClr>
                <a:srgbClr val="D16349"/>
              </a:buClr>
              <a:buFont typeface="Wingdings" panose="05000000000000000000" pitchFamily="2" charset="2"/>
              <a:buChar char="§"/>
            </a:pPr>
            <a:r>
              <a:rPr lang="fr-FR" sz="1300" dirty="0">
                <a:solidFill>
                  <a:prstClr val="black"/>
                </a:solidFill>
                <a:latin typeface="Cambria"/>
              </a:rPr>
              <a:t> ou ne remplit plus les conditions pour être éligible :</a:t>
            </a:r>
          </a:p>
          <a:p>
            <a:pPr marL="1156716" lvl="3" indent="-342900" algn="just">
              <a:spcBef>
                <a:spcPct val="20000"/>
              </a:spcBef>
              <a:buClr>
                <a:srgbClr val="8CADAE"/>
              </a:buClr>
              <a:buFontTx/>
              <a:buChar char="-"/>
            </a:pPr>
            <a:r>
              <a:rPr lang="fr-FR" sz="1000" dirty="0">
                <a:solidFill>
                  <a:prstClr val="black"/>
                </a:solidFill>
                <a:latin typeface="Cambria"/>
              </a:rPr>
              <a:t>Agent placé en congé de longue maladie, longue durée, grave maladie,</a:t>
            </a:r>
          </a:p>
          <a:p>
            <a:pPr marL="1156716" lvl="3" indent="-342900" algn="just">
              <a:spcBef>
                <a:spcPct val="20000"/>
              </a:spcBef>
              <a:buClr>
                <a:srgbClr val="8CADAE"/>
              </a:buClr>
              <a:buFontTx/>
              <a:buChar char="-"/>
            </a:pPr>
            <a:r>
              <a:rPr lang="fr-FR" sz="1000" dirty="0">
                <a:solidFill>
                  <a:prstClr val="black"/>
                </a:solidFill>
                <a:latin typeface="Cambria"/>
              </a:rPr>
              <a:t>Agent frappé d'une rétrogradation ou d'une exclusion temporaire de fonctions de 16 jours à 2 ans n'ayant pas fait l'objet d'une amnistie ou d'un relevé de la peine,</a:t>
            </a:r>
          </a:p>
          <a:p>
            <a:pPr marL="1156716" lvl="3" indent="-342900" algn="just">
              <a:spcBef>
                <a:spcPct val="20000"/>
              </a:spcBef>
              <a:buClr>
                <a:srgbClr val="8CADAE"/>
              </a:buClr>
              <a:buFontTx/>
              <a:buChar char="-"/>
            </a:pPr>
            <a:r>
              <a:rPr lang="fr-FR" sz="1000" dirty="0">
                <a:solidFill>
                  <a:prstClr val="black"/>
                </a:solidFill>
                <a:latin typeface="Cambria"/>
              </a:rPr>
              <a:t>Agent frappé d'une incapacité énoncée </a:t>
            </a:r>
            <a:r>
              <a:rPr lang="fr-FR" sz="1000" dirty="0" smtClean="0">
                <a:solidFill>
                  <a:prstClr val="black"/>
                </a:solidFill>
                <a:latin typeface="Cambria"/>
              </a:rPr>
              <a:t>à article L6 </a:t>
            </a:r>
            <a:r>
              <a:rPr lang="fr-FR" sz="1000" dirty="0">
                <a:solidFill>
                  <a:prstClr val="black"/>
                </a:solidFill>
                <a:latin typeface="Cambria"/>
              </a:rPr>
              <a:t>du code électoral.</a:t>
            </a:r>
          </a:p>
          <a:p>
            <a:pPr marL="82296" lvl="0">
              <a:spcBef>
                <a:spcPts val="600"/>
              </a:spcBef>
              <a:buClr>
                <a:srgbClr val="D16349"/>
              </a:buClr>
              <a:buSzPct val="80000"/>
            </a:pPr>
            <a:r>
              <a:rPr lang="fr-FR" sz="1500" i="1" dirty="0" smtClean="0">
                <a:solidFill>
                  <a:prstClr val="black"/>
                </a:solidFill>
                <a:latin typeface="Cambria"/>
              </a:rPr>
              <a:t>La cessation des fonctions prend effet à la réception de cette demande par l’autorité auprès de laquelle est placé le comité.</a:t>
            </a:r>
            <a:endParaRPr lang="fr-FR" sz="1500" i="1" dirty="0">
              <a:solidFill>
                <a:prstClr val="black"/>
              </a:solidFill>
              <a:latin typeface="Cambria"/>
            </a:endParaRPr>
          </a:p>
          <a:p>
            <a:pPr marL="82296" lvl="0">
              <a:spcBef>
                <a:spcPts val="600"/>
              </a:spcBef>
              <a:buClr>
                <a:srgbClr val="D16349"/>
              </a:buClr>
              <a:buSzPct val="80000"/>
            </a:pPr>
            <a:r>
              <a:rPr lang="fr-FR" sz="1500" b="1" dirty="0">
                <a:solidFill>
                  <a:prstClr val="black"/>
                </a:solidFill>
                <a:latin typeface="Cambria"/>
              </a:rPr>
              <a:t>Il est procédé au remplacement du représentant du personnel :</a:t>
            </a:r>
          </a:p>
          <a:p>
            <a:pPr marL="365760" lvl="0" indent="-283464" algn="just">
              <a:spcBef>
                <a:spcPts val="600"/>
              </a:spcBef>
              <a:buClr>
                <a:srgbClr val="D16349"/>
              </a:buClr>
              <a:buSzPct val="80000"/>
              <a:buFont typeface="Cambria" panose="02040503050406030204" pitchFamily="18" charset="0"/>
              <a:buChar char="⇒"/>
            </a:pPr>
            <a:r>
              <a:rPr lang="fr-FR" sz="1500" dirty="0">
                <a:solidFill>
                  <a:prstClr val="black"/>
                </a:solidFill>
                <a:latin typeface="Cambria"/>
              </a:rPr>
              <a:t>En cas de vacance du siège d'un titulaire, le siège est attribué à un représentant suppléant de la même liste,</a:t>
            </a:r>
          </a:p>
          <a:p>
            <a:pPr marL="365760" lvl="0" indent="-283464" algn="just">
              <a:spcBef>
                <a:spcPts val="600"/>
              </a:spcBef>
              <a:buClr>
                <a:srgbClr val="D16349"/>
              </a:buClr>
              <a:buSzPct val="80000"/>
              <a:buFont typeface="Cambria" panose="02040503050406030204" pitchFamily="18" charset="0"/>
              <a:buChar char="⇒"/>
            </a:pPr>
            <a:r>
              <a:rPr lang="fr-FR" sz="1500" dirty="0">
                <a:solidFill>
                  <a:prstClr val="black"/>
                </a:solidFill>
                <a:latin typeface="Cambria"/>
              </a:rPr>
              <a:t>En cas de vacance du siège d'un suppléant, le siège est attribué au premier candidat non élu de la même liste,</a:t>
            </a:r>
          </a:p>
          <a:p>
            <a:pPr marL="82296" lvl="0">
              <a:spcBef>
                <a:spcPts val="600"/>
              </a:spcBef>
              <a:buClr>
                <a:srgbClr val="D16349"/>
              </a:buClr>
              <a:buSzPct val="80000"/>
            </a:pPr>
            <a:endParaRPr lang="fr-FR" sz="1500" dirty="0">
              <a:solidFill>
                <a:prstClr val="black"/>
              </a:solidFill>
              <a:latin typeface="Cambria"/>
            </a:endParaRPr>
          </a:p>
          <a:p>
            <a:pPr marL="365760" lvl="0" indent="-283464" algn="just">
              <a:spcBef>
                <a:spcPts val="600"/>
              </a:spcBef>
              <a:buClr>
                <a:srgbClr val="D16349"/>
              </a:buClr>
              <a:buSzPct val="80000"/>
              <a:buFont typeface="Wingdings" panose="05000000000000000000" pitchFamily="2" charset="2"/>
              <a:buChar char="v"/>
            </a:pPr>
            <a:r>
              <a:rPr lang="fr-FR" sz="1500" dirty="0">
                <a:solidFill>
                  <a:prstClr val="black"/>
                </a:solidFill>
                <a:latin typeface="Cambria"/>
              </a:rPr>
              <a:t>Lorsqu'une organisation syndicale se trouve dans l'impossibilité de pourvoir aux sièges de titulaires ou de suppléants auxquels elle a droit, elle désigne son représentant, pour la durée du mandat restant à courir, parmi les agents relevant du périmètre du c</a:t>
            </a:r>
            <a:r>
              <a:rPr lang="fr-FR" sz="1500" dirty="0" smtClean="0">
                <a:solidFill>
                  <a:prstClr val="black"/>
                </a:solidFill>
                <a:latin typeface="Cambria"/>
              </a:rPr>
              <a:t>omité social territorial éligibles </a:t>
            </a:r>
            <a:r>
              <a:rPr lang="fr-FR" sz="1500" dirty="0">
                <a:solidFill>
                  <a:prstClr val="black"/>
                </a:solidFill>
                <a:latin typeface="Cambria"/>
              </a:rPr>
              <a:t>au moment de la désignation</a:t>
            </a:r>
            <a:r>
              <a:rPr lang="fr-FR" sz="1500" dirty="0" smtClean="0">
                <a:solidFill>
                  <a:prstClr val="black"/>
                </a:solidFill>
                <a:latin typeface="Cambria"/>
              </a:rPr>
              <a:t>.</a:t>
            </a:r>
          </a:p>
          <a:p>
            <a:pPr marL="82296" lvl="0" algn="just">
              <a:spcBef>
                <a:spcPts val="600"/>
              </a:spcBef>
              <a:buClr>
                <a:srgbClr val="D16349"/>
              </a:buClr>
              <a:buSzPct val="80000"/>
            </a:pPr>
            <a:endParaRPr lang="fr-FR" sz="1500" dirty="0" smtClean="0">
              <a:solidFill>
                <a:prstClr val="black"/>
              </a:solidFill>
              <a:latin typeface="Cambria"/>
            </a:endParaRPr>
          </a:p>
          <a:p>
            <a:pPr marL="365760" lvl="0" indent="-283464" algn="just">
              <a:spcBef>
                <a:spcPts val="600"/>
              </a:spcBef>
              <a:buClr>
                <a:srgbClr val="D16349"/>
              </a:buClr>
              <a:buSzPct val="80000"/>
              <a:buFont typeface="Wingdings" panose="05000000000000000000" pitchFamily="2" charset="2"/>
              <a:buChar char="v"/>
            </a:pPr>
            <a:r>
              <a:rPr lang="fr-FR" sz="1500" dirty="0">
                <a:solidFill>
                  <a:prstClr val="black"/>
                </a:solidFill>
                <a:latin typeface="Cambria"/>
              </a:rPr>
              <a:t>A</a:t>
            </a:r>
            <a:r>
              <a:rPr lang="fr-FR" sz="1500" dirty="0" smtClean="0">
                <a:solidFill>
                  <a:prstClr val="black"/>
                </a:solidFill>
                <a:latin typeface="Cambria"/>
              </a:rPr>
              <a:t>rticle 83 du décret n°2021-571 du 10 mai 2021 : lorsqu’un représentant du personnel bénéficie d’un </a:t>
            </a:r>
            <a:r>
              <a:rPr lang="fr-FR" sz="1500" b="1" dirty="0" smtClean="0">
                <a:solidFill>
                  <a:prstClr val="black"/>
                </a:solidFill>
                <a:latin typeface="Cambria"/>
              </a:rPr>
              <a:t>congé pour maternité </a:t>
            </a:r>
            <a:r>
              <a:rPr lang="fr-FR" sz="1500" dirty="0" smtClean="0">
                <a:solidFill>
                  <a:prstClr val="black"/>
                </a:solidFill>
                <a:latin typeface="Cambria"/>
              </a:rPr>
              <a:t>ou pour adoption, il est </a:t>
            </a:r>
            <a:r>
              <a:rPr lang="fr-FR" sz="1500" b="1" dirty="0" smtClean="0">
                <a:solidFill>
                  <a:prstClr val="black"/>
                </a:solidFill>
                <a:latin typeface="Cambria"/>
              </a:rPr>
              <a:t>remplacé temporairement </a:t>
            </a:r>
            <a:r>
              <a:rPr lang="fr-FR" sz="1500" dirty="0" smtClean="0">
                <a:solidFill>
                  <a:prstClr val="black"/>
                </a:solidFill>
                <a:latin typeface="Cambria"/>
              </a:rPr>
              <a:t>par une personne désignée selon les modalités </a:t>
            </a:r>
            <a:r>
              <a:rPr lang="fr-FR" sz="1500" smtClean="0">
                <a:solidFill>
                  <a:prstClr val="black"/>
                </a:solidFill>
                <a:latin typeface="Cambria"/>
              </a:rPr>
              <a:t>prévues ci-dessus. </a:t>
            </a:r>
            <a:endParaRPr lang="fr-FR" sz="1500" dirty="0">
              <a:solidFill>
                <a:prstClr val="black"/>
              </a:solidFill>
              <a:latin typeface="Cambria"/>
            </a:endParaRPr>
          </a:p>
          <a:p>
            <a:pPr marL="82296" lvl="0">
              <a:spcBef>
                <a:spcPts val="600"/>
              </a:spcBef>
              <a:buClr>
                <a:srgbClr val="931929"/>
              </a:buClr>
              <a:buSzPct val="80000"/>
              <a:defRPr/>
            </a:pPr>
            <a:endParaRPr lang="fr-FR" sz="2400" b="1" u="sng" dirty="0" smtClean="0">
              <a:solidFill>
                <a:sysClr val="windowText" lastClr="000000"/>
              </a:solidFill>
              <a:latin typeface="Cambria"/>
            </a:endParaRPr>
          </a:p>
        </p:txBody>
      </p:sp>
      <p:pic>
        <p:nvPicPr>
          <p:cNvPr id="2" name="Image 1"/>
          <p:cNvPicPr>
            <a:picLocks noChangeAspect="1"/>
          </p:cNvPicPr>
          <p:nvPr/>
        </p:nvPicPr>
        <p:blipFill>
          <a:blip r:embed="rId2"/>
          <a:stretch>
            <a:fillRect/>
          </a:stretch>
        </p:blipFill>
        <p:spPr>
          <a:xfrm>
            <a:off x="116304" y="5406842"/>
            <a:ext cx="992618" cy="918457"/>
          </a:xfrm>
          <a:prstGeom prst="rect">
            <a:avLst/>
          </a:prstGeom>
        </p:spPr>
      </p:pic>
    </p:spTree>
    <p:extLst>
      <p:ext uri="{BB962C8B-B14F-4D97-AF65-F5344CB8AC3E}">
        <p14:creationId xmlns:p14="http://schemas.microsoft.com/office/powerpoint/2010/main" val="2064728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0AB38DE-1B66-49B7-B15F-7ED054DE06C6}"/>
              </a:ext>
            </a:extLst>
          </p:cNvPr>
          <p:cNvSpPr>
            <a:spLocks noGrp="1"/>
          </p:cNvSpPr>
          <p:nvPr>
            <p:ph type="body" sz="quarter" idx="13"/>
          </p:nvPr>
        </p:nvSpPr>
        <p:spPr>
          <a:xfrm>
            <a:off x="310394" y="1434517"/>
            <a:ext cx="10939244" cy="4505483"/>
          </a:xfrm>
        </p:spPr>
        <p:txBody>
          <a:bodyPr/>
          <a:lstStyle/>
          <a:p>
            <a:pPr marL="285750" indent="-285750">
              <a:lnSpc>
                <a:spcPct val="100000"/>
              </a:lnSpc>
              <a:buFont typeface="Wingdings" panose="05000000000000000000" pitchFamily="2" charset="2"/>
              <a:buChar char="&amp;"/>
            </a:pPr>
            <a:r>
              <a:rPr lang="fr-FR" sz="1800" dirty="0" smtClean="0">
                <a:solidFill>
                  <a:schemeClr val="tx1"/>
                </a:solidFill>
                <a:latin typeface="Arial" panose="020B0604020202020204" pitchFamily="34" charset="0"/>
                <a:ea typeface="Calibri" panose="020F0502020204030204" pitchFamily="34" charset="0"/>
                <a:cs typeface="Arial" panose="020B0604020202020204" pitchFamily="34" charset="0"/>
              </a:rPr>
              <a:t>Code </a:t>
            </a:r>
            <a:r>
              <a:rPr lang="fr-FR" sz="1800" dirty="0">
                <a:solidFill>
                  <a:schemeClr val="tx1"/>
                </a:solidFill>
                <a:latin typeface="Arial" panose="020B0604020202020204" pitchFamily="34" charset="0"/>
                <a:ea typeface="Calibri" panose="020F0502020204030204" pitchFamily="34" charset="0"/>
                <a:cs typeface="Arial" panose="020B0604020202020204" pitchFamily="34" charset="0"/>
              </a:rPr>
              <a:t>général de la Fonction publique, notamment ses articles L112-1, L 211-1 et </a:t>
            </a:r>
            <a:r>
              <a:rPr lang="fr-FR" sz="1800" dirty="0" smtClean="0">
                <a:solidFill>
                  <a:schemeClr val="tx1"/>
                </a:solidFill>
                <a:latin typeface="Arial" panose="020B0604020202020204" pitchFamily="34" charset="0"/>
                <a:ea typeface="Calibri" panose="020F0502020204030204" pitchFamily="34" charset="0"/>
                <a:cs typeface="Arial" panose="020B0604020202020204" pitchFamily="34" charset="0"/>
              </a:rPr>
              <a:t>suivants et </a:t>
            </a:r>
            <a:r>
              <a:rPr lang="fr-FR" sz="1800" dirty="0">
                <a:solidFill>
                  <a:schemeClr val="tx1"/>
                </a:solidFill>
                <a:latin typeface="Arial" panose="020B0604020202020204" pitchFamily="34" charset="0"/>
                <a:ea typeface="Calibri" panose="020F0502020204030204" pitchFamily="34" charset="0"/>
                <a:cs typeface="Arial" panose="020B0604020202020204" pitchFamily="34" charset="0"/>
              </a:rPr>
              <a:t>L 251-5 à L </a:t>
            </a:r>
            <a:r>
              <a:rPr lang="fr-FR" sz="1800" dirty="0" smtClean="0">
                <a:solidFill>
                  <a:schemeClr val="tx1"/>
                </a:solidFill>
                <a:latin typeface="Arial" panose="020B0604020202020204" pitchFamily="34" charset="0"/>
                <a:ea typeface="Calibri" panose="020F0502020204030204" pitchFamily="34" charset="0"/>
                <a:cs typeface="Arial" panose="020B0604020202020204" pitchFamily="34" charset="0"/>
              </a:rPr>
              <a:t>254-6, </a:t>
            </a:r>
            <a:endParaRPr lang="fr-FR"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0000"/>
              </a:lnSpc>
              <a:buFont typeface="Wingdings" panose="05000000000000000000" pitchFamily="2" charset="2"/>
              <a:buChar char="&amp;"/>
            </a:pPr>
            <a:r>
              <a:rPr lang="fr-FR" sz="1800" dirty="0" smtClean="0">
                <a:solidFill>
                  <a:schemeClr val="tx1"/>
                </a:solidFill>
                <a:latin typeface="Arial" panose="020B0604020202020204" pitchFamily="34" charset="0"/>
                <a:ea typeface="Calibri" panose="020F0502020204030204" pitchFamily="34" charset="0"/>
                <a:cs typeface="Arial" panose="020B0604020202020204" pitchFamily="34" charset="0"/>
              </a:rPr>
              <a:t> Loi </a:t>
            </a:r>
            <a:r>
              <a:rPr lang="fr-FR" sz="1800" dirty="0">
                <a:solidFill>
                  <a:schemeClr val="tx1"/>
                </a:solidFill>
                <a:latin typeface="Arial" panose="020B0604020202020204" pitchFamily="34" charset="0"/>
                <a:ea typeface="Calibri" panose="020F0502020204030204" pitchFamily="34" charset="0"/>
                <a:cs typeface="Arial" panose="020B0604020202020204" pitchFamily="34" charset="0"/>
              </a:rPr>
              <a:t>n°2019-828 du 6 août 2019 de transformation de la Fonction publique, article 4</a:t>
            </a:r>
          </a:p>
          <a:p>
            <a:pPr marL="285750" indent="-285750">
              <a:lnSpc>
                <a:spcPct val="100000"/>
              </a:lnSpc>
              <a:buFont typeface="Wingdings" panose="05000000000000000000" pitchFamily="2" charset="2"/>
              <a:buChar char="&amp;"/>
            </a:pPr>
            <a:r>
              <a:rPr lang="fr-FR" sz="1800" dirty="0" smtClean="0">
                <a:solidFill>
                  <a:schemeClr val="tx1"/>
                </a:solidFill>
                <a:latin typeface="Arial" panose="020B0604020202020204" pitchFamily="34" charset="0"/>
                <a:ea typeface="Calibri" panose="020F0502020204030204" pitchFamily="34" charset="0"/>
                <a:cs typeface="Arial" panose="020B0604020202020204" pitchFamily="34" charset="0"/>
              </a:rPr>
              <a:t> Ordonnance </a:t>
            </a:r>
            <a:r>
              <a:rPr lang="fr-FR" sz="1800" dirty="0">
                <a:solidFill>
                  <a:schemeClr val="tx1"/>
                </a:solidFill>
                <a:latin typeface="Arial" panose="020B0604020202020204" pitchFamily="34" charset="0"/>
                <a:ea typeface="Calibri" panose="020F0502020204030204" pitchFamily="34" charset="0"/>
                <a:cs typeface="Arial" panose="020B0604020202020204" pitchFamily="34" charset="0"/>
              </a:rPr>
              <a:t>n°2021-1574 du 24 novembre 2021, article 7-I</a:t>
            </a:r>
          </a:p>
          <a:p>
            <a:pPr marL="285750" indent="-285750">
              <a:lnSpc>
                <a:spcPct val="100000"/>
              </a:lnSpc>
              <a:buFont typeface="Wingdings" panose="05000000000000000000" pitchFamily="2" charset="2"/>
              <a:buChar char="&amp;"/>
            </a:pPr>
            <a:r>
              <a:rPr lang="fr-FR" sz="1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1800" dirty="0" smtClean="0">
                <a:solidFill>
                  <a:schemeClr val="tx1"/>
                </a:solidFill>
                <a:latin typeface="Arial" panose="020B0604020202020204" pitchFamily="34" charset="0"/>
                <a:ea typeface="Calibri" panose="020F0502020204030204" pitchFamily="34" charset="0"/>
                <a:cs typeface="Arial" panose="020B0604020202020204" pitchFamily="34" charset="0"/>
              </a:rPr>
              <a:t>Décret </a:t>
            </a:r>
            <a:r>
              <a:rPr lang="fr-FR" sz="1800" dirty="0">
                <a:solidFill>
                  <a:schemeClr val="tx1"/>
                </a:solidFill>
                <a:latin typeface="Arial" panose="020B0604020202020204" pitchFamily="34" charset="0"/>
                <a:ea typeface="Calibri" panose="020F0502020204030204" pitchFamily="34" charset="0"/>
                <a:cs typeface="Arial" panose="020B0604020202020204" pitchFamily="34" charset="0"/>
              </a:rPr>
              <a:t>n°85-397 du 3 avril 1985 modifié relatif à l’exercice du droit syndical dans la Fonction publique territoriale</a:t>
            </a:r>
          </a:p>
          <a:p>
            <a:pPr marL="285750" indent="-285750">
              <a:lnSpc>
                <a:spcPct val="100000"/>
              </a:lnSpc>
              <a:buFont typeface="Wingdings" panose="05000000000000000000" pitchFamily="2" charset="2"/>
              <a:buChar char="&amp;"/>
            </a:pPr>
            <a:r>
              <a:rPr lang="fr-FR" sz="1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1800" dirty="0" smtClean="0">
                <a:solidFill>
                  <a:schemeClr val="tx1"/>
                </a:solidFill>
                <a:latin typeface="Arial" panose="020B0604020202020204" pitchFamily="34" charset="0"/>
                <a:ea typeface="Calibri" panose="020F0502020204030204" pitchFamily="34" charset="0"/>
                <a:cs typeface="Arial" panose="020B0604020202020204" pitchFamily="34" charset="0"/>
              </a:rPr>
              <a:t>Décret </a:t>
            </a:r>
            <a:r>
              <a:rPr lang="fr-FR" sz="1800" dirty="0">
                <a:solidFill>
                  <a:schemeClr val="tx1"/>
                </a:solidFill>
                <a:latin typeface="Arial" panose="020B0604020202020204" pitchFamily="34" charset="0"/>
                <a:ea typeface="Calibri" panose="020F0502020204030204" pitchFamily="34" charset="0"/>
                <a:cs typeface="Arial" panose="020B0604020202020204" pitchFamily="34" charset="0"/>
              </a:rPr>
              <a:t>n°88-145 du 15 février 1988 pris pour l'application de l'article 136 de la loi du 26 janvier 1984 modifiée portant dispositions statutaires relatives à la Fonction publique territoriale et relatif aux agents contractuels de la Fonction publique territoriale notamment son article 1er</a:t>
            </a:r>
          </a:p>
          <a:p>
            <a:pPr marL="285750" indent="-285750">
              <a:lnSpc>
                <a:spcPct val="100000"/>
              </a:lnSpc>
              <a:buFont typeface="Wingdings" panose="05000000000000000000" pitchFamily="2" charset="2"/>
              <a:buChar char="&amp;"/>
            </a:pPr>
            <a:r>
              <a:rPr lang="fr-FR" sz="1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1800" dirty="0" smtClean="0">
                <a:solidFill>
                  <a:schemeClr val="tx1"/>
                </a:solidFill>
                <a:latin typeface="Arial" panose="020B0604020202020204" pitchFamily="34" charset="0"/>
                <a:ea typeface="Calibri" panose="020F0502020204030204" pitchFamily="34" charset="0"/>
                <a:cs typeface="Arial" panose="020B0604020202020204" pitchFamily="34" charset="0"/>
              </a:rPr>
              <a:t>Décret </a:t>
            </a:r>
            <a:r>
              <a:rPr lang="fr-FR" sz="1800" dirty="0">
                <a:solidFill>
                  <a:schemeClr val="tx1"/>
                </a:solidFill>
                <a:latin typeface="Arial" panose="020B0604020202020204" pitchFamily="34" charset="0"/>
                <a:ea typeface="Calibri" panose="020F0502020204030204" pitchFamily="34" charset="0"/>
                <a:cs typeface="Arial" panose="020B0604020202020204" pitchFamily="34" charset="0"/>
              </a:rPr>
              <a:t>n° 2021-571 du 10 mai 2021 relatifs aux comités sociaux territoriaux des collectivités territoriales et de leurs établissements publics</a:t>
            </a:r>
            <a:br>
              <a:rPr lang="fr-FR" sz="1800" dirty="0">
                <a:solidFill>
                  <a:schemeClr val="tx1"/>
                </a:solidFill>
                <a:latin typeface="Arial" panose="020B0604020202020204" pitchFamily="34" charset="0"/>
                <a:ea typeface="Calibri" panose="020F0502020204030204" pitchFamily="34" charset="0"/>
                <a:cs typeface="Arial" panose="020B0604020202020204" pitchFamily="34" charset="0"/>
              </a:rPr>
            </a:br>
            <a:endParaRPr lang="fr-FR" sz="18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3" name="Espace réservé du texte 2">
            <a:extLst>
              <a:ext uri="{FF2B5EF4-FFF2-40B4-BE49-F238E27FC236}">
                <a16:creationId xmlns:a16="http://schemas.microsoft.com/office/drawing/2014/main" id="{1898A00A-7678-4193-BE7E-CDE192223C02}"/>
              </a:ext>
            </a:extLst>
          </p:cNvPr>
          <p:cNvSpPr>
            <a:spLocks noGrp="1"/>
          </p:cNvSpPr>
          <p:nvPr>
            <p:ph type="body" sz="quarter" idx="14"/>
          </p:nvPr>
        </p:nvSpPr>
        <p:spPr/>
        <p:txBody>
          <a:bodyPr/>
          <a:lstStyle/>
          <a:p>
            <a:r>
              <a:rPr lang="fr-FR" dirty="0" smtClean="0"/>
              <a:t>La mise en place et le fonctionnement du CST</a:t>
            </a:r>
            <a:endParaRPr lang="fr-FR" dirty="0"/>
          </a:p>
        </p:txBody>
      </p:sp>
      <p:sp>
        <p:nvSpPr>
          <p:cNvPr id="4" name="Titre 3">
            <a:extLst>
              <a:ext uri="{FF2B5EF4-FFF2-40B4-BE49-F238E27FC236}">
                <a16:creationId xmlns:a16="http://schemas.microsoft.com/office/drawing/2014/main" id="{235B25D3-EA18-4B11-9217-4D116CB4377D}"/>
              </a:ext>
            </a:extLst>
          </p:cNvPr>
          <p:cNvSpPr>
            <a:spLocks noGrp="1"/>
          </p:cNvSpPr>
          <p:nvPr>
            <p:ph type="title"/>
          </p:nvPr>
        </p:nvSpPr>
        <p:spPr/>
        <p:txBody>
          <a:bodyPr/>
          <a:lstStyle/>
          <a:p>
            <a:r>
              <a:rPr lang="fr-FR" dirty="0" smtClean="0"/>
              <a:t>Références juridiques</a:t>
            </a:r>
            <a:endParaRPr lang="fr-FR" dirty="0"/>
          </a:p>
        </p:txBody>
      </p:sp>
    </p:spTree>
    <p:extLst>
      <p:ext uri="{BB962C8B-B14F-4D97-AF65-F5344CB8AC3E}">
        <p14:creationId xmlns:p14="http://schemas.microsoft.com/office/powerpoint/2010/main" val="1480882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440B671-A994-4639-808E-A72854BC0842}"/>
              </a:ext>
            </a:extLst>
          </p:cNvPr>
          <p:cNvSpPr>
            <a:spLocks noGrp="1"/>
          </p:cNvSpPr>
          <p:nvPr>
            <p:ph type="body" sz="quarter" idx="12"/>
          </p:nvPr>
        </p:nvSpPr>
        <p:spPr>
          <a:xfrm>
            <a:off x="420847" y="1270535"/>
            <a:ext cx="11350304" cy="1307065"/>
          </a:xfrm>
        </p:spPr>
        <p:txBody>
          <a:bodyPr/>
          <a:lstStyle/>
          <a:p>
            <a:r>
              <a:rPr lang="fr-FR" dirty="0" smtClean="0"/>
              <a:t>LES DOCUMENTS DE TRAVAIL </a:t>
            </a:r>
          </a:p>
          <a:p>
            <a:r>
              <a:rPr lang="fr-FR" dirty="0" smtClean="0"/>
              <a:t>et L’ETUDE DES DOSSIERS</a:t>
            </a:r>
            <a:endParaRPr lang="fr-FR" dirty="0"/>
          </a:p>
        </p:txBody>
      </p:sp>
      <p:sp>
        <p:nvSpPr>
          <p:cNvPr id="3" name="Espace réservé du texte 2">
            <a:extLst>
              <a:ext uri="{FF2B5EF4-FFF2-40B4-BE49-F238E27FC236}">
                <a16:creationId xmlns:a16="http://schemas.microsoft.com/office/drawing/2014/main" id="{80993E27-39BD-497A-97B6-6AB78F45EF30}"/>
              </a:ext>
            </a:extLst>
          </p:cNvPr>
          <p:cNvSpPr>
            <a:spLocks noGrp="1"/>
          </p:cNvSpPr>
          <p:nvPr>
            <p:ph type="body" sz="quarter" idx="13"/>
          </p:nvPr>
        </p:nvSpPr>
        <p:spPr>
          <a:xfrm>
            <a:off x="616241" y="2712022"/>
            <a:ext cx="10959517" cy="535531"/>
          </a:xfrm>
        </p:spPr>
        <p:txBody>
          <a:bodyPr/>
          <a:lstStyle/>
          <a:p>
            <a:r>
              <a:rPr lang="fr-FR" sz="4400" b="1" dirty="0">
                <a:latin typeface="+mj-lt"/>
              </a:rPr>
              <a:t>A</a:t>
            </a:r>
            <a:r>
              <a:rPr lang="fr-FR" sz="4400" b="1" dirty="0" smtClean="0">
                <a:latin typeface="+mj-lt"/>
              </a:rPr>
              <a:t>U </a:t>
            </a:r>
            <a:r>
              <a:rPr lang="fr-FR" sz="4400" b="1" dirty="0">
                <a:latin typeface="+mj-lt"/>
              </a:rPr>
              <a:t>COMITE SOCIAL TERRITORIAL</a:t>
            </a:r>
          </a:p>
        </p:txBody>
      </p:sp>
      <p:pic>
        <p:nvPicPr>
          <p:cNvPr id="4" name="Image 3"/>
          <p:cNvPicPr>
            <a:picLocks noChangeAspect="1"/>
          </p:cNvPicPr>
          <p:nvPr/>
        </p:nvPicPr>
        <p:blipFill>
          <a:blip r:embed="rId2">
            <a:duotone>
              <a:schemeClr val="accent5">
                <a:shade val="45000"/>
                <a:satMod val="135000"/>
              </a:schemeClr>
              <a:prstClr val="white"/>
            </a:duotone>
          </a:blip>
          <a:stretch>
            <a:fillRect/>
          </a:stretch>
        </p:blipFill>
        <p:spPr>
          <a:xfrm rot="622784">
            <a:off x="8969514" y="4533975"/>
            <a:ext cx="1786283" cy="1816765"/>
          </a:xfrm>
          <a:prstGeom prst="rect">
            <a:avLst/>
          </a:prstGeom>
        </p:spPr>
      </p:pic>
    </p:spTree>
    <p:extLst>
      <p:ext uri="{BB962C8B-B14F-4D97-AF65-F5344CB8AC3E}">
        <p14:creationId xmlns:p14="http://schemas.microsoft.com/office/powerpoint/2010/main" val="443578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stretch>
            <a:fillRect/>
          </a:stretch>
        </p:blipFill>
        <p:spPr>
          <a:xfrm>
            <a:off x="245947" y="1679402"/>
            <a:ext cx="4051186" cy="5048657"/>
          </a:xfrm>
          <a:prstGeom prst="rect">
            <a:avLst/>
          </a:prstGeom>
        </p:spPr>
      </p:pic>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LES DOCUMENTS DE TRAVAIL ET L’ETUDE DES DOSSIERS - CST</a:t>
            </a:r>
            <a:endParaRPr lang="fr-FR" dirty="0"/>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31</a:t>
            </a:fld>
            <a:endParaRPr lang="fr-FR" dirty="0"/>
          </a:p>
        </p:txBody>
      </p:sp>
      <p:sp>
        <p:nvSpPr>
          <p:cNvPr id="6" name="Espace réservé du texte 5"/>
          <p:cNvSpPr txBox="1">
            <a:spLocks noGrp="1"/>
          </p:cNvSpPr>
          <p:nvPr>
            <p:ph type="body" sz="quarter" idx="13"/>
          </p:nvPr>
        </p:nvSpPr>
        <p:spPr>
          <a:xfrm>
            <a:off x="360000" y="674518"/>
            <a:ext cx="11520000" cy="203133"/>
          </a:xfrm>
          <a:prstGeom prst="rect">
            <a:avLst/>
          </a:prstGeom>
          <a:noFill/>
        </p:spPr>
        <p:txBody>
          <a:bodyPr wrap="square" rtlCol="0">
            <a:spAutoFit/>
          </a:bodyPr>
          <a:lstStyle/>
          <a:p>
            <a:pPr algn="r"/>
            <a:r>
              <a:rPr lang="fr-FR" sz="800" dirty="0" smtClean="0"/>
              <a:t> </a:t>
            </a:r>
            <a:endParaRPr lang="fr-FR" sz="800" b="1" dirty="0"/>
          </a:p>
        </p:txBody>
      </p:sp>
      <p:sp>
        <p:nvSpPr>
          <p:cNvPr id="7" name="AutoShape 2" descr="Comment porter l'écharpe de maire et adjoint ? - DOUBLET"/>
          <p:cNvSpPr>
            <a:spLocks noChangeAspect="1" noChangeArrowheads="1"/>
          </p:cNvSpPr>
          <p:nvPr/>
        </p:nvSpPr>
        <p:spPr bwMode="auto">
          <a:xfrm>
            <a:off x="1875318" y="1119103"/>
            <a:ext cx="3038655" cy="3038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44709" y="854688"/>
            <a:ext cx="11446779" cy="646331"/>
          </a:xfrm>
          <a:prstGeom prst="rect">
            <a:avLst/>
          </a:prstGeom>
        </p:spPr>
        <p:txBody>
          <a:bodyPr wrap="square">
            <a:spAutoFit/>
          </a:bodyPr>
          <a:lstStyle/>
          <a:p>
            <a:pPr marL="82296" indent="0">
              <a:buNone/>
            </a:pPr>
            <a:endParaRPr lang="fr-FR" dirty="0"/>
          </a:p>
          <a:p>
            <a:pPr marL="82296" indent="0" algn="just">
              <a:buNone/>
            </a:pPr>
            <a:endParaRPr lang="fr-FR" dirty="0"/>
          </a:p>
        </p:txBody>
      </p:sp>
      <p:sp>
        <p:nvSpPr>
          <p:cNvPr id="12" name="Espace réservé du contenu 2"/>
          <p:cNvSpPr txBox="1">
            <a:spLocks/>
          </p:cNvSpPr>
          <p:nvPr/>
        </p:nvSpPr>
        <p:spPr>
          <a:xfrm>
            <a:off x="646702" y="1297486"/>
            <a:ext cx="10946595" cy="4912514"/>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l" defTabSz="914400" rtl="0" eaLnBrk="1" fontAlgn="auto" latinLnBrk="0" hangingPunct="1">
              <a:lnSpc>
                <a:spcPct val="100000"/>
              </a:lnSpc>
              <a:spcBef>
                <a:spcPts val="600"/>
              </a:spcBef>
              <a:spcAft>
                <a:spcPts val="0"/>
              </a:spcAft>
              <a:buClr>
                <a:srgbClr val="D16349"/>
              </a:buClr>
              <a:buSzPct val="80000"/>
              <a:buFont typeface="Wingdings 2"/>
              <a:buNone/>
              <a:tabLst/>
              <a:defRPr/>
            </a:pPr>
            <a:endParaRPr kumimoji="0" lang="fr-FR" sz="11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82296" marR="0" lvl="0" indent="0" algn="l" defTabSz="914400" rtl="0" eaLnBrk="1" fontAlgn="auto" latinLnBrk="0" hangingPunct="1">
              <a:lnSpc>
                <a:spcPct val="100000"/>
              </a:lnSpc>
              <a:spcBef>
                <a:spcPts val="600"/>
              </a:spcBef>
              <a:spcAft>
                <a:spcPts val="0"/>
              </a:spcAft>
              <a:buClr>
                <a:srgbClr val="D16349"/>
              </a:buClr>
              <a:buSzPct val="80000"/>
              <a:buNone/>
              <a:tabLst/>
              <a:defRPr/>
            </a:pPr>
            <a:endPar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endParaRPr>
          </a:p>
        </p:txBody>
      </p:sp>
      <p:sp>
        <p:nvSpPr>
          <p:cNvPr id="3" name="Rectangle 2"/>
          <p:cNvSpPr/>
          <p:nvPr/>
        </p:nvSpPr>
        <p:spPr>
          <a:xfrm>
            <a:off x="567891" y="1057821"/>
            <a:ext cx="10876547" cy="830997"/>
          </a:xfrm>
          <a:prstGeom prst="rect">
            <a:avLst/>
          </a:prstGeom>
        </p:spPr>
        <p:txBody>
          <a:bodyPr wrap="square">
            <a:spAutoFit/>
          </a:bodyPr>
          <a:lstStyle/>
          <a:p>
            <a:pPr algn="just"/>
            <a:r>
              <a:rPr lang="fr-FR" sz="1600" dirty="0"/>
              <a:t>Les documents de travail doivent être </a:t>
            </a:r>
            <a:r>
              <a:rPr lang="fr-FR" sz="1600" dirty="0" smtClean="0"/>
              <a:t>adressés </a:t>
            </a:r>
            <a:r>
              <a:rPr lang="fr-FR" sz="1600" dirty="0"/>
              <a:t>aux membres au moins 8 jours avant la date de la séance.</a:t>
            </a:r>
          </a:p>
          <a:p>
            <a:pPr marL="82296" algn="just"/>
            <a:endParaRPr lang="fr-FR" sz="1600" dirty="0"/>
          </a:p>
          <a:p>
            <a:pPr algn="just"/>
            <a:r>
              <a:rPr lang="fr-FR" sz="1600" dirty="0"/>
              <a:t>Une fiche type de saisine permet de rassembler l’ensemble des éléments nécessaires à l’étude des dossiers. 	</a:t>
            </a:r>
          </a:p>
        </p:txBody>
      </p:sp>
      <p:pic>
        <p:nvPicPr>
          <p:cNvPr id="13" name="Image 12"/>
          <p:cNvPicPr>
            <a:picLocks noChangeAspect="1"/>
          </p:cNvPicPr>
          <p:nvPr/>
        </p:nvPicPr>
        <p:blipFill>
          <a:blip r:embed="rId3"/>
          <a:stretch>
            <a:fillRect/>
          </a:stretch>
        </p:blipFill>
        <p:spPr>
          <a:xfrm>
            <a:off x="4239878" y="2136437"/>
            <a:ext cx="3807595" cy="4344002"/>
          </a:xfrm>
          <a:prstGeom prst="rect">
            <a:avLst/>
          </a:prstGeom>
        </p:spPr>
      </p:pic>
      <p:pic>
        <p:nvPicPr>
          <p:cNvPr id="14" name="Image 13"/>
          <p:cNvPicPr>
            <a:picLocks noChangeAspect="1"/>
          </p:cNvPicPr>
          <p:nvPr/>
        </p:nvPicPr>
        <p:blipFill>
          <a:blip r:embed="rId4"/>
          <a:stretch>
            <a:fillRect/>
          </a:stretch>
        </p:blipFill>
        <p:spPr>
          <a:xfrm>
            <a:off x="8091963" y="1918309"/>
            <a:ext cx="3516164" cy="4780257"/>
          </a:xfrm>
          <a:prstGeom prst="rect">
            <a:avLst/>
          </a:prstGeom>
        </p:spPr>
      </p:pic>
    </p:spTree>
    <p:extLst>
      <p:ext uri="{BB962C8B-B14F-4D97-AF65-F5344CB8AC3E}">
        <p14:creationId xmlns:p14="http://schemas.microsoft.com/office/powerpoint/2010/main" val="3289024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L’ETUDE DES DOSSIERS - CST</a:t>
            </a:r>
            <a:endParaRPr lang="fr-FR" dirty="0"/>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32</a:t>
            </a:fld>
            <a:endParaRPr lang="fr-FR" dirty="0"/>
          </a:p>
        </p:txBody>
      </p:sp>
      <p:sp>
        <p:nvSpPr>
          <p:cNvPr id="6" name="Espace réservé du texte 5"/>
          <p:cNvSpPr txBox="1">
            <a:spLocks noGrp="1"/>
          </p:cNvSpPr>
          <p:nvPr>
            <p:ph type="body" sz="quarter" idx="13"/>
          </p:nvPr>
        </p:nvSpPr>
        <p:spPr>
          <a:xfrm>
            <a:off x="360000" y="674518"/>
            <a:ext cx="11520000" cy="203133"/>
          </a:xfrm>
          <a:prstGeom prst="rect">
            <a:avLst/>
          </a:prstGeom>
          <a:noFill/>
        </p:spPr>
        <p:txBody>
          <a:bodyPr wrap="square" rtlCol="0">
            <a:spAutoFit/>
          </a:bodyPr>
          <a:lstStyle/>
          <a:p>
            <a:pPr algn="r"/>
            <a:r>
              <a:rPr lang="fr-FR" sz="800" dirty="0" smtClean="0"/>
              <a:t> </a:t>
            </a:r>
            <a:endParaRPr lang="fr-FR" sz="800" b="1" dirty="0"/>
          </a:p>
        </p:txBody>
      </p:sp>
      <p:sp>
        <p:nvSpPr>
          <p:cNvPr id="7" name="AutoShape 2" descr="Comment porter l'écharpe de maire et adjoint ? - DOUBLET"/>
          <p:cNvSpPr>
            <a:spLocks noChangeAspect="1" noChangeArrowheads="1"/>
          </p:cNvSpPr>
          <p:nvPr/>
        </p:nvSpPr>
        <p:spPr bwMode="auto">
          <a:xfrm>
            <a:off x="1875318" y="1119103"/>
            <a:ext cx="3038655" cy="3038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44709" y="854688"/>
            <a:ext cx="11446779" cy="646331"/>
          </a:xfrm>
          <a:prstGeom prst="rect">
            <a:avLst/>
          </a:prstGeom>
        </p:spPr>
        <p:txBody>
          <a:bodyPr wrap="square">
            <a:spAutoFit/>
          </a:bodyPr>
          <a:lstStyle/>
          <a:p>
            <a:pPr marL="82296" indent="0">
              <a:buNone/>
            </a:pPr>
            <a:endParaRPr lang="fr-FR" dirty="0"/>
          </a:p>
          <a:p>
            <a:pPr marL="82296" indent="0" algn="just">
              <a:buNone/>
            </a:pPr>
            <a:endParaRPr lang="fr-FR" dirty="0"/>
          </a:p>
        </p:txBody>
      </p:sp>
      <p:sp>
        <p:nvSpPr>
          <p:cNvPr id="12" name="Espace réservé du contenu 2"/>
          <p:cNvSpPr txBox="1">
            <a:spLocks/>
          </p:cNvSpPr>
          <p:nvPr/>
        </p:nvSpPr>
        <p:spPr>
          <a:xfrm>
            <a:off x="646702" y="1297486"/>
            <a:ext cx="10946595" cy="4912514"/>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l" defTabSz="914400" rtl="0" eaLnBrk="1" fontAlgn="auto" latinLnBrk="0" hangingPunct="1">
              <a:lnSpc>
                <a:spcPct val="100000"/>
              </a:lnSpc>
              <a:spcBef>
                <a:spcPts val="600"/>
              </a:spcBef>
              <a:spcAft>
                <a:spcPts val="0"/>
              </a:spcAft>
              <a:buClr>
                <a:srgbClr val="D16349"/>
              </a:buClr>
              <a:buSzPct val="80000"/>
              <a:buFont typeface="Wingdings 2"/>
              <a:buNone/>
              <a:tabLst/>
              <a:defRPr/>
            </a:pPr>
            <a:endParaRPr kumimoji="0" lang="fr-FR" sz="11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82296" marR="0" lvl="0" indent="0" algn="l" defTabSz="914400" rtl="0" eaLnBrk="1" fontAlgn="auto" latinLnBrk="0" hangingPunct="1">
              <a:lnSpc>
                <a:spcPct val="100000"/>
              </a:lnSpc>
              <a:spcBef>
                <a:spcPts val="600"/>
              </a:spcBef>
              <a:spcAft>
                <a:spcPts val="0"/>
              </a:spcAft>
              <a:buClr>
                <a:srgbClr val="D16349"/>
              </a:buClr>
              <a:buSzPct val="80000"/>
              <a:buNone/>
              <a:tabLst/>
              <a:defRPr/>
            </a:pPr>
            <a:endPar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endParaRPr>
          </a:p>
        </p:txBody>
      </p:sp>
      <p:sp>
        <p:nvSpPr>
          <p:cNvPr id="11" name="Rectangle 10"/>
          <p:cNvSpPr/>
          <p:nvPr/>
        </p:nvSpPr>
        <p:spPr>
          <a:xfrm>
            <a:off x="252354" y="3954498"/>
            <a:ext cx="11231488" cy="2000548"/>
          </a:xfrm>
          <a:prstGeom prst="rect">
            <a:avLst/>
          </a:prstGeom>
          <a:ln>
            <a:solidFill>
              <a:srgbClr val="B6B6B6"/>
            </a:solidFill>
          </a:ln>
        </p:spPr>
        <p:txBody>
          <a:bodyPr wrap="square">
            <a:spAutoFit/>
          </a:bodyPr>
          <a:lstStyle/>
          <a:p>
            <a:pPr marL="82296"/>
            <a:r>
              <a:rPr lang="fr-FR" sz="2400" b="1" dirty="0" smtClean="0">
                <a:solidFill>
                  <a:schemeClr val="tx2"/>
                </a:solidFill>
              </a:rPr>
              <a:t>Les changements </a:t>
            </a:r>
            <a:r>
              <a:rPr lang="fr-FR" sz="2400" b="1" dirty="0">
                <a:solidFill>
                  <a:schemeClr val="tx2"/>
                </a:solidFill>
              </a:rPr>
              <a:t>d’organisation du  temps de travail </a:t>
            </a:r>
            <a:r>
              <a:rPr lang="fr-FR" sz="2400" b="1" dirty="0" smtClean="0">
                <a:solidFill>
                  <a:schemeClr val="tx2"/>
                </a:solidFill>
              </a:rPr>
              <a:t>: </a:t>
            </a:r>
            <a:r>
              <a:rPr lang="fr-FR" sz="1400" b="1" u="sng" dirty="0" smtClean="0">
                <a:solidFill>
                  <a:schemeClr val="tx2">
                    <a:lumMod val="20000"/>
                    <a:lumOff val="80000"/>
                  </a:schemeClr>
                </a:solidFill>
                <a:hlinkClick r:id="rId2" action="ppaction://hlinkfile"/>
              </a:rPr>
              <a:t>exemple saisine</a:t>
            </a:r>
            <a:endParaRPr lang="fr-FR" sz="1400" b="1" u="sng" dirty="0">
              <a:solidFill>
                <a:schemeClr val="tx2">
                  <a:lumMod val="20000"/>
                  <a:lumOff val="80000"/>
                </a:schemeClr>
              </a:solidFill>
            </a:endParaRPr>
          </a:p>
          <a:p>
            <a:pPr marL="1053846" lvl="1" indent="-514350" algn="just">
              <a:buFont typeface="+mj-lt"/>
              <a:buAutoNum type="arabicPeriod"/>
            </a:pPr>
            <a:r>
              <a:rPr lang="fr-FR" sz="2000" dirty="0"/>
              <a:t>Vérifier le respect des garanties minimales</a:t>
            </a:r>
          </a:p>
          <a:p>
            <a:pPr marL="1053846" lvl="1" indent="-514350" algn="just">
              <a:buFont typeface="+mj-lt"/>
              <a:buAutoNum type="arabicPeriod"/>
            </a:pPr>
            <a:r>
              <a:rPr lang="fr-FR" sz="2000" dirty="0"/>
              <a:t>Vérifier le calcul du temps de travail</a:t>
            </a:r>
          </a:p>
          <a:p>
            <a:pPr marL="82296"/>
            <a:endParaRPr lang="fr-FR" sz="2400" dirty="0"/>
          </a:p>
          <a:p>
            <a:pPr marL="82296" algn="just"/>
            <a:r>
              <a:rPr lang="fr-FR" dirty="0"/>
              <a:t>L’accord des agents n’est pas obligatoire car les modifications ne modifient pas le temps de travail initial de l’agent, mais il est conseillé de l’obtenir.</a:t>
            </a:r>
          </a:p>
        </p:txBody>
      </p:sp>
      <p:sp>
        <p:nvSpPr>
          <p:cNvPr id="10" name="Espace réservé du contenu 2"/>
          <p:cNvSpPr txBox="1">
            <a:spLocks/>
          </p:cNvSpPr>
          <p:nvPr/>
        </p:nvSpPr>
        <p:spPr>
          <a:xfrm>
            <a:off x="252354" y="831103"/>
            <a:ext cx="11231488" cy="2923460"/>
          </a:xfrm>
          <a:ln w="9525">
            <a:solidFill>
              <a:schemeClr val="bg1">
                <a:lumMod val="85000"/>
              </a:schemeClr>
            </a:solidFill>
          </a:ln>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296" algn="l"/>
            <a:r>
              <a:rPr lang="fr-FR" sz="2400" b="1" dirty="0" smtClean="0"/>
              <a:t>Les changements de temps de travail : </a:t>
            </a:r>
            <a:r>
              <a:rPr lang="fr-FR" sz="1400" b="1" dirty="0" smtClean="0">
                <a:solidFill>
                  <a:schemeClr val="tx2">
                    <a:lumMod val="20000"/>
                    <a:lumOff val="80000"/>
                  </a:schemeClr>
                </a:solidFill>
                <a:hlinkClick r:id="rId3" action="ppaction://hlinkfile"/>
              </a:rPr>
              <a:t>exemple saisine </a:t>
            </a:r>
            <a:endParaRPr lang="fr-FR" sz="2400" b="1" dirty="0" smtClean="0">
              <a:solidFill>
                <a:schemeClr val="tx2">
                  <a:lumMod val="20000"/>
                  <a:lumOff val="80000"/>
                </a:schemeClr>
              </a:solidFill>
            </a:endParaRPr>
          </a:p>
          <a:p>
            <a:pPr marL="1282446" lvl="1" indent="-514350" algn="just">
              <a:buFont typeface="+mj-lt"/>
              <a:buAutoNum type="arabicPeriod"/>
            </a:pPr>
            <a:r>
              <a:rPr lang="fr-FR" sz="2000" dirty="0" smtClean="0">
                <a:solidFill>
                  <a:schemeClr val="tx1"/>
                </a:solidFill>
              </a:rPr>
              <a:t>Vérifier le respect des garanties minimales</a:t>
            </a:r>
          </a:p>
          <a:p>
            <a:pPr marL="1282446" lvl="1" indent="-514350" algn="just">
              <a:buFont typeface="+mj-lt"/>
              <a:buAutoNum type="arabicPeriod"/>
            </a:pPr>
            <a:r>
              <a:rPr lang="fr-FR" sz="2000" dirty="0" smtClean="0">
                <a:solidFill>
                  <a:schemeClr val="tx1"/>
                </a:solidFill>
              </a:rPr>
              <a:t>Vérifier le calcul du temps de travail</a:t>
            </a:r>
          </a:p>
          <a:p>
            <a:pPr marL="1282446" lvl="1" indent="-514350" algn="just">
              <a:buFont typeface="+mj-lt"/>
              <a:buAutoNum type="arabicPeriod"/>
            </a:pPr>
            <a:r>
              <a:rPr lang="fr-FR" sz="2000" dirty="0" smtClean="0">
                <a:solidFill>
                  <a:schemeClr val="tx1"/>
                </a:solidFill>
              </a:rPr>
              <a:t>Pour les temps annualisés, il faut appliquer une méthode validée en amont par les membres du comité</a:t>
            </a:r>
          </a:p>
          <a:p>
            <a:pPr marL="82296" algn="just"/>
            <a:r>
              <a:rPr lang="fr-FR" dirty="0" smtClean="0">
                <a:solidFill>
                  <a:schemeClr val="tx1"/>
                </a:solidFill>
              </a:rPr>
              <a:t>Lorsque la modification du nombre d’heures de l’emploi à temps non complet excède 10 % ou si elle fait perdre le bénéfice de l’affiliation à la CNRACL, </a:t>
            </a:r>
            <a:r>
              <a:rPr lang="fr-FR" b="1" i="1" u="sng" dirty="0" smtClean="0">
                <a:solidFill>
                  <a:schemeClr val="tx1"/>
                </a:solidFill>
              </a:rPr>
              <a:t>la modification est considérée comme une suppression de poste</a:t>
            </a:r>
            <a:r>
              <a:rPr lang="fr-FR" b="1" i="1" dirty="0" smtClean="0">
                <a:solidFill>
                  <a:schemeClr val="tx1"/>
                </a:solidFill>
              </a:rPr>
              <a:t> </a:t>
            </a:r>
            <a:r>
              <a:rPr lang="fr-FR" dirty="0" smtClean="0">
                <a:solidFill>
                  <a:schemeClr val="tx1"/>
                </a:solidFill>
              </a:rPr>
              <a:t>soumise à l’avis du CST, </a:t>
            </a:r>
            <a:r>
              <a:rPr lang="fr-FR" b="1" dirty="0" smtClean="0">
                <a:solidFill>
                  <a:schemeClr val="tx1"/>
                </a:solidFill>
              </a:rPr>
              <a:t>l’accord de l’agent est alors obligatoire</a:t>
            </a:r>
            <a:r>
              <a:rPr lang="fr-FR" dirty="0" smtClean="0">
                <a:solidFill>
                  <a:schemeClr val="tx1"/>
                </a:solidFill>
              </a:rPr>
              <a:t>.</a:t>
            </a:r>
            <a:endParaRPr lang="fr-FR" dirty="0">
              <a:solidFill>
                <a:schemeClr val="tx1"/>
              </a:solidFill>
            </a:endParaRPr>
          </a:p>
        </p:txBody>
      </p:sp>
      <p:sp>
        <p:nvSpPr>
          <p:cNvPr id="2" name="Rectangle 1"/>
          <p:cNvSpPr/>
          <p:nvPr/>
        </p:nvSpPr>
        <p:spPr>
          <a:xfrm>
            <a:off x="252354" y="831103"/>
            <a:ext cx="11231488" cy="2922640"/>
          </a:xfrm>
          <a:prstGeom prst="rect">
            <a:avLst/>
          </a:prstGeom>
          <a:noFill/>
          <a:ln w="9525">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61254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L’ETUDE DES DOSSIERS - CST</a:t>
            </a:r>
            <a:endParaRPr lang="fr-FR" dirty="0"/>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33</a:t>
            </a:fld>
            <a:endParaRPr lang="fr-FR" dirty="0"/>
          </a:p>
        </p:txBody>
      </p:sp>
      <p:sp>
        <p:nvSpPr>
          <p:cNvPr id="6" name="Espace réservé du texte 5"/>
          <p:cNvSpPr txBox="1">
            <a:spLocks noGrp="1"/>
          </p:cNvSpPr>
          <p:nvPr>
            <p:ph type="body" sz="quarter" idx="13"/>
          </p:nvPr>
        </p:nvSpPr>
        <p:spPr>
          <a:xfrm>
            <a:off x="360000" y="674518"/>
            <a:ext cx="11520000" cy="203133"/>
          </a:xfrm>
          <a:prstGeom prst="rect">
            <a:avLst/>
          </a:prstGeom>
          <a:noFill/>
        </p:spPr>
        <p:txBody>
          <a:bodyPr wrap="square" rtlCol="0">
            <a:spAutoFit/>
          </a:bodyPr>
          <a:lstStyle/>
          <a:p>
            <a:pPr algn="r"/>
            <a:r>
              <a:rPr lang="fr-FR" sz="800" dirty="0" smtClean="0"/>
              <a:t> </a:t>
            </a:r>
            <a:endParaRPr lang="fr-FR" sz="800" b="1" dirty="0"/>
          </a:p>
        </p:txBody>
      </p:sp>
      <p:sp>
        <p:nvSpPr>
          <p:cNvPr id="7" name="AutoShape 2" descr="Comment porter l'écharpe de maire et adjoint ? - DOUBLET"/>
          <p:cNvSpPr>
            <a:spLocks noChangeAspect="1" noChangeArrowheads="1"/>
          </p:cNvSpPr>
          <p:nvPr/>
        </p:nvSpPr>
        <p:spPr bwMode="auto">
          <a:xfrm>
            <a:off x="1900485" y="2345783"/>
            <a:ext cx="3038655" cy="3038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44709" y="854688"/>
            <a:ext cx="11446779" cy="646331"/>
          </a:xfrm>
          <a:prstGeom prst="rect">
            <a:avLst/>
          </a:prstGeom>
        </p:spPr>
        <p:txBody>
          <a:bodyPr wrap="square">
            <a:spAutoFit/>
          </a:bodyPr>
          <a:lstStyle/>
          <a:p>
            <a:pPr marL="82296" indent="0">
              <a:buNone/>
            </a:pPr>
            <a:endParaRPr lang="fr-FR" dirty="0"/>
          </a:p>
          <a:p>
            <a:pPr marL="82296" indent="0" algn="just">
              <a:buNone/>
            </a:pPr>
            <a:endParaRPr lang="fr-FR" dirty="0"/>
          </a:p>
        </p:txBody>
      </p:sp>
      <p:sp>
        <p:nvSpPr>
          <p:cNvPr id="12" name="Espace réservé du contenu 2"/>
          <p:cNvSpPr txBox="1">
            <a:spLocks/>
          </p:cNvSpPr>
          <p:nvPr/>
        </p:nvSpPr>
        <p:spPr>
          <a:xfrm>
            <a:off x="646702" y="1297486"/>
            <a:ext cx="10946595" cy="4912514"/>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l" defTabSz="914400" rtl="0" eaLnBrk="1" fontAlgn="auto" latinLnBrk="0" hangingPunct="1">
              <a:lnSpc>
                <a:spcPct val="100000"/>
              </a:lnSpc>
              <a:spcBef>
                <a:spcPts val="600"/>
              </a:spcBef>
              <a:spcAft>
                <a:spcPts val="0"/>
              </a:spcAft>
              <a:buClr>
                <a:srgbClr val="D16349"/>
              </a:buClr>
              <a:buSzPct val="80000"/>
              <a:buFont typeface="Wingdings 2"/>
              <a:buNone/>
              <a:tabLst/>
              <a:defRPr/>
            </a:pPr>
            <a:endParaRPr kumimoji="0" lang="fr-FR" sz="11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82296" marR="0" lvl="0" indent="0" algn="l" defTabSz="914400" rtl="0" eaLnBrk="1" fontAlgn="auto" latinLnBrk="0" hangingPunct="1">
              <a:lnSpc>
                <a:spcPct val="100000"/>
              </a:lnSpc>
              <a:spcBef>
                <a:spcPts val="600"/>
              </a:spcBef>
              <a:spcAft>
                <a:spcPts val="0"/>
              </a:spcAft>
              <a:buClr>
                <a:srgbClr val="D16349"/>
              </a:buClr>
              <a:buSzPct val="80000"/>
              <a:buNone/>
              <a:tabLst/>
              <a:defRPr/>
            </a:pPr>
            <a:endPar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endParaRPr>
          </a:p>
        </p:txBody>
      </p:sp>
      <p:sp>
        <p:nvSpPr>
          <p:cNvPr id="10" name="Espace réservé du contenu 2"/>
          <p:cNvSpPr txBox="1">
            <a:spLocks/>
          </p:cNvSpPr>
          <p:nvPr/>
        </p:nvSpPr>
        <p:spPr>
          <a:xfrm>
            <a:off x="154003" y="1556792"/>
            <a:ext cx="11559941" cy="4691608"/>
          </a:xfr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296" algn="l"/>
            <a:endParaRPr lang="fr-FR" sz="2000" dirty="0">
              <a:solidFill>
                <a:schemeClr val="tx1"/>
              </a:solidFill>
            </a:endParaRPr>
          </a:p>
        </p:txBody>
      </p:sp>
      <p:sp>
        <p:nvSpPr>
          <p:cNvPr id="3" name="Rectangle 2"/>
          <p:cNvSpPr/>
          <p:nvPr/>
        </p:nvSpPr>
        <p:spPr>
          <a:xfrm>
            <a:off x="454840" y="1159440"/>
            <a:ext cx="11219676" cy="1477328"/>
          </a:xfrm>
          <a:prstGeom prst="rect">
            <a:avLst/>
          </a:prstGeom>
          <a:ln>
            <a:solidFill>
              <a:srgbClr val="B6B6B6"/>
            </a:solidFill>
          </a:ln>
        </p:spPr>
        <p:txBody>
          <a:bodyPr wrap="square">
            <a:spAutoFit/>
          </a:bodyPr>
          <a:lstStyle/>
          <a:p>
            <a:pPr marL="82296"/>
            <a:r>
              <a:rPr lang="fr-FR" b="1" dirty="0" smtClean="0">
                <a:solidFill>
                  <a:schemeClr val="tx2"/>
                </a:solidFill>
              </a:rPr>
              <a:t>Les suppressions </a:t>
            </a:r>
            <a:r>
              <a:rPr lang="fr-FR" b="1" dirty="0">
                <a:solidFill>
                  <a:schemeClr val="tx2"/>
                </a:solidFill>
              </a:rPr>
              <a:t>de poste </a:t>
            </a:r>
            <a:r>
              <a:rPr lang="fr-FR" b="1" dirty="0" smtClean="0">
                <a:solidFill>
                  <a:schemeClr val="tx2"/>
                </a:solidFill>
              </a:rPr>
              <a:t>: </a:t>
            </a:r>
            <a:r>
              <a:rPr lang="fr-FR" sz="1200" b="1" dirty="0" smtClean="0">
                <a:solidFill>
                  <a:schemeClr val="tx2">
                    <a:lumMod val="20000"/>
                    <a:lumOff val="80000"/>
                  </a:schemeClr>
                </a:solidFill>
                <a:hlinkClick r:id="rId2" action="ppaction://hlinkfile"/>
              </a:rPr>
              <a:t>exemple saisine</a:t>
            </a:r>
            <a:endParaRPr lang="fr-FR" sz="1200" b="1" dirty="0">
              <a:solidFill>
                <a:schemeClr val="tx2">
                  <a:lumMod val="20000"/>
                  <a:lumOff val="80000"/>
                </a:schemeClr>
              </a:solidFill>
            </a:endParaRPr>
          </a:p>
          <a:p>
            <a:pPr marL="82296"/>
            <a:r>
              <a:rPr lang="fr-FR" dirty="0"/>
              <a:t>Les demandes doivent être justifiées  </a:t>
            </a:r>
          </a:p>
          <a:p>
            <a:pPr marL="82296"/>
            <a:r>
              <a:rPr lang="fr-FR" dirty="0"/>
              <a:t>Pourquoi ? (avancement de grade de l’agent, départ …)</a:t>
            </a:r>
          </a:p>
          <a:p>
            <a:pPr marL="82296"/>
            <a:r>
              <a:rPr lang="fr-FR" dirty="0"/>
              <a:t>Qu’advient-il des heures ? (remplacement de l’agent sur un autre grade, répartition des missions sur d’autres postes….)</a:t>
            </a:r>
          </a:p>
        </p:txBody>
      </p:sp>
      <p:sp>
        <p:nvSpPr>
          <p:cNvPr id="9" name="Rectangle 8"/>
          <p:cNvSpPr/>
          <p:nvPr/>
        </p:nvSpPr>
        <p:spPr>
          <a:xfrm>
            <a:off x="454840" y="2845170"/>
            <a:ext cx="11193870" cy="923330"/>
          </a:xfrm>
          <a:prstGeom prst="rect">
            <a:avLst/>
          </a:prstGeom>
          <a:ln>
            <a:solidFill>
              <a:srgbClr val="B6B6B6"/>
            </a:solidFill>
          </a:ln>
        </p:spPr>
        <p:txBody>
          <a:bodyPr wrap="square">
            <a:spAutoFit/>
          </a:bodyPr>
          <a:lstStyle/>
          <a:p>
            <a:pPr marL="82296"/>
            <a:r>
              <a:rPr lang="fr-FR" b="1" dirty="0">
                <a:solidFill>
                  <a:schemeClr val="tx2"/>
                </a:solidFill>
              </a:rPr>
              <a:t>Pour le règlement intérieur de la structure : </a:t>
            </a:r>
            <a:endParaRPr lang="fr-FR" b="1" dirty="0" smtClean="0">
              <a:solidFill>
                <a:schemeClr val="tx2"/>
              </a:solidFill>
            </a:endParaRPr>
          </a:p>
          <a:p>
            <a:pPr marL="82296"/>
            <a:r>
              <a:rPr lang="fr-FR" dirty="0" smtClean="0"/>
              <a:t>La </a:t>
            </a:r>
            <a:r>
              <a:rPr lang="fr-FR" dirty="0"/>
              <a:t>mise en place puis toutes les modifications, suppressions doivent faire l’objet de l’avis du </a:t>
            </a:r>
            <a:r>
              <a:rPr lang="fr-FR" dirty="0" smtClean="0"/>
              <a:t>CST. </a:t>
            </a:r>
            <a:r>
              <a:rPr lang="fr-FR" dirty="0"/>
              <a:t>Il s’agit de vérifier que le contenu est conforme avec la règlementation en </a:t>
            </a:r>
            <a:r>
              <a:rPr lang="fr-FR" dirty="0" smtClean="0"/>
              <a:t>vigueur.</a:t>
            </a:r>
            <a:endParaRPr lang="fr-FR" dirty="0"/>
          </a:p>
        </p:txBody>
      </p:sp>
      <p:sp>
        <p:nvSpPr>
          <p:cNvPr id="11" name="Rectangle 10"/>
          <p:cNvSpPr/>
          <p:nvPr/>
        </p:nvSpPr>
        <p:spPr>
          <a:xfrm>
            <a:off x="467742" y="3957450"/>
            <a:ext cx="11206773" cy="1200329"/>
          </a:xfrm>
          <a:prstGeom prst="rect">
            <a:avLst/>
          </a:prstGeom>
          <a:ln>
            <a:solidFill>
              <a:srgbClr val="B6B6B6"/>
            </a:solidFill>
          </a:ln>
        </p:spPr>
        <p:txBody>
          <a:bodyPr wrap="square">
            <a:spAutoFit/>
          </a:bodyPr>
          <a:lstStyle/>
          <a:p>
            <a:pPr marL="82296"/>
            <a:r>
              <a:rPr lang="fr-FR" b="1" dirty="0">
                <a:solidFill>
                  <a:schemeClr val="tx2"/>
                </a:solidFill>
              </a:rPr>
              <a:t>Pour le plan de formation </a:t>
            </a:r>
            <a:r>
              <a:rPr lang="fr-FR" b="1" dirty="0" smtClean="0">
                <a:solidFill>
                  <a:schemeClr val="tx2"/>
                </a:solidFill>
              </a:rPr>
              <a:t>: </a:t>
            </a:r>
          </a:p>
          <a:p>
            <a:pPr marL="82296"/>
            <a:r>
              <a:rPr lang="fr-FR" dirty="0" smtClean="0"/>
              <a:t>Vérifier </a:t>
            </a:r>
            <a:r>
              <a:rPr lang="fr-FR" dirty="0"/>
              <a:t>qu’il contient bien les objectifs fixés par la collectivité pour que les membres puissent émettre un avis éclairé  sur  la corrélation entre les objectifs fixés par la collectivité et les formations proposées aux agents.</a:t>
            </a:r>
          </a:p>
        </p:txBody>
      </p:sp>
    </p:spTree>
    <p:extLst>
      <p:ext uri="{BB962C8B-B14F-4D97-AF65-F5344CB8AC3E}">
        <p14:creationId xmlns:p14="http://schemas.microsoft.com/office/powerpoint/2010/main" val="1286443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L’ETUDE DES DOSSIERS - CST</a:t>
            </a:r>
            <a:endParaRPr lang="fr-FR" dirty="0"/>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34</a:t>
            </a:fld>
            <a:endParaRPr lang="fr-FR" dirty="0"/>
          </a:p>
        </p:txBody>
      </p:sp>
      <p:sp>
        <p:nvSpPr>
          <p:cNvPr id="6" name="Espace réservé du texte 5"/>
          <p:cNvSpPr txBox="1">
            <a:spLocks noGrp="1"/>
          </p:cNvSpPr>
          <p:nvPr>
            <p:ph type="body" sz="quarter" idx="13"/>
          </p:nvPr>
        </p:nvSpPr>
        <p:spPr>
          <a:xfrm>
            <a:off x="360000" y="674518"/>
            <a:ext cx="11520000" cy="203133"/>
          </a:xfrm>
          <a:prstGeom prst="rect">
            <a:avLst/>
          </a:prstGeom>
          <a:noFill/>
        </p:spPr>
        <p:txBody>
          <a:bodyPr wrap="square" rtlCol="0">
            <a:spAutoFit/>
          </a:bodyPr>
          <a:lstStyle/>
          <a:p>
            <a:pPr algn="r"/>
            <a:r>
              <a:rPr lang="fr-FR" sz="800" dirty="0" smtClean="0"/>
              <a:t> </a:t>
            </a:r>
            <a:endParaRPr lang="fr-FR" sz="800" b="1" dirty="0"/>
          </a:p>
        </p:txBody>
      </p:sp>
      <p:sp>
        <p:nvSpPr>
          <p:cNvPr id="7" name="AutoShape 2" descr="Comment porter l'écharpe de maire et adjoint ? - DOUBLET"/>
          <p:cNvSpPr>
            <a:spLocks noChangeAspect="1" noChangeArrowheads="1"/>
          </p:cNvSpPr>
          <p:nvPr/>
        </p:nvSpPr>
        <p:spPr bwMode="auto">
          <a:xfrm>
            <a:off x="1934041" y="2345783"/>
            <a:ext cx="3038655" cy="3038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44709" y="854688"/>
            <a:ext cx="11446779" cy="646331"/>
          </a:xfrm>
          <a:prstGeom prst="rect">
            <a:avLst/>
          </a:prstGeom>
        </p:spPr>
        <p:txBody>
          <a:bodyPr wrap="square">
            <a:spAutoFit/>
          </a:bodyPr>
          <a:lstStyle/>
          <a:p>
            <a:pPr marL="82296" indent="0">
              <a:buNone/>
            </a:pPr>
            <a:endParaRPr lang="fr-FR" dirty="0"/>
          </a:p>
          <a:p>
            <a:pPr marL="82296" indent="0" algn="just">
              <a:buNone/>
            </a:pPr>
            <a:endParaRPr lang="fr-FR" dirty="0"/>
          </a:p>
        </p:txBody>
      </p:sp>
      <p:sp>
        <p:nvSpPr>
          <p:cNvPr id="12" name="Espace réservé du contenu 2"/>
          <p:cNvSpPr txBox="1">
            <a:spLocks/>
          </p:cNvSpPr>
          <p:nvPr/>
        </p:nvSpPr>
        <p:spPr>
          <a:xfrm>
            <a:off x="646702" y="1297486"/>
            <a:ext cx="10946595" cy="4912514"/>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l" defTabSz="914400" rtl="0" eaLnBrk="1" fontAlgn="auto" latinLnBrk="0" hangingPunct="1">
              <a:lnSpc>
                <a:spcPct val="100000"/>
              </a:lnSpc>
              <a:spcBef>
                <a:spcPts val="600"/>
              </a:spcBef>
              <a:spcAft>
                <a:spcPts val="0"/>
              </a:spcAft>
              <a:buClr>
                <a:srgbClr val="D16349"/>
              </a:buClr>
              <a:buSzPct val="80000"/>
              <a:buFont typeface="Wingdings 2"/>
              <a:buNone/>
              <a:tabLst/>
              <a:defRPr/>
            </a:pPr>
            <a:endParaRPr kumimoji="0" lang="fr-FR" sz="11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82296" marR="0" lvl="0" indent="0" algn="l" defTabSz="914400" rtl="0" eaLnBrk="1" fontAlgn="auto" latinLnBrk="0" hangingPunct="1">
              <a:lnSpc>
                <a:spcPct val="100000"/>
              </a:lnSpc>
              <a:spcBef>
                <a:spcPts val="600"/>
              </a:spcBef>
              <a:spcAft>
                <a:spcPts val="0"/>
              </a:spcAft>
              <a:buClr>
                <a:srgbClr val="D16349"/>
              </a:buClr>
              <a:buSzPct val="80000"/>
              <a:buNone/>
              <a:tabLst/>
              <a:defRPr/>
            </a:pPr>
            <a:endParaRPr kumimoji="0" lang="fr-FR" sz="2000" b="0" i="0" u="none" strike="noStrike" kern="1200" cap="none" spc="0" normalizeH="0" baseline="0" noProof="0" dirty="0" smtClean="0">
              <a:ln>
                <a:noFill/>
              </a:ln>
              <a:solidFill>
                <a:sysClr val="windowText" lastClr="000000"/>
              </a:solidFill>
              <a:effectLst/>
              <a:uLnTx/>
              <a:uFillTx/>
              <a:latin typeface="Cambria"/>
              <a:ea typeface="+mn-ea"/>
              <a:cs typeface="+mn-cs"/>
            </a:endParaRPr>
          </a:p>
        </p:txBody>
      </p:sp>
      <p:sp>
        <p:nvSpPr>
          <p:cNvPr id="10" name="Espace réservé du contenu 2"/>
          <p:cNvSpPr txBox="1">
            <a:spLocks/>
          </p:cNvSpPr>
          <p:nvPr/>
        </p:nvSpPr>
        <p:spPr>
          <a:xfrm>
            <a:off x="154003" y="1556792"/>
            <a:ext cx="11559941" cy="4691608"/>
          </a:xfr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296" algn="l"/>
            <a:endParaRPr lang="fr-FR" sz="2000" dirty="0">
              <a:solidFill>
                <a:schemeClr val="tx1"/>
              </a:solidFill>
            </a:endParaRPr>
          </a:p>
        </p:txBody>
      </p:sp>
      <p:sp>
        <p:nvSpPr>
          <p:cNvPr id="2" name="Rectangle 1"/>
          <p:cNvSpPr/>
          <p:nvPr/>
        </p:nvSpPr>
        <p:spPr>
          <a:xfrm>
            <a:off x="395705" y="889828"/>
            <a:ext cx="10944786" cy="2031325"/>
          </a:xfrm>
          <a:prstGeom prst="rect">
            <a:avLst/>
          </a:prstGeom>
          <a:ln>
            <a:solidFill>
              <a:srgbClr val="B6B6B6"/>
            </a:solidFill>
          </a:ln>
        </p:spPr>
        <p:txBody>
          <a:bodyPr wrap="square">
            <a:spAutoFit/>
          </a:bodyPr>
          <a:lstStyle/>
          <a:p>
            <a:pPr marL="82296"/>
            <a:r>
              <a:rPr lang="fr-FR" b="1" dirty="0" smtClean="0">
                <a:solidFill>
                  <a:schemeClr val="tx2"/>
                </a:solidFill>
              </a:rPr>
              <a:t>Le contrat </a:t>
            </a:r>
            <a:r>
              <a:rPr lang="fr-FR" b="1" dirty="0">
                <a:solidFill>
                  <a:schemeClr val="tx2"/>
                </a:solidFill>
              </a:rPr>
              <a:t>d’apprentissage : </a:t>
            </a:r>
            <a:r>
              <a:rPr lang="fr-FR" sz="1400" b="1" dirty="0">
                <a:solidFill>
                  <a:schemeClr val="tx2">
                    <a:lumMod val="20000"/>
                    <a:lumOff val="80000"/>
                  </a:schemeClr>
                </a:solidFill>
                <a:hlinkClick r:id="rId3" action="ppaction://hlinkfile"/>
              </a:rPr>
              <a:t>exemple </a:t>
            </a:r>
            <a:r>
              <a:rPr lang="fr-FR" sz="1400" b="1" dirty="0" smtClean="0">
                <a:solidFill>
                  <a:schemeClr val="tx2">
                    <a:lumMod val="20000"/>
                    <a:lumOff val="80000"/>
                  </a:schemeClr>
                </a:solidFill>
                <a:hlinkClick r:id="rId3" action="ppaction://hlinkfile"/>
              </a:rPr>
              <a:t>saisine</a:t>
            </a:r>
            <a:endParaRPr lang="fr-FR" sz="1400" b="1" dirty="0">
              <a:solidFill>
                <a:schemeClr val="tx2"/>
              </a:solidFill>
            </a:endParaRPr>
          </a:p>
          <a:p>
            <a:pPr marL="82296"/>
            <a:r>
              <a:rPr lang="fr-FR" dirty="0"/>
              <a:t>Le </a:t>
            </a:r>
            <a:r>
              <a:rPr lang="fr-FR" dirty="0" smtClean="0"/>
              <a:t>but du CST est de s’assurer des conditions d’accueil de l’apprenti :</a:t>
            </a:r>
            <a:endParaRPr lang="fr-FR" dirty="0"/>
          </a:p>
          <a:p>
            <a:pPr lvl="0"/>
            <a:r>
              <a:rPr lang="fr-FR" dirty="0" smtClean="0"/>
              <a:t> Répartition </a:t>
            </a:r>
            <a:r>
              <a:rPr lang="fr-FR" dirty="0"/>
              <a:t>entre le temps de formation et d’accueil de l’apprenti dans la collectivité ou </a:t>
            </a:r>
            <a:r>
              <a:rPr lang="fr-FR" dirty="0" smtClean="0"/>
              <a:t>l’établissement public,</a:t>
            </a:r>
            <a:endParaRPr lang="fr-FR" dirty="0"/>
          </a:p>
          <a:p>
            <a:pPr lvl="0"/>
            <a:r>
              <a:rPr lang="fr-FR" dirty="0" smtClean="0"/>
              <a:t> Les </a:t>
            </a:r>
            <a:r>
              <a:rPr lang="fr-FR" dirty="0"/>
              <a:t>horaires et conditions de travail de l’apprenti dans la collectivité ou </a:t>
            </a:r>
            <a:r>
              <a:rPr lang="fr-FR" dirty="0" smtClean="0"/>
              <a:t>l’établissement public, </a:t>
            </a:r>
            <a:endParaRPr lang="fr-FR" dirty="0"/>
          </a:p>
          <a:p>
            <a:pPr lvl="0"/>
            <a:r>
              <a:rPr lang="fr-FR" dirty="0" smtClean="0"/>
              <a:t> La </a:t>
            </a:r>
            <a:r>
              <a:rPr lang="fr-FR" dirty="0"/>
              <a:t>fiche de poste du maître d’apprentissage,</a:t>
            </a:r>
          </a:p>
          <a:p>
            <a:pPr lvl="0"/>
            <a:r>
              <a:rPr lang="fr-FR" dirty="0" smtClean="0"/>
              <a:t> Le </a:t>
            </a:r>
            <a:r>
              <a:rPr lang="fr-FR" dirty="0"/>
              <a:t>CV du maître d’apprentissage</a:t>
            </a:r>
            <a:r>
              <a:rPr lang="fr-FR" dirty="0" smtClean="0"/>
              <a:t>.</a:t>
            </a:r>
            <a:endParaRPr lang="fr-FR" dirty="0"/>
          </a:p>
        </p:txBody>
      </p:sp>
      <p:sp>
        <p:nvSpPr>
          <p:cNvPr id="13" name="Rectangle 12"/>
          <p:cNvSpPr/>
          <p:nvPr/>
        </p:nvSpPr>
        <p:spPr>
          <a:xfrm>
            <a:off x="395705" y="2903460"/>
            <a:ext cx="10944786" cy="1200329"/>
          </a:xfrm>
          <a:prstGeom prst="rect">
            <a:avLst/>
          </a:prstGeom>
          <a:ln>
            <a:solidFill>
              <a:srgbClr val="B6B6B6"/>
            </a:solidFill>
          </a:ln>
        </p:spPr>
        <p:txBody>
          <a:bodyPr wrap="square">
            <a:spAutoFit/>
          </a:bodyPr>
          <a:lstStyle/>
          <a:p>
            <a:pPr marL="82296"/>
            <a:r>
              <a:rPr lang="fr-FR" b="1" dirty="0" smtClean="0">
                <a:solidFill>
                  <a:schemeClr val="tx2"/>
                </a:solidFill>
              </a:rPr>
              <a:t>Le régime indemnitaire : </a:t>
            </a:r>
            <a:r>
              <a:rPr lang="fr-FR" sz="1400" b="1" dirty="0" smtClean="0">
                <a:solidFill>
                  <a:schemeClr val="tx2">
                    <a:lumMod val="20000"/>
                    <a:lumOff val="80000"/>
                  </a:schemeClr>
                </a:solidFill>
                <a:hlinkClick r:id="rId4" action="ppaction://hlinkfile"/>
              </a:rPr>
              <a:t>exemple saisine</a:t>
            </a:r>
            <a:endParaRPr lang="fr-FR" sz="1400" b="1" dirty="0">
              <a:solidFill>
                <a:schemeClr val="tx2">
                  <a:lumMod val="20000"/>
                  <a:lumOff val="80000"/>
                </a:schemeClr>
              </a:solidFill>
            </a:endParaRPr>
          </a:p>
          <a:p>
            <a:pPr marL="82296"/>
            <a:r>
              <a:rPr lang="fr-FR" dirty="0" smtClean="0"/>
              <a:t>Déterminer les critères d’attributions de l’IFSE, du CIA, </a:t>
            </a:r>
          </a:p>
          <a:p>
            <a:pPr marL="82296"/>
            <a:r>
              <a:rPr lang="fr-FR" dirty="0" smtClean="0"/>
              <a:t>Valider le classement des postes dans les groupes de fonction,</a:t>
            </a:r>
          </a:p>
          <a:p>
            <a:pPr marL="82296"/>
            <a:r>
              <a:rPr lang="fr-FR" dirty="0" smtClean="0"/>
              <a:t>Les conditions de maintien en cas d’indisponibilité physique. </a:t>
            </a:r>
            <a:endParaRPr lang="fr-FR" dirty="0"/>
          </a:p>
        </p:txBody>
      </p:sp>
      <p:sp>
        <p:nvSpPr>
          <p:cNvPr id="14" name="Rectangle 13"/>
          <p:cNvSpPr/>
          <p:nvPr/>
        </p:nvSpPr>
        <p:spPr>
          <a:xfrm>
            <a:off x="395705" y="4428707"/>
            <a:ext cx="10944786" cy="646331"/>
          </a:xfrm>
          <a:prstGeom prst="rect">
            <a:avLst/>
          </a:prstGeom>
          <a:ln>
            <a:solidFill>
              <a:srgbClr val="B6B6B6"/>
            </a:solidFill>
          </a:ln>
        </p:spPr>
        <p:txBody>
          <a:bodyPr wrap="square">
            <a:spAutoFit/>
          </a:bodyPr>
          <a:lstStyle/>
          <a:p>
            <a:pPr marL="82296"/>
            <a:r>
              <a:rPr lang="fr-FR" b="1" dirty="0" smtClean="0">
                <a:solidFill>
                  <a:schemeClr val="tx2"/>
                </a:solidFill>
              </a:rPr>
              <a:t>L’astreinte : </a:t>
            </a:r>
            <a:r>
              <a:rPr lang="fr-FR" sz="1400" b="1" dirty="0">
                <a:solidFill>
                  <a:schemeClr val="tx2">
                    <a:lumMod val="20000"/>
                    <a:lumOff val="80000"/>
                  </a:schemeClr>
                </a:solidFill>
                <a:hlinkClick r:id="rId5" action="ppaction://hlinkfile"/>
              </a:rPr>
              <a:t>exemple </a:t>
            </a:r>
            <a:r>
              <a:rPr lang="fr-FR" sz="1400" b="1" dirty="0" smtClean="0">
                <a:solidFill>
                  <a:schemeClr val="tx2">
                    <a:lumMod val="20000"/>
                    <a:lumOff val="80000"/>
                  </a:schemeClr>
                </a:solidFill>
                <a:hlinkClick r:id="rId5" action="ppaction://hlinkfile"/>
              </a:rPr>
              <a:t>saisine</a:t>
            </a:r>
            <a:endParaRPr lang="fr-FR" sz="1400" b="1" dirty="0">
              <a:solidFill>
                <a:schemeClr val="tx2"/>
              </a:solidFill>
            </a:endParaRPr>
          </a:p>
          <a:p>
            <a:pPr marL="82296"/>
            <a:r>
              <a:rPr lang="fr-FR" dirty="0" smtClean="0"/>
              <a:t>S’assurer que l’organisation des astreintes respecte la réglementation en vigueur. </a:t>
            </a:r>
            <a:endParaRPr lang="fr-FR" dirty="0"/>
          </a:p>
        </p:txBody>
      </p:sp>
      <p:sp>
        <p:nvSpPr>
          <p:cNvPr id="3" name="Rectangle à coins arrondis 2"/>
          <p:cNvSpPr/>
          <p:nvPr/>
        </p:nvSpPr>
        <p:spPr>
          <a:xfrm>
            <a:off x="950976" y="5522976"/>
            <a:ext cx="9555424" cy="7254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Toutes les saisines pour le CST du CDG en consultation sur le </a:t>
            </a:r>
            <a:r>
              <a:rPr lang="fr-FR" dirty="0"/>
              <a:t>site internet : </a:t>
            </a:r>
            <a:r>
              <a:rPr lang="fr-FR" dirty="0">
                <a:solidFill>
                  <a:schemeClr val="tx1"/>
                </a:solidFill>
                <a:hlinkClick r:id="rId6"/>
              </a:rPr>
              <a:t>https://</a:t>
            </a:r>
            <a:r>
              <a:rPr lang="fr-FR" dirty="0" smtClean="0">
                <a:solidFill>
                  <a:schemeClr val="tx1"/>
                </a:solidFill>
                <a:hlinkClick r:id="rId6"/>
              </a:rPr>
              <a:t>www.cdg79.fr/fond-documentaire?query=SAISINE+CST</a:t>
            </a:r>
            <a:r>
              <a:rPr lang="fr-FR" dirty="0" smtClean="0">
                <a:solidFill>
                  <a:schemeClr val="tx1"/>
                </a:solidFill>
              </a:rPr>
              <a:t> </a:t>
            </a:r>
            <a:endParaRPr lang="fr-FR" dirty="0">
              <a:solidFill>
                <a:schemeClr val="tx1"/>
              </a:solidFill>
            </a:endParaRPr>
          </a:p>
        </p:txBody>
      </p:sp>
    </p:spTree>
    <p:extLst>
      <p:ext uri="{BB962C8B-B14F-4D97-AF65-F5344CB8AC3E}">
        <p14:creationId xmlns:p14="http://schemas.microsoft.com/office/powerpoint/2010/main" val="1674633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Les dispositions relatives à la formation spécialisée en matière de santé, sécurité et conditions de travail (F3SCT)</a:t>
            </a:r>
          </a:p>
          <a:p>
            <a:endParaRPr lang="fr-FR" dirty="0"/>
          </a:p>
        </p:txBody>
      </p:sp>
    </p:spTree>
    <p:extLst>
      <p:ext uri="{BB962C8B-B14F-4D97-AF65-F5344CB8AC3E}">
        <p14:creationId xmlns:p14="http://schemas.microsoft.com/office/powerpoint/2010/main" val="61953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63285" y="1241930"/>
            <a:ext cx="11520000" cy="4320000"/>
          </a:xfrm>
        </p:spPr>
        <p:txBody>
          <a:bodyPr/>
          <a:lstStyle/>
          <a:p>
            <a:r>
              <a:rPr lang="fr-FR" dirty="0" smtClean="0">
                <a:solidFill>
                  <a:schemeClr val="tx1"/>
                </a:solidFill>
              </a:rPr>
              <a:t>Les spécificités de la F3SCT :</a:t>
            </a:r>
          </a:p>
          <a:p>
            <a:pPr marL="457200" indent="-457200">
              <a:buFontTx/>
              <a:buChar char="-"/>
            </a:pPr>
            <a:r>
              <a:rPr lang="fr-FR" sz="2000" dirty="0">
                <a:solidFill>
                  <a:schemeClr val="tx1"/>
                </a:solidFill>
              </a:rPr>
              <a:t>Les représentants suppléants de chaque organisation syndicale sont désignés librement sous réserve de satisfaire aux conditions d'éligibilité à un comité social territorial au moment de leur </a:t>
            </a:r>
            <a:r>
              <a:rPr lang="fr-FR" sz="2000" dirty="0" smtClean="0">
                <a:solidFill>
                  <a:schemeClr val="tx1"/>
                </a:solidFill>
              </a:rPr>
              <a:t>désignation</a:t>
            </a:r>
            <a:endParaRPr lang="fr-FR" sz="2000" dirty="0">
              <a:solidFill>
                <a:schemeClr val="tx1"/>
              </a:solidFill>
            </a:endParaRPr>
          </a:p>
          <a:p>
            <a:pPr marL="457200" indent="-457200">
              <a:buFontTx/>
              <a:buChar char="-"/>
            </a:pPr>
            <a:r>
              <a:rPr lang="fr-FR" sz="2000" dirty="0" smtClean="0">
                <a:solidFill>
                  <a:schemeClr val="tx1"/>
                </a:solidFill>
              </a:rPr>
              <a:t>Le secrétariat est assuré par un représentant du personnel</a:t>
            </a:r>
          </a:p>
          <a:p>
            <a:pPr marL="457200" indent="-457200">
              <a:buFontTx/>
              <a:buChar char="-"/>
            </a:pPr>
            <a:r>
              <a:rPr lang="fr-FR" sz="2000" dirty="0" smtClean="0">
                <a:solidFill>
                  <a:schemeClr val="tx1"/>
                </a:solidFill>
              </a:rPr>
              <a:t>Le secrétaire est consulté sur l’élaboration de l’ordre du </a:t>
            </a:r>
            <a:r>
              <a:rPr lang="fr-FR" sz="2000" dirty="0">
                <a:solidFill>
                  <a:schemeClr val="tx1"/>
                </a:solidFill>
              </a:rPr>
              <a:t>jour, </a:t>
            </a:r>
            <a:r>
              <a:rPr lang="fr-FR" sz="2000" dirty="0" smtClean="0">
                <a:solidFill>
                  <a:schemeClr val="tx1"/>
                </a:solidFill>
              </a:rPr>
              <a:t>le </a:t>
            </a:r>
            <a:r>
              <a:rPr lang="fr-FR" sz="2000" dirty="0">
                <a:solidFill>
                  <a:schemeClr val="tx1"/>
                </a:solidFill>
              </a:rPr>
              <a:t>médecin du service de médecine préventive </a:t>
            </a:r>
            <a:r>
              <a:rPr lang="fr-FR" sz="2000" dirty="0" smtClean="0">
                <a:solidFill>
                  <a:schemeClr val="tx1"/>
                </a:solidFill>
              </a:rPr>
              <a:t>en est informé</a:t>
            </a:r>
          </a:p>
          <a:p>
            <a:pPr marL="457200" indent="-457200">
              <a:buFontTx/>
              <a:buChar char="-"/>
            </a:pPr>
            <a:r>
              <a:rPr lang="fr-FR" sz="2000" dirty="0" smtClean="0">
                <a:solidFill>
                  <a:schemeClr val="tx1"/>
                </a:solidFill>
              </a:rPr>
              <a:t>Le délai de réalisation du secrétariat est décidé avec les représentant du personnel. Il est conseillé de fixer une période au moins annuelle pour faciliter le décompte des autorisations d’absence</a:t>
            </a:r>
          </a:p>
          <a:p>
            <a:pPr marL="457200" indent="-457200">
              <a:buFontTx/>
              <a:buChar char="-"/>
            </a:pPr>
            <a:r>
              <a:rPr lang="fr-FR" sz="2000" dirty="0" smtClean="0">
                <a:solidFill>
                  <a:schemeClr val="tx1"/>
                </a:solidFill>
              </a:rPr>
              <a:t>Le nombre de suppléants peut être le double des titulaires</a:t>
            </a:r>
          </a:p>
          <a:p>
            <a:pPr marL="457200" indent="-457200">
              <a:buFontTx/>
              <a:buChar char="-"/>
            </a:pPr>
            <a:r>
              <a:rPr lang="fr-FR" sz="2000" dirty="0" smtClean="0">
                <a:solidFill>
                  <a:schemeClr val="tx1"/>
                </a:solidFill>
              </a:rPr>
              <a:t>Les membres du CST ne siégeant pas F3SCT bénéficient de 3 jours de formation et les membres de la F3SCT de 5 jours.</a:t>
            </a:r>
          </a:p>
          <a:p>
            <a:pPr marL="457200" indent="-457200">
              <a:buFontTx/>
              <a:buChar char="-"/>
            </a:pPr>
            <a:r>
              <a:rPr lang="fr-FR" sz="2000" dirty="0" smtClean="0">
                <a:solidFill>
                  <a:schemeClr val="tx1"/>
                </a:solidFill>
              </a:rPr>
              <a:t>Le PV est adressé aux membres dans un délai d’un mois</a:t>
            </a:r>
          </a:p>
          <a:p>
            <a:pPr marL="457200" indent="-457200">
              <a:buFontTx/>
              <a:buChar char="-"/>
            </a:pPr>
            <a:endParaRPr lang="fr-FR" dirty="0">
              <a:solidFill>
                <a:schemeClr val="tx1"/>
              </a:solidFill>
            </a:endParaRPr>
          </a:p>
        </p:txBody>
      </p:sp>
      <p:sp>
        <p:nvSpPr>
          <p:cNvPr id="3" name="Espace réservé du texte 2"/>
          <p:cNvSpPr>
            <a:spLocks noGrp="1"/>
          </p:cNvSpPr>
          <p:nvPr>
            <p:ph type="body" sz="quarter" idx="14"/>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36</a:t>
            </a:fld>
            <a:endParaRPr lang="fr-FR" dirty="0"/>
          </a:p>
        </p:txBody>
      </p:sp>
      <p:sp>
        <p:nvSpPr>
          <p:cNvPr id="7" name="Titre 3"/>
          <p:cNvSpPr>
            <a:spLocks noGrp="1"/>
          </p:cNvSpPr>
          <p:nvPr>
            <p:ph type="title"/>
          </p:nvPr>
        </p:nvSpPr>
        <p:spPr>
          <a:xfrm>
            <a:off x="838200" y="315247"/>
            <a:ext cx="11088688" cy="315275"/>
          </a:xfrm>
        </p:spPr>
        <p:txBody>
          <a:bodyPr/>
          <a:lstStyle/>
          <a:p>
            <a:r>
              <a:rPr lang="fr-FR" dirty="0" smtClean="0"/>
              <a:t>La Formation Spécialisée en Santé, Sécurité et Conditions de Travail</a:t>
            </a:r>
            <a:endParaRPr lang="fr-FR" dirty="0"/>
          </a:p>
        </p:txBody>
      </p:sp>
    </p:spTree>
    <p:extLst>
      <p:ext uri="{BB962C8B-B14F-4D97-AF65-F5344CB8AC3E}">
        <p14:creationId xmlns:p14="http://schemas.microsoft.com/office/powerpoint/2010/main" val="37600255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noFill/>
        </p:spPr>
        <p:txBody>
          <a:bodyPr/>
          <a:lstStyle/>
          <a:p>
            <a:pPr marL="285750" lvl="0" indent="-285750">
              <a:buFont typeface="Arial" panose="020B0604020202020204" pitchFamily="34" charset="0"/>
              <a:buChar char="•"/>
            </a:pPr>
            <a:r>
              <a:rPr lang="fr-FR" sz="1600" dirty="0" smtClean="0">
                <a:solidFill>
                  <a:schemeClr val="tx1"/>
                </a:solidFill>
              </a:rPr>
              <a:t>La </a:t>
            </a:r>
            <a:r>
              <a:rPr lang="fr-FR" sz="1600" dirty="0">
                <a:solidFill>
                  <a:schemeClr val="tx1"/>
                </a:solidFill>
              </a:rPr>
              <a:t>F3SCT se réunit au moins 3 fois par an.</a:t>
            </a:r>
          </a:p>
          <a:p>
            <a:pPr marL="285750" lvl="0" indent="-285750">
              <a:buFont typeface="Arial" panose="020B0604020202020204" pitchFamily="34" charset="0"/>
              <a:buChar char="•"/>
            </a:pPr>
            <a:endParaRPr lang="fr-FR" sz="1600" dirty="0" smtClean="0">
              <a:solidFill>
                <a:schemeClr val="tx1"/>
              </a:solidFill>
            </a:endParaRPr>
          </a:p>
          <a:p>
            <a:pPr marL="285750" lvl="0" indent="-285750">
              <a:buFont typeface="Arial" panose="020B0604020202020204" pitchFamily="34" charset="0"/>
              <a:buChar char="•"/>
            </a:pPr>
            <a:r>
              <a:rPr lang="fr-FR" sz="1600" dirty="0" smtClean="0">
                <a:solidFill>
                  <a:schemeClr val="tx1"/>
                </a:solidFill>
              </a:rPr>
              <a:t>Elle </a:t>
            </a:r>
            <a:r>
              <a:rPr lang="fr-FR" sz="1600" dirty="0">
                <a:solidFill>
                  <a:schemeClr val="tx1"/>
                </a:solidFill>
              </a:rPr>
              <a:t>se réunit également :</a:t>
            </a:r>
          </a:p>
          <a:p>
            <a:pPr marL="971550" lvl="1" indent="-285750"/>
            <a:r>
              <a:rPr lang="fr-FR" sz="1400" dirty="0"/>
              <a:t>Dans un délai d’un mois si la F3SCT n'a pas été réunie sur une période d'au moins 9 mois, suite à la demande de l’ACFI, saisi par les représentants titulaires de la F3SCT (l'impossibilité de tenir une telle réunion doit être justifiée et les motifs en sont communiqués aux membres de la F3SCT</a:t>
            </a:r>
            <a:r>
              <a:rPr lang="fr-FR" sz="1400" dirty="0" smtClean="0"/>
              <a:t>)</a:t>
            </a:r>
          </a:p>
          <a:p>
            <a:pPr marL="971550" lvl="1" indent="-285750"/>
            <a:endParaRPr lang="fr-FR" sz="1200" dirty="0"/>
          </a:p>
          <a:p>
            <a:pPr marL="971550" lvl="1" indent="-285750"/>
            <a:r>
              <a:rPr lang="fr-FR" sz="1400" dirty="0" smtClean="0">
                <a:solidFill>
                  <a:schemeClr val="tx1"/>
                </a:solidFill>
              </a:rPr>
              <a:t>Dans </a:t>
            </a:r>
            <a:r>
              <a:rPr lang="fr-FR" sz="1400" dirty="0">
                <a:solidFill>
                  <a:schemeClr val="tx1"/>
                </a:solidFill>
              </a:rPr>
              <a:t>les plus brefs délais à la suite de tout accident ayant entrainé ou pu entrainer des conséquences graves (article 65 du décret n°2021-571 du 10 mai 2021) </a:t>
            </a:r>
            <a:endParaRPr lang="fr-FR" sz="1400" dirty="0" smtClean="0">
              <a:solidFill>
                <a:schemeClr val="tx1"/>
              </a:solidFill>
            </a:endParaRPr>
          </a:p>
          <a:p>
            <a:pPr marL="971550" lvl="1" indent="-285750"/>
            <a:endParaRPr lang="fr-FR" sz="1200" dirty="0" smtClean="0">
              <a:solidFill>
                <a:schemeClr val="tx1"/>
              </a:solidFill>
            </a:endParaRPr>
          </a:p>
          <a:p>
            <a:pPr marL="971550" lvl="1" indent="-285750"/>
            <a:r>
              <a:rPr lang="fr-FR" sz="1400" dirty="0" smtClean="0">
                <a:solidFill>
                  <a:schemeClr val="tx1"/>
                </a:solidFill>
              </a:rPr>
              <a:t>Dans </a:t>
            </a:r>
            <a:r>
              <a:rPr lang="fr-FR" sz="1400" dirty="0">
                <a:solidFill>
                  <a:schemeClr val="tx1"/>
                </a:solidFill>
              </a:rPr>
              <a:t>un délai n'excédant pas vingt-quatre heures, dans la cadre d’un signalement d’un danger grave et imminent, en cas de divergence d'appréciation sur la réalité du danger ou la façon de le faire cesser, notamment par arrêt du travail, de la machine ou de l'installation, la formation spécialisée compétente est réunie en urgence. L'inspecteur du travail est informé de cette réunion et peut y assister (article 65 du décret n°2021-571 du 10 mai 2021). A défaut d'accord entre l'autorité territoriale et la formation spécialisée sur les mesures à prendre et leurs conditions d'exécution, et après intervention du ou des agents chargés d'assurer une fonction d'inspection dans le domaine de la santé et de la sécurité, l'inspecteur du travail est obligatoirement saisi.</a:t>
            </a:r>
          </a:p>
          <a:p>
            <a:pPr marL="285750" lvl="0" indent="-285750">
              <a:buFont typeface="Arial" panose="020B0604020202020204" pitchFamily="34" charset="0"/>
              <a:buChar char="•"/>
            </a:pPr>
            <a:endParaRPr lang="fr-FR" dirty="0"/>
          </a:p>
        </p:txBody>
      </p:sp>
      <p:sp>
        <p:nvSpPr>
          <p:cNvPr id="3" name="Espace réservé du texte 2"/>
          <p:cNvSpPr>
            <a:spLocks noGrp="1"/>
          </p:cNvSpPr>
          <p:nvPr>
            <p:ph type="body" sz="quarter" idx="14"/>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37</a:t>
            </a:fld>
            <a:endParaRPr lang="fr-FR" dirty="0"/>
          </a:p>
        </p:txBody>
      </p:sp>
      <p:sp>
        <p:nvSpPr>
          <p:cNvPr id="7" name="Titre 3"/>
          <p:cNvSpPr>
            <a:spLocks noGrp="1"/>
          </p:cNvSpPr>
          <p:nvPr>
            <p:ph type="title"/>
          </p:nvPr>
        </p:nvSpPr>
        <p:spPr>
          <a:xfrm>
            <a:off x="838200" y="315247"/>
            <a:ext cx="11088688" cy="315275"/>
          </a:xfrm>
        </p:spPr>
        <p:txBody>
          <a:bodyPr/>
          <a:lstStyle/>
          <a:p>
            <a:r>
              <a:rPr lang="fr-FR" dirty="0" smtClean="0"/>
              <a:t>Le nombre de séance de la F3SCT</a:t>
            </a:r>
            <a:endParaRPr lang="fr-FR" dirty="0"/>
          </a:p>
        </p:txBody>
      </p:sp>
    </p:spTree>
    <p:extLst>
      <p:ext uri="{BB962C8B-B14F-4D97-AF65-F5344CB8AC3E}">
        <p14:creationId xmlns:p14="http://schemas.microsoft.com/office/powerpoint/2010/main" val="25053972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8E0A238A-8599-44CE-8C7D-9538EC0F8B06}" type="slidenum">
              <a:rPr lang="fr-FR" smtClean="0"/>
              <a:pPr/>
              <a:t>38</a:t>
            </a:fld>
            <a:endParaRPr lang="fr-FR" dirty="0"/>
          </a:p>
        </p:txBody>
      </p:sp>
      <p:sp>
        <p:nvSpPr>
          <p:cNvPr id="6" name="Titre 3"/>
          <p:cNvSpPr>
            <a:spLocks noGrp="1"/>
          </p:cNvSpPr>
          <p:nvPr>
            <p:ph type="title"/>
          </p:nvPr>
        </p:nvSpPr>
        <p:spPr>
          <a:xfrm>
            <a:off x="838200" y="315247"/>
            <a:ext cx="11088688" cy="315275"/>
          </a:xfrm>
        </p:spPr>
        <p:txBody>
          <a:bodyPr/>
          <a:lstStyle/>
          <a:p>
            <a:r>
              <a:rPr lang="fr-FR" dirty="0" smtClean="0"/>
              <a:t>Autorisations </a:t>
            </a:r>
            <a:r>
              <a:rPr lang="fr-FR" dirty="0"/>
              <a:t>d’absence </a:t>
            </a:r>
            <a:r>
              <a:rPr lang="fr-FR" dirty="0" smtClean="0"/>
              <a:t>pour les membres de la F3SCT</a:t>
            </a:r>
            <a:endParaRPr lang="fr-FR" dirty="0"/>
          </a:p>
        </p:txBody>
      </p:sp>
      <p:sp>
        <p:nvSpPr>
          <p:cNvPr id="7" name="Espace réservé du texte 1"/>
          <p:cNvSpPr>
            <a:spLocks noGrp="1"/>
          </p:cNvSpPr>
          <p:nvPr>
            <p:ph type="body" sz="quarter" idx="13"/>
          </p:nvPr>
        </p:nvSpPr>
        <p:spPr>
          <a:xfrm>
            <a:off x="262881" y="803651"/>
            <a:ext cx="11520000" cy="4657581"/>
          </a:xfrm>
        </p:spPr>
        <p:txBody>
          <a:bodyPr/>
          <a:lstStyle/>
          <a:p>
            <a:r>
              <a:rPr lang="fr-FR" sz="1800" dirty="0" smtClean="0">
                <a:solidFill>
                  <a:schemeClr val="tx1"/>
                </a:solidFill>
              </a:rPr>
              <a:t>Les autorisations d’absence :</a:t>
            </a:r>
          </a:p>
          <a:p>
            <a:pPr marL="457200" indent="-457200">
              <a:buFontTx/>
              <a:buChar char="-"/>
            </a:pPr>
            <a:r>
              <a:rPr lang="fr-FR" sz="1400" dirty="0">
                <a:solidFill>
                  <a:schemeClr val="tx1"/>
                </a:solidFill>
              </a:rPr>
              <a:t>1° </a:t>
            </a:r>
            <a:r>
              <a:rPr lang="fr-FR" sz="1400" u="sng" dirty="0">
                <a:solidFill>
                  <a:schemeClr val="tx1"/>
                </a:solidFill>
              </a:rPr>
              <a:t>Pour les membres titulaires et suppléants :</a:t>
            </a:r>
            <a:r>
              <a:rPr lang="fr-FR" sz="1400" dirty="0">
                <a:solidFill>
                  <a:schemeClr val="tx1"/>
                </a:solidFill>
              </a:rPr>
              <a:t/>
            </a:r>
            <a:br>
              <a:rPr lang="fr-FR" sz="1400" dirty="0">
                <a:solidFill>
                  <a:schemeClr val="tx1"/>
                </a:solidFill>
              </a:rPr>
            </a:br>
            <a:r>
              <a:rPr lang="fr-FR" sz="1400" dirty="0">
                <a:solidFill>
                  <a:schemeClr val="tx1"/>
                </a:solidFill>
              </a:rPr>
              <a:t>a) </a:t>
            </a:r>
            <a:r>
              <a:rPr lang="fr-FR" sz="1400" b="1" dirty="0">
                <a:solidFill>
                  <a:schemeClr val="tx1"/>
                </a:solidFill>
              </a:rPr>
              <a:t>Deux jours </a:t>
            </a:r>
            <a:r>
              <a:rPr lang="fr-FR" sz="1400" dirty="0">
                <a:solidFill>
                  <a:schemeClr val="tx1"/>
                </a:solidFill>
              </a:rPr>
              <a:t>par an pour les formations spécialisées en matière de santé, de sécurité et des conditions de travail ou, à défaut, aux comités sociaux territoriaux compétents couvrant de </a:t>
            </a:r>
            <a:r>
              <a:rPr lang="fr-FR" sz="1400" b="1" dirty="0">
                <a:solidFill>
                  <a:schemeClr val="tx1"/>
                </a:solidFill>
              </a:rPr>
              <a:t>0 à 199 agents </a:t>
            </a:r>
            <a:r>
              <a:rPr lang="fr-FR" sz="1400" dirty="0">
                <a:solidFill>
                  <a:schemeClr val="tx1"/>
                </a:solidFill>
              </a:rPr>
              <a:t>;</a:t>
            </a:r>
            <a:br>
              <a:rPr lang="fr-FR" sz="1400" dirty="0">
                <a:solidFill>
                  <a:schemeClr val="tx1"/>
                </a:solidFill>
              </a:rPr>
            </a:br>
            <a:r>
              <a:rPr lang="fr-FR" sz="1400" dirty="0">
                <a:solidFill>
                  <a:schemeClr val="tx1"/>
                </a:solidFill>
              </a:rPr>
              <a:t>b) </a:t>
            </a:r>
            <a:r>
              <a:rPr lang="fr-FR" sz="1400" b="1" dirty="0">
                <a:solidFill>
                  <a:schemeClr val="tx1"/>
                </a:solidFill>
              </a:rPr>
              <a:t>Trois jours </a:t>
            </a:r>
            <a:r>
              <a:rPr lang="fr-FR" sz="1400" dirty="0">
                <a:solidFill>
                  <a:schemeClr val="tx1"/>
                </a:solidFill>
              </a:rPr>
              <a:t>par an pour les formations spécialisées en matière de santé, de sécurité et des conditions de travail ou, à défaut, aux comités sociaux territoriaux compétents couvrant de </a:t>
            </a:r>
            <a:r>
              <a:rPr lang="fr-FR" sz="1400" b="1" dirty="0">
                <a:solidFill>
                  <a:schemeClr val="tx1"/>
                </a:solidFill>
              </a:rPr>
              <a:t>200 à 499 agents </a:t>
            </a:r>
            <a:r>
              <a:rPr lang="fr-FR" sz="1400" dirty="0">
                <a:solidFill>
                  <a:schemeClr val="tx1"/>
                </a:solidFill>
              </a:rPr>
              <a:t>;</a:t>
            </a:r>
            <a:br>
              <a:rPr lang="fr-FR" sz="1400" dirty="0">
                <a:solidFill>
                  <a:schemeClr val="tx1"/>
                </a:solidFill>
              </a:rPr>
            </a:br>
            <a:r>
              <a:rPr lang="fr-FR" sz="1400" dirty="0">
                <a:solidFill>
                  <a:schemeClr val="tx1"/>
                </a:solidFill>
              </a:rPr>
              <a:t>c) </a:t>
            </a:r>
            <a:r>
              <a:rPr lang="fr-FR" sz="1400" b="1" dirty="0">
                <a:solidFill>
                  <a:schemeClr val="tx1"/>
                </a:solidFill>
              </a:rPr>
              <a:t>Cinq jours </a:t>
            </a:r>
            <a:r>
              <a:rPr lang="fr-FR" sz="1400" dirty="0">
                <a:solidFill>
                  <a:schemeClr val="tx1"/>
                </a:solidFill>
              </a:rPr>
              <a:t>par an pour les formations spécialisées en matière de santé, de sécurité et des conditions de travail ou, à défaut, aux comités sociaux territoriaux compétents couvrant de </a:t>
            </a:r>
            <a:r>
              <a:rPr lang="fr-FR" sz="1400" b="1" dirty="0">
                <a:solidFill>
                  <a:schemeClr val="tx1"/>
                </a:solidFill>
              </a:rPr>
              <a:t>500 à 1 499 agents </a:t>
            </a:r>
            <a:r>
              <a:rPr lang="fr-FR" sz="1400" dirty="0">
                <a:solidFill>
                  <a:schemeClr val="tx1"/>
                </a:solidFill>
              </a:rPr>
              <a:t>;</a:t>
            </a:r>
            <a:br>
              <a:rPr lang="fr-FR" sz="1400" dirty="0">
                <a:solidFill>
                  <a:schemeClr val="tx1"/>
                </a:solidFill>
              </a:rPr>
            </a:br>
            <a:endParaRPr lang="fr-FR" sz="1400" u="sng" dirty="0">
              <a:solidFill>
                <a:schemeClr val="tx1"/>
              </a:solidFill>
            </a:endParaRPr>
          </a:p>
          <a:p>
            <a:pPr marL="457200" indent="-457200">
              <a:buFontTx/>
              <a:buChar char="-"/>
            </a:pPr>
            <a:r>
              <a:rPr lang="fr-FR" sz="1400" u="sng" dirty="0" smtClean="0">
                <a:solidFill>
                  <a:schemeClr val="tx1"/>
                </a:solidFill>
              </a:rPr>
              <a:t>2</a:t>
            </a:r>
            <a:r>
              <a:rPr lang="fr-FR" sz="1400" u="sng" dirty="0">
                <a:solidFill>
                  <a:schemeClr val="tx1"/>
                </a:solidFill>
              </a:rPr>
              <a:t>° Pour les secrétaires :</a:t>
            </a:r>
            <a:br>
              <a:rPr lang="fr-FR" sz="1400" u="sng" dirty="0">
                <a:solidFill>
                  <a:schemeClr val="tx1"/>
                </a:solidFill>
              </a:rPr>
            </a:br>
            <a:r>
              <a:rPr lang="fr-FR" sz="1400" dirty="0">
                <a:solidFill>
                  <a:schemeClr val="tx1"/>
                </a:solidFill>
              </a:rPr>
              <a:t>a) </a:t>
            </a:r>
            <a:r>
              <a:rPr lang="fr-FR" sz="1400" b="1" dirty="0">
                <a:solidFill>
                  <a:schemeClr val="tx1"/>
                </a:solidFill>
              </a:rPr>
              <a:t>Deux jours et demi </a:t>
            </a:r>
            <a:r>
              <a:rPr lang="fr-FR" sz="1400" dirty="0">
                <a:solidFill>
                  <a:schemeClr val="tx1"/>
                </a:solidFill>
              </a:rPr>
              <a:t>par an pour les formations spécialisées en matière de santé, de sécurité et des conditions de travail ou, à défaut, aux comités sociaux territoriaux compétents couvrant de </a:t>
            </a:r>
            <a:r>
              <a:rPr lang="fr-FR" sz="1400" b="1" dirty="0">
                <a:solidFill>
                  <a:schemeClr val="tx1"/>
                </a:solidFill>
              </a:rPr>
              <a:t>0 à 199 agents </a:t>
            </a:r>
            <a:r>
              <a:rPr lang="fr-FR" sz="1400" dirty="0">
                <a:solidFill>
                  <a:schemeClr val="tx1"/>
                </a:solidFill>
              </a:rPr>
              <a:t>;</a:t>
            </a:r>
            <a:br>
              <a:rPr lang="fr-FR" sz="1400" dirty="0">
                <a:solidFill>
                  <a:schemeClr val="tx1"/>
                </a:solidFill>
              </a:rPr>
            </a:br>
            <a:r>
              <a:rPr lang="fr-FR" sz="1400" dirty="0">
                <a:solidFill>
                  <a:schemeClr val="tx1"/>
                </a:solidFill>
              </a:rPr>
              <a:t>b) </a:t>
            </a:r>
            <a:r>
              <a:rPr lang="fr-FR" sz="1400" b="1" dirty="0">
                <a:solidFill>
                  <a:schemeClr val="tx1"/>
                </a:solidFill>
              </a:rPr>
              <a:t>Quatre jours </a:t>
            </a:r>
            <a:r>
              <a:rPr lang="fr-FR" sz="1400" dirty="0">
                <a:solidFill>
                  <a:schemeClr val="tx1"/>
                </a:solidFill>
              </a:rPr>
              <a:t>par an pour les formations spécialisées en matière de santé, de sécurité et des conditions de travail ou, à défaut, aux comités sociaux territoriaux compétents couvrant de </a:t>
            </a:r>
            <a:r>
              <a:rPr lang="fr-FR" sz="1400" b="1" dirty="0">
                <a:solidFill>
                  <a:schemeClr val="tx1"/>
                </a:solidFill>
              </a:rPr>
              <a:t>200 à 499 agents </a:t>
            </a:r>
            <a:r>
              <a:rPr lang="fr-FR" sz="1400" dirty="0">
                <a:solidFill>
                  <a:schemeClr val="tx1"/>
                </a:solidFill>
              </a:rPr>
              <a:t>;</a:t>
            </a:r>
            <a:br>
              <a:rPr lang="fr-FR" sz="1400" dirty="0">
                <a:solidFill>
                  <a:schemeClr val="tx1"/>
                </a:solidFill>
              </a:rPr>
            </a:br>
            <a:r>
              <a:rPr lang="fr-FR" sz="1400" dirty="0">
                <a:solidFill>
                  <a:schemeClr val="tx1"/>
                </a:solidFill>
              </a:rPr>
              <a:t>c) </a:t>
            </a:r>
            <a:r>
              <a:rPr lang="fr-FR" sz="1400" b="1" dirty="0">
                <a:solidFill>
                  <a:schemeClr val="tx1"/>
                </a:solidFill>
              </a:rPr>
              <a:t>Six jours et demi </a:t>
            </a:r>
            <a:r>
              <a:rPr lang="fr-FR" sz="1400" dirty="0">
                <a:solidFill>
                  <a:schemeClr val="tx1"/>
                </a:solidFill>
              </a:rPr>
              <a:t>par an pour les formations spécialisées en matière de santé, de sécurité et des conditions de travail ou, à défaut, aux comités sociaux territoriaux compétents couvrant de </a:t>
            </a:r>
            <a:r>
              <a:rPr lang="fr-FR" sz="1400" b="1" dirty="0">
                <a:solidFill>
                  <a:schemeClr val="tx1"/>
                </a:solidFill>
              </a:rPr>
              <a:t>500 à 1 499 agents </a:t>
            </a:r>
            <a:endParaRPr lang="fr-FR" sz="1400" dirty="0">
              <a:solidFill>
                <a:schemeClr val="tx1"/>
              </a:solidFill>
            </a:endParaRPr>
          </a:p>
          <a:p>
            <a:r>
              <a:rPr lang="fr-FR" sz="1400" dirty="0" smtClean="0">
                <a:solidFill>
                  <a:schemeClr val="tx1"/>
                </a:solidFill>
              </a:rPr>
              <a:t>En </a:t>
            </a:r>
            <a:r>
              <a:rPr lang="fr-FR" sz="1400" dirty="0">
                <a:solidFill>
                  <a:schemeClr val="tx1"/>
                </a:solidFill>
              </a:rPr>
              <a:t>cas </a:t>
            </a:r>
            <a:r>
              <a:rPr lang="fr-FR" sz="1400" dirty="0" smtClean="0">
                <a:solidFill>
                  <a:schemeClr val="tx1"/>
                </a:solidFill>
              </a:rPr>
              <a:t>d’enjeux </a:t>
            </a:r>
            <a:r>
              <a:rPr lang="fr-FR" sz="1400" dirty="0">
                <a:solidFill>
                  <a:schemeClr val="tx1"/>
                </a:solidFill>
              </a:rPr>
              <a:t>particuliers en termes de risques professionnels, </a:t>
            </a:r>
            <a:r>
              <a:rPr lang="fr-FR" sz="1400" dirty="0" smtClean="0">
                <a:solidFill>
                  <a:schemeClr val="tx1"/>
                </a:solidFill>
              </a:rPr>
              <a:t>ce </a:t>
            </a:r>
            <a:r>
              <a:rPr lang="fr-FR" sz="1400" dirty="0">
                <a:solidFill>
                  <a:schemeClr val="tx1"/>
                </a:solidFill>
              </a:rPr>
              <a:t>contingent annuel </a:t>
            </a:r>
            <a:r>
              <a:rPr lang="fr-FR" sz="1400" dirty="0" smtClean="0">
                <a:solidFill>
                  <a:schemeClr val="tx1"/>
                </a:solidFill>
              </a:rPr>
              <a:t>d'autorisations d’absence est majoré</a:t>
            </a:r>
            <a:r>
              <a:rPr lang="fr-FR" sz="1400" dirty="0">
                <a:solidFill>
                  <a:schemeClr val="tx1"/>
                </a:solidFill>
              </a:rPr>
              <a:t/>
            </a:r>
            <a:br>
              <a:rPr lang="fr-FR" sz="1400" dirty="0">
                <a:solidFill>
                  <a:schemeClr val="tx1"/>
                </a:solidFill>
              </a:rPr>
            </a:br>
            <a:endParaRPr lang="fr-FR" sz="1400" dirty="0" smtClean="0">
              <a:solidFill>
                <a:schemeClr val="tx1"/>
              </a:solidFill>
            </a:endParaRPr>
          </a:p>
          <a:p>
            <a:r>
              <a:rPr lang="fr-FR" sz="1400" dirty="0" smtClean="0">
                <a:solidFill>
                  <a:schemeClr val="tx1"/>
                </a:solidFill>
              </a:rPr>
              <a:t>Dans le cas où n’est pas mis en place de F3SCT, le CST ne disposant pas de secrétaire membre des représentants du personnel l’ensemble des membres disposent d’un nombre de jours équivalent. </a:t>
            </a:r>
          </a:p>
          <a:p>
            <a:r>
              <a:rPr lang="fr-FR" sz="1400" dirty="0">
                <a:solidFill>
                  <a:schemeClr val="tx1"/>
                </a:solidFill>
              </a:rPr>
              <a:t>Dans une F3SCT le secrétaire dispose de temps </a:t>
            </a:r>
            <a:r>
              <a:rPr lang="fr-FR" sz="1400" dirty="0" smtClean="0">
                <a:solidFill>
                  <a:schemeClr val="tx1"/>
                </a:solidFill>
              </a:rPr>
              <a:t>supplémentaires dans </a:t>
            </a:r>
            <a:r>
              <a:rPr lang="fr-FR" sz="1400" dirty="0">
                <a:solidFill>
                  <a:schemeClr val="tx1"/>
                </a:solidFill>
              </a:rPr>
              <a:t>le cadre de l’étude de l’ordre du jour et du PV. </a:t>
            </a:r>
            <a:r>
              <a:rPr lang="fr-FR" sz="1400" dirty="0" smtClean="0">
                <a:solidFill>
                  <a:schemeClr val="tx1"/>
                </a:solidFill>
              </a:rPr>
              <a:t>En son absence la collectivité peut faire le choix de proposer au secrétaire adjoint les mêmes autorisations d’absence qu’à un secrétaire. C’est un élément du dialogue social à débattre au cours de l’installation. Dans ces conditions la périodicité doit faciliter le décompte de cette autorisation (minimum annuelle)</a:t>
            </a:r>
            <a:endParaRPr lang="fr-FR" sz="1400" dirty="0">
              <a:solidFill>
                <a:schemeClr val="tx1"/>
              </a:solidFill>
            </a:endParaRPr>
          </a:p>
          <a:p>
            <a:pPr marL="457200" indent="-457200">
              <a:buFontTx/>
              <a:buChar char="-"/>
            </a:pPr>
            <a:endParaRPr lang="fr-FR" dirty="0">
              <a:solidFill>
                <a:schemeClr val="tx1"/>
              </a:solidFill>
            </a:endParaRPr>
          </a:p>
        </p:txBody>
      </p:sp>
    </p:spTree>
    <p:extLst>
      <p:ext uri="{BB962C8B-B14F-4D97-AF65-F5344CB8AC3E}">
        <p14:creationId xmlns:p14="http://schemas.microsoft.com/office/powerpoint/2010/main" val="4076670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noFill/>
        </p:spPr>
        <p:txBody>
          <a:bodyPr/>
          <a:lstStyle/>
          <a:p>
            <a:pPr marL="285750" lvl="0" indent="-285750">
              <a:buFont typeface="Arial" panose="020B0604020202020204" pitchFamily="34" charset="0"/>
              <a:buChar char="•"/>
            </a:pPr>
            <a:r>
              <a:rPr lang="fr-FR" sz="1600" dirty="0" smtClean="0">
                <a:solidFill>
                  <a:schemeClr val="tx1"/>
                </a:solidFill>
              </a:rPr>
              <a:t>L'autorité </a:t>
            </a:r>
            <a:r>
              <a:rPr lang="fr-FR" sz="1600" dirty="0">
                <a:solidFill>
                  <a:schemeClr val="tx1"/>
                </a:solidFill>
              </a:rPr>
              <a:t>territoriale peut déterminer par arrêté un barème de conversion en heures de ce contingent annuel d'autorisations d'absence </a:t>
            </a:r>
            <a:endParaRPr lang="fr-FR" sz="1600" dirty="0" smtClean="0">
              <a:solidFill>
                <a:schemeClr val="tx1"/>
              </a:solidFill>
            </a:endParaRPr>
          </a:p>
          <a:p>
            <a:pPr marL="285750" lvl="0" indent="-285750">
              <a:buFont typeface="Arial" panose="020B0604020202020204" pitchFamily="34" charset="0"/>
              <a:buChar char="•"/>
            </a:pPr>
            <a:r>
              <a:rPr lang="fr-FR" sz="1600" dirty="0" smtClean="0">
                <a:solidFill>
                  <a:schemeClr val="tx1"/>
                </a:solidFill>
              </a:rPr>
              <a:t>Cet </a:t>
            </a:r>
            <a:r>
              <a:rPr lang="fr-FR" sz="1600" dirty="0">
                <a:solidFill>
                  <a:schemeClr val="tx1"/>
                </a:solidFill>
              </a:rPr>
              <a:t>arrêté peut également prévoir la possibilité pour chaque membre de renoncer à tout ou partie du contingent d'autorisations d'absence dont il bénéficie au profit d'un autre membre ayant épuisé son contingent de temps en cours </a:t>
            </a:r>
            <a:r>
              <a:rPr lang="fr-FR" sz="1600" dirty="0" smtClean="0">
                <a:solidFill>
                  <a:schemeClr val="tx1"/>
                </a:solidFill>
              </a:rPr>
              <a:t>d'année</a:t>
            </a:r>
            <a:endParaRPr lang="fr-FR" sz="1600" dirty="0">
              <a:solidFill>
                <a:schemeClr val="tx1"/>
              </a:solidFill>
            </a:endParaRPr>
          </a:p>
          <a:p>
            <a:pPr marL="285750" lvl="0" indent="-285750">
              <a:buFont typeface="Arial" panose="020B0604020202020204" pitchFamily="34" charset="0"/>
              <a:buChar char="•"/>
            </a:pPr>
            <a:r>
              <a:rPr lang="fr-FR" sz="1600" dirty="0">
                <a:solidFill>
                  <a:schemeClr val="tx1"/>
                </a:solidFill>
              </a:rPr>
              <a:t>Ces autorisations d'absence sont notamment accordées aux représentants du personnel de la F3SCT pour la réalisation des enquêtes, visites de locaux et, dans toute situation d'urgence, pour le temps passé à la recherche de mesures </a:t>
            </a:r>
            <a:r>
              <a:rPr lang="fr-FR" sz="1600" dirty="0" smtClean="0">
                <a:solidFill>
                  <a:schemeClr val="tx1"/>
                </a:solidFill>
              </a:rPr>
              <a:t>préventives</a:t>
            </a:r>
            <a:endParaRPr lang="fr-FR" sz="1600" dirty="0">
              <a:solidFill>
                <a:schemeClr val="tx1"/>
              </a:solidFill>
            </a:endParaRPr>
          </a:p>
          <a:p>
            <a:pPr marL="285750" lvl="0" indent="-285750">
              <a:buFont typeface="Arial" panose="020B0604020202020204" pitchFamily="34" charset="0"/>
              <a:buChar char="•"/>
            </a:pPr>
            <a:r>
              <a:rPr lang="fr-FR" sz="1600" dirty="0">
                <a:solidFill>
                  <a:schemeClr val="tx1"/>
                </a:solidFill>
              </a:rPr>
              <a:t>Les temps de trajets afférents font également l'objet d'autorisations d'absence.</a:t>
            </a:r>
          </a:p>
          <a:p>
            <a:pPr marL="285750" lvl="0" indent="-285750">
              <a:buFont typeface="Arial" panose="020B0604020202020204" pitchFamily="34" charset="0"/>
              <a:buChar char="•"/>
            </a:pPr>
            <a:r>
              <a:rPr lang="fr-FR" sz="1600" dirty="0" smtClean="0">
                <a:solidFill>
                  <a:schemeClr val="tx1"/>
                </a:solidFill>
              </a:rPr>
              <a:t>Ce </a:t>
            </a:r>
            <a:r>
              <a:rPr lang="fr-FR" sz="1600" dirty="0">
                <a:solidFill>
                  <a:schemeClr val="tx1"/>
                </a:solidFill>
              </a:rPr>
              <a:t>contingent annuel d'autorisations d'absence est utilisé sous forme d'autorisations d'absence d'une demi-journée minimum qui peuvent être </a:t>
            </a:r>
            <a:r>
              <a:rPr lang="fr-FR" sz="1600" dirty="0" smtClean="0">
                <a:solidFill>
                  <a:schemeClr val="tx1"/>
                </a:solidFill>
              </a:rPr>
              <a:t>programmées</a:t>
            </a:r>
          </a:p>
          <a:p>
            <a:pPr marL="285750" lvl="0" indent="-285750">
              <a:buFont typeface="Arial" panose="020B0604020202020204" pitchFamily="34" charset="0"/>
              <a:buChar char="•"/>
            </a:pPr>
            <a:r>
              <a:rPr lang="fr-FR" sz="1600" dirty="0" smtClean="0">
                <a:solidFill>
                  <a:schemeClr val="tx1"/>
                </a:solidFill>
              </a:rPr>
              <a:t>L'autorisation </a:t>
            </a:r>
            <a:r>
              <a:rPr lang="fr-FR" sz="1600" dirty="0">
                <a:solidFill>
                  <a:schemeClr val="tx1"/>
                </a:solidFill>
              </a:rPr>
              <a:t>d'absence utilisée au titre de ce contingent annuel est accordée sous réserve des nécessités du service.</a:t>
            </a:r>
          </a:p>
          <a:p>
            <a:pPr marL="285750" lvl="0" indent="-285750">
              <a:buFont typeface="Arial" panose="020B0604020202020204" pitchFamily="34" charset="0"/>
              <a:buChar char="•"/>
            </a:pPr>
            <a:endParaRPr lang="fr-FR" sz="3200" dirty="0" smtClean="0"/>
          </a:p>
          <a:p>
            <a:pPr lvl="0"/>
            <a:endParaRPr lang="fr-FR" sz="3200"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39</a:t>
            </a:fld>
            <a:endParaRPr lang="fr-FR" dirty="0"/>
          </a:p>
        </p:txBody>
      </p:sp>
      <p:sp>
        <p:nvSpPr>
          <p:cNvPr id="7" name="Titre 3"/>
          <p:cNvSpPr>
            <a:spLocks noGrp="1"/>
          </p:cNvSpPr>
          <p:nvPr>
            <p:ph type="title"/>
          </p:nvPr>
        </p:nvSpPr>
        <p:spPr>
          <a:xfrm>
            <a:off x="838200" y="315247"/>
            <a:ext cx="11088688" cy="315275"/>
          </a:xfrm>
        </p:spPr>
        <p:txBody>
          <a:bodyPr/>
          <a:lstStyle/>
          <a:p>
            <a:r>
              <a:rPr lang="fr-FR" dirty="0"/>
              <a:t>Autorisations d’absence pour les membres </a:t>
            </a:r>
            <a:r>
              <a:rPr lang="fr-FR" dirty="0" smtClean="0"/>
              <a:t>de </a:t>
            </a:r>
            <a:r>
              <a:rPr lang="fr-FR" dirty="0"/>
              <a:t>la F3SCT</a:t>
            </a:r>
          </a:p>
        </p:txBody>
      </p:sp>
    </p:spTree>
    <p:extLst>
      <p:ext uri="{BB962C8B-B14F-4D97-AF65-F5344CB8AC3E}">
        <p14:creationId xmlns:p14="http://schemas.microsoft.com/office/powerpoint/2010/main" val="1108117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440B671-A994-4639-808E-A72854BC0842}"/>
              </a:ext>
            </a:extLst>
          </p:cNvPr>
          <p:cNvSpPr>
            <a:spLocks noGrp="1"/>
          </p:cNvSpPr>
          <p:nvPr>
            <p:ph type="body" sz="quarter" idx="12"/>
          </p:nvPr>
        </p:nvSpPr>
        <p:spPr/>
        <p:txBody>
          <a:bodyPr/>
          <a:lstStyle/>
          <a:p>
            <a:r>
              <a:rPr lang="fr-FR" dirty="0" smtClean="0"/>
              <a:t>LES COMPETENCES</a:t>
            </a:r>
            <a:endParaRPr lang="fr-FR" dirty="0"/>
          </a:p>
        </p:txBody>
      </p:sp>
      <p:sp>
        <p:nvSpPr>
          <p:cNvPr id="3" name="Espace réservé du texte 2">
            <a:extLst>
              <a:ext uri="{FF2B5EF4-FFF2-40B4-BE49-F238E27FC236}">
                <a16:creationId xmlns:a16="http://schemas.microsoft.com/office/drawing/2014/main" id="{80993E27-39BD-497A-97B6-6AB78F45EF30}"/>
              </a:ext>
            </a:extLst>
          </p:cNvPr>
          <p:cNvSpPr>
            <a:spLocks noGrp="1"/>
          </p:cNvSpPr>
          <p:nvPr>
            <p:ph type="body" sz="quarter" idx="13"/>
          </p:nvPr>
        </p:nvSpPr>
        <p:spPr>
          <a:xfrm>
            <a:off x="616241" y="2712022"/>
            <a:ext cx="10959517" cy="535531"/>
          </a:xfrm>
        </p:spPr>
        <p:txBody>
          <a:bodyPr/>
          <a:lstStyle/>
          <a:p>
            <a:r>
              <a:rPr lang="fr-FR" sz="4400" b="1" dirty="0">
                <a:latin typeface="+mj-lt"/>
              </a:rPr>
              <a:t>DU COMITE SOCIAL TERRITORIAL</a:t>
            </a:r>
          </a:p>
        </p:txBody>
      </p:sp>
    </p:spTree>
    <p:extLst>
      <p:ext uri="{BB962C8B-B14F-4D97-AF65-F5344CB8AC3E}">
        <p14:creationId xmlns:p14="http://schemas.microsoft.com/office/powerpoint/2010/main" val="20999987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06888" y="1250723"/>
            <a:ext cx="11520000" cy="4320000"/>
          </a:xfrm>
        </p:spPr>
        <p:txBody>
          <a:bodyPr/>
          <a:lstStyle/>
          <a:p>
            <a:pPr marL="285750" lvl="0" indent="-285750">
              <a:buFont typeface="Arial" panose="020B0604020202020204" pitchFamily="34" charset="0"/>
              <a:buChar char="•"/>
            </a:pPr>
            <a:r>
              <a:rPr lang="fr-FR" sz="1400" dirty="0">
                <a:solidFill>
                  <a:schemeClr val="tx1"/>
                </a:solidFill>
              </a:rPr>
              <a:t>Des visites et observations de l’ACFI ; elle examine le rapport annuel établi par le médecin du travail ;</a:t>
            </a:r>
          </a:p>
          <a:p>
            <a:pPr marL="285750" lvl="0" indent="-285750">
              <a:buFont typeface="Arial" panose="020B0604020202020204" pitchFamily="34" charset="0"/>
              <a:buChar char="•"/>
            </a:pPr>
            <a:r>
              <a:rPr lang="fr-FR" sz="1400" dirty="0">
                <a:solidFill>
                  <a:schemeClr val="tx1"/>
                </a:solidFill>
              </a:rPr>
              <a:t>Du contenu du rapport établi par le médecin du travail (</a:t>
            </a:r>
            <a:r>
              <a:rPr lang="fr-FR" sz="1400" i="1" dirty="0">
                <a:solidFill>
                  <a:schemeClr val="tx1"/>
                </a:solidFill>
              </a:rPr>
              <a:t>Article 59, décret n° 2021-571</a:t>
            </a:r>
            <a:r>
              <a:rPr lang="fr-FR" sz="1400" dirty="0">
                <a:solidFill>
                  <a:schemeClr val="tx1"/>
                </a:solidFill>
              </a:rPr>
              <a:t>) ;</a:t>
            </a:r>
          </a:p>
          <a:p>
            <a:pPr marL="285750" lvl="0" indent="-285750">
              <a:buFont typeface="Arial" panose="020B0604020202020204" pitchFamily="34" charset="0"/>
              <a:buChar char="•"/>
            </a:pPr>
            <a:r>
              <a:rPr lang="fr-FR" sz="1400" dirty="0">
                <a:solidFill>
                  <a:schemeClr val="tx1"/>
                </a:solidFill>
              </a:rPr>
              <a:t>Prend connaissance de la teneur des observations consignées dans le registre santé et sécurité au travail (</a:t>
            </a:r>
            <a:r>
              <a:rPr lang="fr-FR" sz="1400" i="1" dirty="0">
                <a:solidFill>
                  <a:schemeClr val="tx1"/>
                </a:solidFill>
              </a:rPr>
              <a:t>Article 60, décret n° 2021-571</a:t>
            </a:r>
            <a:r>
              <a:rPr lang="fr-FR" sz="1400" dirty="0">
                <a:solidFill>
                  <a:schemeClr val="tx1"/>
                </a:solidFill>
              </a:rPr>
              <a:t>) et celui du registre « spécial » mis à sa disposition qui fait apparaître toute cause de danger grave et imminent (</a:t>
            </a:r>
            <a:r>
              <a:rPr lang="fr-FR" sz="1400" i="1" dirty="0">
                <a:solidFill>
                  <a:schemeClr val="tx1"/>
                </a:solidFill>
              </a:rPr>
              <a:t>Article 62, décret n° 2021-571</a:t>
            </a:r>
            <a:r>
              <a:rPr lang="fr-FR" sz="1400" dirty="0">
                <a:solidFill>
                  <a:schemeClr val="tx1"/>
                </a:solidFill>
              </a:rPr>
              <a:t>) ;</a:t>
            </a:r>
          </a:p>
          <a:p>
            <a:pPr marL="285750" lvl="0" indent="-285750">
              <a:buFont typeface="Arial" panose="020B0604020202020204" pitchFamily="34" charset="0"/>
              <a:buChar char="•"/>
            </a:pPr>
            <a:r>
              <a:rPr lang="fr-FR" sz="1400" dirty="0">
                <a:solidFill>
                  <a:schemeClr val="tx1"/>
                </a:solidFill>
              </a:rPr>
              <a:t>Des documents établis à l'intention des autorités publiques chargées de la protection de l'environnement lorsqu’une collectivité comporte une ou plusieurs installations soumises à autorisation au titre de l'article L. 5121 du code de l'environnement ;</a:t>
            </a:r>
          </a:p>
          <a:p>
            <a:pPr marL="285750" lvl="0" indent="-285750">
              <a:buFont typeface="Arial" panose="020B0604020202020204" pitchFamily="34" charset="0"/>
              <a:buChar char="•"/>
            </a:pPr>
            <a:r>
              <a:rPr lang="fr-FR" sz="1400" dirty="0">
                <a:solidFill>
                  <a:schemeClr val="tx1"/>
                </a:solidFill>
              </a:rPr>
              <a:t>A accès aux informations en matière de santé et sécurité au travail contenues dans le RSU.</a:t>
            </a:r>
          </a:p>
          <a:p>
            <a:pPr marL="285750" lvl="0" indent="-285750">
              <a:buFont typeface="Arial" panose="020B0604020202020204" pitchFamily="34" charset="0"/>
              <a:buChar char="•"/>
            </a:pPr>
            <a:r>
              <a:rPr lang="fr-FR" sz="1400" dirty="0">
                <a:solidFill>
                  <a:schemeClr val="tx1"/>
                </a:solidFill>
              </a:rPr>
              <a:t>Au non-renouvellement de l’engagement d’un médecin de prévention (motif tiré du changement dans les modalités d'organisation et de fonctionnement du service de médecine de prévention) (art. 11-2, décret n° 85-603) ; </a:t>
            </a:r>
          </a:p>
          <a:p>
            <a:pPr marL="285750" lvl="0" indent="-285750">
              <a:buFont typeface="Arial" panose="020B0604020202020204" pitchFamily="34" charset="0"/>
              <a:buChar char="•"/>
            </a:pPr>
            <a:r>
              <a:rPr lang="fr-FR" sz="1400" dirty="0">
                <a:solidFill>
                  <a:schemeClr val="tx1"/>
                </a:solidFill>
              </a:rPr>
              <a:t>Aux résultats de mesures ou analyses demandées par le service de médecine préventive auprès de l’autorité territoriale (art. 18, décret n° 85-603) ;</a:t>
            </a:r>
          </a:p>
          <a:p>
            <a:pPr marL="285750" lvl="0" indent="-285750">
              <a:buFont typeface="Arial" panose="020B0604020202020204" pitchFamily="34" charset="0"/>
              <a:buChar char="•"/>
            </a:pPr>
            <a:r>
              <a:rPr lang="fr-FR" sz="1400" dirty="0">
                <a:solidFill>
                  <a:schemeClr val="tx1"/>
                </a:solidFill>
              </a:rPr>
              <a:t>A la décision motivée de ne pas suivre l’avis du médecin ayant proposé des aménagements de postes (art. 24, décret n° 85-603).</a:t>
            </a:r>
          </a:p>
          <a:p>
            <a:pPr marL="285750" lvl="0" indent="-285750">
              <a:buFont typeface="Arial" panose="020B0604020202020204" pitchFamily="34" charset="0"/>
              <a:buChar char="•"/>
            </a:pPr>
            <a:r>
              <a:rPr lang="fr-FR" sz="1400" dirty="0">
                <a:solidFill>
                  <a:schemeClr val="tx1"/>
                </a:solidFill>
              </a:rPr>
              <a:t>De la délibération autorisant l’affection de jeunes âges de 15 ans à 17 ans à des travaux « réglementés » (</a:t>
            </a:r>
            <a:r>
              <a:rPr lang="fr-FR" sz="1400" i="1" dirty="0">
                <a:solidFill>
                  <a:schemeClr val="tx1"/>
                </a:solidFill>
              </a:rPr>
              <a:t>Article 5-7, décret n° 85-603</a:t>
            </a:r>
            <a:r>
              <a:rPr lang="fr-FR" sz="1400" dirty="0">
                <a:solidFill>
                  <a:schemeClr val="tx1"/>
                </a:solidFill>
              </a:rPr>
              <a:t>) ;</a:t>
            </a:r>
          </a:p>
          <a:p>
            <a:pPr marL="285750" lvl="0" indent="-285750">
              <a:buFont typeface="Arial" panose="020B0604020202020204" pitchFamily="34" charset="0"/>
              <a:buChar char="•"/>
            </a:pPr>
            <a:r>
              <a:rPr lang="fr-FR" sz="1400" dirty="0">
                <a:solidFill>
                  <a:schemeClr val="tx1"/>
                </a:solidFill>
              </a:rPr>
              <a:t>La désignation de l’ACFI (</a:t>
            </a:r>
            <a:r>
              <a:rPr lang="fr-FR" sz="1400" i="1" dirty="0">
                <a:solidFill>
                  <a:schemeClr val="tx1"/>
                </a:solidFill>
              </a:rPr>
              <a:t>Article 5, décret n° 85-603 du 10 juin 1985</a:t>
            </a:r>
            <a:r>
              <a:rPr lang="fr-FR" sz="1400" dirty="0">
                <a:solidFill>
                  <a:schemeClr val="tx1"/>
                </a:solidFill>
              </a:rPr>
              <a:t>) ;</a:t>
            </a:r>
          </a:p>
          <a:p>
            <a:endParaRPr lang="fr-FR" dirty="0"/>
          </a:p>
        </p:txBody>
      </p:sp>
      <p:sp>
        <p:nvSpPr>
          <p:cNvPr id="3" name="Espace réservé du texte 2"/>
          <p:cNvSpPr>
            <a:spLocks noGrp="1"/>
          </p:cNvSpPr>
          <p:nvPr>
            <p:ph type="body" sz="quarter" idx="14"/>
          </p:nvPr>
        </p:nvSpPr>
        <p:spPr/>
        <p:txBody>
          <a:bodyPr/>
          <a:lstStyle/>
          <a:p>
            <a:r>
              <a:rPr lang="fr-FR" dirty="0" smtClean="0"/>
              <a:t>Elle est informée sur :</a:t>
            </a:r>
            <a:endParaRPr lang="fr-FR" dirty="0"/>
          </a:p>
        </p:txBody>
      </p:sp>
      <p:sp>
        <p:nvSpPr>
          <p:cNvPr id="4" name="Titre 3"/>
          <p:cNvSpPr>
            <a:spLocks noGrp="1"/>
          </p:cNvSpPr>
          <p:nvPr>
            <p:ph type="title"/>
          </p:nvPr>
        </p:nvSpPr>
        <p:spPr/>
        <p:txBody>
          <a:bodyPr/>
          <a:lstStyle/>
          <a:p>
            <a:r>
              <a:rPr lang="fr-FR" dirty="0" smtClean="0"/>
              <a:t>Les missions de la F3SCT</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40</a:t>
            </a:fld>
            <a:endParaRPr lang="fr-FR" dirty="0"/>
          </a:p>
        </p:txBody>
      </p:sp>
    </p:spTree>
    <p:extLst>
      <p:ext uri="{BB962C8B-B14F-4D97-AF65-F5344CB8AC3E}">
        <p14:creationId xmlns:p14="http://schemas.microsoft.com/office/powerpoint/2010/main" val="3778819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06888" y="1055322"/>
            <a:ext cx="11520000" cy="4320000"/>
          </a:xfrm>
        </p:spPr>
        <p:txBody>
          <a:bodyPr/>
          <a:lstStyle/>
          <a:p>
            <a:pPr marL="285750" lvl="0" indent="-285750">
              <a:buFont typeface="Arial" panose="020B0604020202020204" pitchFamily="34" charset="0"/>
              <a:buChar char="•"/>
            </a:pPr>
            <a:r>
              <a:rPr lang="fr-FR" sz="1400" dirty="0">
                <a:solidFill>
                  <a:schemeClr val="tx1"/>
                </a:solidFill>
              </a:rPr>
              <a:t>Sur tous documents se rattachant à sa mission, et notamment des règlements et des consignes que l'autorité territoriale envisage d'adopter en matière de santé, de sécurité et de conditions de travail (</a:t>
            </a:r>
            <a:r>
              <a:rPr lang="fr-FR" sz="1400" i="1" dirty="0">
                <a:solidFill>
                  <a:schemeClr val="tx1"/>
                </a:solidFill>
              </a:rPr>
              <a:t>Article 58, décret n° 2021-571</a:t>
            </a:r>
            <a:r>
              <a:rPr lang="fr-FR" sz="1400" dirty="0">
                <a:solidFill>
                  <a:schemeClr val="tx1"/>
                </a:solidFill>
              </a:rPr>
              <a:t>) ;</a:t>
            </a:r>
          </a:p>
          <a:p>
            <a:pPr marL="285750" lvl="0" indent="-285750">
              <a:buFont typeface="Arial" panose="020B0604020202020204" pitchFamily="34" charset="0"/>
              <a:buChar char="•"/>
            </a:pPr>
            <a:r>
              <a:rPr lang="fr-FR" sz="1400" dirty="0">
                <a:solidFill>
                  <a:schemeClr val="tx1"/>
                </a:solidFill>
              </a:rPr>
              <a:t>La protection de la santé physique et mentale, à l’hygiène, la sécurité des agents dans leur travail ;</a:t>
            </a:r>
          </a:p>
          <a:p>
            <a:pPr marL="285750" lvl="0" indent="-285750">
              <a:buFont typeface="Arial" panose="020B0604020202020204" pitchFamily="34" charset="0"/>
              <a:buChar char="•"/>
            </a:pPr>
            <a:r>
              <a:rPr lang="fr-FR" sz="1400" dirty="0">
                <a:solidFill>
                  <a:schemeClr val="tx1"/>
                </a:solidFill>
              </a:rPr>
              <a:t>L’organisation du travail, du télétravail aux enjeux liés à la déconnexion et dispositifs de régulation de l’utilisation des outils numériques ;</a:t>
            </a:r>
          </a:p>
          <a:p>
            <a:pPr marL="285750" lvl="0" indent="-285750">
              <a:buFont typeface="Arial" panose="020B0604020202020204" pitchFamily="34" charset="0"/>
              <a:buChar char="•"/>
            </a:pPr>
            <a:r>
              <a:rPr lang="fr-FR" sz="1400" dirty="0">
                <a:solidFill>
                  <a:schemeClr val="tx1"/>
                </a:solidFill>
              </a:rPr>
              <a:t>L’amélioration des conditions de travail et aux prescriptions légales y afférentes ;</a:t>
            </a:r>
          </a:p>
          <a:p>
            <a:pPr marL="285750" lvl="0" indent="-285750">
              <a:buFont typeface="Arial" panose="020B0604020202020204" pitchFamily="34" charset="0"/>
              <a:buChar char="•"/>
            </a:pPr>
            <a:r>
              <a:rPr lang="fr-FR" sz="1400" dirty="0">
                <a:solidFill>
                  <a:schemeClr val="tx1"/>
                </a:solidFill>
              </a:rPr>
              <a:t>L’élaboration et la mise à jour du DUERP (</a:t>
            </a:r>
            <a:r>
              <a:rPr lang="fr-FR" sz="1400" i="1" dirty="0">
                <a:solidFill>
                  <a:schemeClr val="tx1"/>
                </a:solidFill>
              </a:rPr>
              <a:t>Article 69, décret n° 2021-571</a:t>
            </a:r>
            <a:r>
              <a:rPr lang="fr-FR" sz="1400" dirty="0">
                <a:solidFill>
                  <a:schemeClr val="tx1"/>
                </a:solidFill>
              </a:rPr>
              <a:t>) ;</a:t>
            </a:r>
          </a:p>
          <a:p>
            <a:pPr marL="285750" lvl="0" indent="-285750">
              <a:buFont typeface="Arial" panose="020B0604020202020204" pitchFamily="34" charset="0"/>
              <a:buChar char="•"/>
            </a:pPr>
            <a:r>
              <a:rPr lang="fr-FR" sz="1400" dirty="0">
                <a:solidFill>
                  <a:schemeClr val="tx1"/>
                </a:solidFill>
              </a:rPr>
              <a:t>Sur la teneur de tous les documents (règlements et consignes) se rattachant à sa mission, adoptés par l’autorité territoriale (</a:t>
            </a:r>
            <a:r>
              <a:rPr lang="fr-FR" sz="1400" i="1" dirty="0">
                <a:solidFill>
                  <a:schemeClr val="tx1"/>
                </a:solidFill>
              </a:rPr>
              <a:t>Article 58, décret n° 2021-571</a:t>
            </a:r>
            <a:r>
              <a:rPr lang="fr-FR" sz="1400" dirty="0">
                <a:solidFill>
                  <a:schemeClr val="tx1"/>
                </a:solidFill>
              </a:rPr>
              <a:t>) ;</a:t>
            </a:r>
          </a:p>
          <a:p>
            <a:pPr marL="285750" lvl="0" indent="-285750">
              <a:buFont typeface="Arial" panose="020B0604020202020204" pitchFamily="34" charset="0"/>
              <a:buChar char="•"/>
            </a:pPr>
            <a:r>
              <a:rPr lang="fr-FR" sz="1400" dirty="0">
                <a:solidFill>
                  <a:schemeClr val="tx1"/>
                </a:solidFill>
              </a:rPr>
              <a:t>Les projets d’aménagement importants, introductions de nouvelles technologies transformation des postes de travail en découlant, modification de l’organisation et temps de travail (</a:t>
            </a:r>
            <a:r>
              <a:rPr lang="fr-FR" sz="1400" i="1" dirty="0">
                <a:solidFill>
                  <a:schemeClr val="tx1"/>
                </a:solidFill>
              </a:rPr>
              <a:t>Article 70, décret n° 2021-571</a:t>
            </a:r>
            <a:r>
              <a:rPr lang="fr-FR" sz="1400" dirty="0">
                <a:solidFill>
                  <a:schemeClr val="tx1"/>
                </a:solidFill>
              </a:rPr>
              <a:t>) ;</a:t>
            </a:r>
          </a:p>
          <a:p>
            <a:pPr marL="285750" lvl="0" indent="-285750">
              <a:buFont typeface="Arial" panose="020B0604020202020204" pitchFamily="34" charset="0"/>
              <a:buChar char="•"/>
            </a:pPr>
            <a:r>
              <a:rPr lang="fr-FR" sz="1400" dirty="0">
                <a:solidFill>
                  <a:schemeClr val="tx1"/>
                </a:solidFill>
              </a:rPr>
              <a:t>Les mesures en faveur de la reprise ou maintien au travail des accidentés du travail et accidentés de service, des invalides de guerre, des invalides civils et des travailleurs handicapés notamment sur l’aménagement des postes de travail (</a:t>
            </a:r>
            <a:r>
              <a:rPr lang="fr-FR" sz="1400" i="1" dirty="0">
                <a:solidFill>
                  <a:schemeClr val="tx1"/>
                </a:solidFill>
              </a:rPr>
              <a:t>Article 71, décret n° 2021- 571</a:t>
            </a:r>
            <a:r>
              <a:rPr lang="fr-FR" sz="1400" dirty="0">
                <a:solidFill>
                  <a:schemeClr val="tx1"/>
                </a:solidFill>
              </a:rPr>
              <a:t>) ;</a:t>
            </a:r>
          </a:p>
          <a:p>
            <a:pPr marL="285750" lvl="0" indent="-285750">
              <a:buFont typeface="Arial" panose="020B0604020202020204" pitchFamily="34" charset="0"/>
              <a:buChar char="•"/>
            </a:pPr>
            <a:r>
              <a:rPr lang="fr-FR" sz="1400" dirty="0">
                <a:solidFill>
                  <a:schemeClr val="tx1"/>
                </a:solidFill>
              </a:rPr>
              <a:t>Les mesures générales relatives au reclassement des agents inaptes à leurs fonctions ;</a:t>
            </a:r>
          </a:p>
          <a:p>
            <a:pPr marL="285750" lvl="0" indent="-285750">
              <a:buFont typeface="Arial" panose="020B0604020202020204" pitchFamily="34" charset="0"/>
              <a:buChar char="•"/>
            </a:pPr>
            <a:r>
              <a:rPr lang="fr-FR" sz="1400" dirty="0">
                <a:solidFill>
                  <a:schemeClr val="tx1"/>
                </a:solidFill>
              </a:rPr>
              <a:t>Les fiches sur laquelle sont consignés les risques professionnels propres au service et les effectifs d'agents exposés à ces risques. (</a:t>
            </a:r>
            <a:r>
              <a:rPr lang="fr-FR" sz="1400" i="1" dirty="0">
                <a:solidFill>
                  <a:schemeClr val="tx1"/>
                </a:solidFill>
              </a:rPr>
              <a:t>Article 14-1, décret du 10 juin 1985</a:t>
            </a:r>
            <a:r>
              <a:rPr lang="fr-FR" sz="1400" dirty="0">
                <a:solidFill>
                  <a:schemeClr val="tx1"/>
                </a:solidFill>
              </a:rPr>
              <a:t>) ;</a:t>
            </a:r>
          </a:p>
          <a:p>
            <a:pPr marL="285750" lvl="0" indent="-285750">
              <a:buFont typeface="Arial" panose="020B0604020202020204" pitchFamily="34" charset="0"/>
              <a:buChar char="•"/>
            </a:pPr>
            <a:r>
              <a:rPr lang="fr-FR" sz="1400" dirty="0">
                <a:solidFill>
                  <a:schemeClr val="tx1"/>
                </a:solidFill>
              </a:rPr>
              <a:t>Sur le programme annuel de prévention des risques professionnels et d'amélioration des conditions de travail (</a:t>
            </a:r>
            <a:r>
              <a:rPr lang="fr-FR" sz="1400" i="1" dirty="0">
                <a:solidFill>
                  <a:schemeClr val="tx1"/>
                </a:solidFill>
              </a:rPr>
              <a:t>Article 72, décret n° 2021-571</a:t>
            </a:r>
            <a:r>
              <a:rPr lang="fr-FR" sz="1400" dirty="0">
                <a:solidFill>
                  <a:schemeClr val="tx1"/>
                </a:solidFill>
              </a:rPr>
              <a:t>) ;</a:t>
            </a:r>
          </a:p>
          <a:p>
            <a:pPr marL="285750" lvl="0" indent="-285750">
              <a:buFont typeface="Arial" panose="020B0604020202020204" pitchFamily="34" charset="0"/>
              <a:buChar char="•"/>
            </a:pPr>
            <a:r>
              <a:rPr lang="fr-FR" sz="1400" dirty="0">
                <a:solidFill>
                  <a:schemeClr val="tx1"/>
                </a:solidFill>
              </a:rPr>
              <a:t>L'analyse des risques professionnels auxquels peuvent être exposés les agents notamment les femmes enceintes, ainsi que des effets de l'exposition aux facteurs de pénibilité mentionnés à l'article L. 4161-1 du code du travail (</a:t>
            </a:r>
            <a:r>
              <a:rPr lang="fr-FR" sz="1400" i="1" dirty="0">
                <a:solidFill>
                  <a:schemeClr val="tx1"/>
                </a:solidFill>
              </a:rPr>
              <a:t>Article 74, décret n° 2021-571</a:t>
            </a:r>
            <a:r>
              <a:rPr lang="fr-FR" sz="1400" dirty="0">
                <a:solidFill>
                  <a:schemeClr val="tx1"/>
                </a:solidFill>
              </a:rPr>
              <a:t>).</a:t>
            </a:r>
          </a:p>
          <a:p>
            <a:endParaRPr lang="fr-FR" dirty="0"/>
          </a:p>
        </p:txBody>
      </p:sp>
      <p:sp>
        <p:nvSpPr>
          <p:cNvPr id="3" name="Espace réservé du texte 2"/>
          <p:cNvSpPr>
            <a:spLocks noGrp="1"/>
          </p:cNvSpPr>
          <p:nvPr>
            <p:ph type="body" sz="quarter" idx="14"/>
          </p:nvPr>
        </p:nvSpPr>
        <p:spPr/>
        <p:txBody>
          <a:bodyPr/>
          <a:lstStyle/>
          <a:p>
            <a:r>
              <a:rPr lang="fr-FR" dirty="0" smtClean="0"/>
              <a:t>Elle donne un avis sur :</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41</a:t>
            </a:fld>
            <a:endParaRPr lang="fr-FR" dirty="0"/>
          </a:p>
        </p:txBody>
      </p:sp>
      <p:sp>
        <p:nvSpPr>
          <p:cNvPr id="6" name="Titre 3"/>
          <p:cNvSpPr>
            <a:spLocks noGrp="1"/>
          </p:cNvSpPr>
          <p:nvPr>
            <p:ph type="title"/>
          </p:nvPr>
        </p:nvSpPr>
        <p:spPr>
          <a:xfrm>
            <a:off x="838200" y="315247"/>
            <a:ext cx="11088688" cy="315275"/>
          </a:xfrm>
        </p:spPr>
        <p:txBody>
          <a:bodyPr/>
          <a:lstStyle/>
          <a:p>
            <a:r>
              <a:rPr lang="fr-FR" dirty="0" smtClean="0"/>
              <a:t>Les missions de la F3SCT</a:t>
            </a:r>
            <a:endParaRPr lang="fr-FR" dirty="0"/>
          </a:p>
        </p:txBody>
      </p:sp>
    </p:spTree>
    <p:extLst>
      <p:ext uri="{BB962C8B-B14F-4D97-AF65-F5344CB8AC3E}">
        <p14:creationId xmlns:p14="http://schemas.microsoft.com/office/powerpoint/2010/main" val="900174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marL="285750" lvl="0" indent="-285750">
              <a:buFont typeface="Arial" panose="020B0604020202020204" pitchFamily="34" charset="0"/>
              <a:buChar char="•"/>
            </a:pPr>
            <a:r>
              <a:rPr lang="fr-FR" sz="1400" dirty="0">
                <a:solidFill>
                  <a:schemeClr val="tx1"/>
                </a:solidFill>
              </a:rPr>
              <a:t>Proposer des actions de prévention du harcèlement moral, du harcèlement sexuel et des violences sexistes et sexuelles ainsi que toute mesure de nature à améliorer la santé et la sécurité du travail, à assurer la formation des agents dans les domaines de la santé et de la sécurité (</a:t>
            </a:r>
            <a:r>
              <a:rPr lang="fr-FR" sz="1400" i="1" dirty="0">
                <a:solidFill>
                  <a:schemeClr val="tx1"/>
                </a:solidFill>
              </a:rPr>
              <a:t>Article 75, décret n° 2021-571</a:t>
            </a:r>
            <a:r>
              <a:rPr lang="fr-FR" sz="1400" dirty="0" smtClean="0">
                <a:solidFill>
                  <a:schemeClr val="tx1"/>
                </a:solidFill>
              </a:rPr>
              <a:t>)</a:t>
            </a:r>
            <a:endParaRPr lang="fr-FR" sz="1400" dirty="0">
              <a:solidFill>
                <a:schemeClr val="tx1"/>
              </a:solidFill>
            </a:endParaRPr>
          </a:p>
          <a:p>
            <a:pPr marL="285750" lvl="0" indent="-285750">
              <a:buFont typeface="Arial" panose="020B0604020202020204" pitchFamily="34" charset="0"/>
              <a:buChar char="•"/>
            </a:pPr>
            <a:r>
              <a:rPr lang="fr-FR" sz="1400" dirty="0">
                <a:solidFill>
                  <a:schemeClr val="tx1"/>
                </a:solidFill>
              </a:rPr>
              <a:t>Faire appel à un expert certifié (</a:t>
            </a:r>
            <a:r>
              <a:rPr lang="fr-FR" sz="1400" i="1" dirty="0">
                <a:solidFill>
                  <a:schemeClr val="tx1"/>
                </a:solidFill>
              </a:rPr>
              <a:t>Article 67, décret n° 2021-571</a:t>
            </a:r>
            <a:r>
              <a:rPr lang="fr-FR" sz="1400" dirty="0" smtClean="0">
                <a:solidFill>
                  <a:schemeClr val="tx1"/>
                </a:solidFill>
              </a:rPr>
              <a:t>)</a:t>
            </a:r>
            <a:endParaRPr lang="fr-FR" sz="1400" dirty="0">
              <a:solidFill>
                <a:schemeClr val="tx1"/>
              </a:solidFill>
            </a:endParaRPr>
          </a:p>
          <a:p>
            <a:pPr marL="285750" lvl="0" indent="-285750">
              <a:buFont typeface="Arial" panose="020B0604020202020204" pitchFamily="34" charset="0"/>
              <a:buChar char="•"/>
            </a:pPr>
            <a:r>
              <a:rPr lang="fr-FR" sz="1400" dirty="0">
                <a:solidFill>
                  <a:schemeClr val="tx1"/>
                </a:solidFill>
              </a:rPr>
              <a:t>Alerter l’autorité territoriale, après constat de l’existence d’une cause de danger grave et imminent et émettre un avis consigné dans « un registre spécial </a:t>
            </a:r>
            <a:r>
              <a:rPr lang="fr-FR" sz="1400" dirty="0" smtClean="0">
                <a:solidFill>
                  <a:schemeClr val="tx1"/>
                </a:solidFill>
              </a:rPr>
              <a:t>»</a:t>
            </a:r>
            <a:endParaRPr lang="fr-FR" sz="1400" dirty="0">
              <a:solidFill>
                <a:schemeClr val="tx1"/>
              </a:solidFill>
            </a:endParaRPr>
          </a:p>
          <a:p>
            <a:pPr marL="285750" lvl="0" indent="-285750">
              <a:buFont typeface="Arial" panose="020B0604020202020204" pitchFamily="34" charset="0"/>
              <a:buChar char="•"/>
            </a:pPr>
            <a:r>
              <a:rPr lang="fr-FR" sz="1400" dirty="0">
                <a:solidFill>
                  <a:schemeClr val="tx1"/>
                </a:solidFill>
              </a:rPr>
              <a:t>Procéder à des visites des </a:t>
            </a:r>
            <a:r>
              <a:rPr lang="fr-FR" sz="1400" dirty="0" smtClean="0">
                <a:solidFill>
                  <a:schemeClr val="tx1"/>
                </a:solidFill>
              </a:rPr>
              <a:t>services</a:t>
            </a:r>
            <a:endParaRPr lang="fr-FR" sz="1400" dirty="0">
              <a:solidFill>
                <a:schemeClr val="tx1"/>
              </a:solidFill>
            </a:endParaRPr>
          </a:p>
          <a:p>
            <a:pPr marL="285750" lvl="0" indent="-285750">
              <a:buFont typeface="Arial" panose="020B0604020202020204" pitchFamily="34" charset="0"/>
              <a:buChar char="•"/>
            </a:pPr>
            <a:r>
              <a:rPr lang="fr-FR" sz="1400" dirty="0">
                <a:solidFill>
                  <a:schemeClr val="tx1"/>
                </a:solidFill>
              </a:rPr>
              <a:t>Procéder à une enquête après chaque accident de travail dont les conséquences sont graves (décès, caractère répété…) (</a:t>
            </a:r>
            <a:r>
              <a:rPr lang="fr-FR" sz="1400" i="1" dirty="0">
                <a:solidFill>
                  <a:schemeClr val="tx1"/>
                </a:solidFill>
              </a:rPr>
              <a:t>Article 65, décret n° 2021-571</a:t>
            </a:r>
            <a:r>
              <a:rPr lang="fr-FR" sz="1400" dirty="0" smtClean="0">
                <a:solidFill>
                  <a:schemeClr val="tx1"/>
                </a:solidFill>
              </a:rPr>
              <a:t>)</a:t>
            </a:r>
            <a:endParaRPr lang="fr-FR" sz="1400" dirty="0">
              <a:solidFill>
                <a:schemeClr val="tx1"/>
              </a:solidFill>
            </a:endParaRPr>
          </a:p>
          <a:p>
            <a:pPr marL="285750" lvl="0" indent="-285750">
              <a:buFont typeface="Arial" panose="020B0604020202020204" pitchFamily="34" charset="0"/>
              <a:buChar char="•"/>
            </a:pPr>
            <a:r>
              <a:rPr lang="fr-FR" sz="1400" dirty="0">
                <a:solidFill>
                  <a:schemeClr val="tx1"/>
                </a:solidFill>
              </a:rPr>
              <a:t>Demander une audition de l’employeur lorsque les agents sont exposés à des nuisances particulières (</a:t>
            </a:r>
            <a:r>
              <a:rPr lang="fr-FR" sz="1400" i="1" dirty="0">
                <a:solidFill>
                  <a:schemeClr val="tx1"/>
                </a:solidFill>
              </a:rPr>
              <a:t>Article 66, décret n° 2021-571</a:t>
            </a:r>
            <a:r>
              <a:rPr lang="fr-FR" sz="1400" dirty="0" smtClean="0">
                <a:solidFill>
                  <a:schemeClr val="tx1"/>
                </a:solidFill>
              </a:rPr>
              <a:t>)</a:t>
            </a:r>
          </a:p>
          <a:p>
            <a:pPr marL="285750" lvl="0" indent="-285750">
              <a:buFont typeface="Arial" panose="020B0604020202020204" pitchFamily="34" charset="0"/>
              <a:buChar char="•"/>
            </a:pPr>
            <a:endParaRPr lang="fr-FR" sz="1400" dirty="0">
              <a:solidFill>
                <a:schemeClr val="tx1"/>
              </a:solidFill>
            </a:endParaRPr>
          </a:p>
          <a:p>
            <a:pPr marL="285750" lvl="0" indent="-285750">
              <a:buFont typeface="Arial" panose="020B0604020202020204" pitchFamily="34" charset="0"/>
              <a:buChar char="•"/>
            </a:pPr>
            <a:r>
              <a:rPr lang="fr-FR" sz="1400" b="1" dirty="0">
                <a:solidFill>
                  <a:schemeClr val="tx1"/>
                </a:solidFill>
              </a:rPr>
              <a:t>Le président du comité social territorial peut, à son initiative, sous réserve de l'accord de la moitié des membres représentants du personnel, ou à celle de la moitié des membres représentants du personnel du comité social territorial, inscrire directement à l'ordre du jour de celui-ci une question faisant l'objet d'une consultation obligatoire de la formation spécialisée instituée en son sein </a:t>
            </a:r>
            <a:r>
              <a:rPr lang="fr-FR" sz="1400" b="1" dirty="0" smtClean="0">
                <a:solidFill>
                  <a:schemeClr val="tx1"/>
                </a:solidFill>
              </a:rPr>
              <a:t>qui </a:t>
            </a:r>
            <a:r>
              <a:rPr lang="fr-FR" sz="1400" b="1" dirty="0">
                <a:solidFill>
                  <a:schemeClr val="tx1"/>
                </a:solidFill>
              </a:rPr>
              <a:t>n'a pas encore été́ examinée par cette </a:t>
            </a:r>
            <a:r>
              <a:rPr lang="fr-FR" sz="1400" b="1" dirty="0" smtClean="0">
                <a:solidFill>
                  <a:schemeClr val="tx1"/>
                </a:solidFill>
              </a:rPr>
              <a:t>dernière, l'avis </a:t>
            </a:r>
            <a:r>
              <a:rPr lang="fr-FR" sz="1400" b="1" dirty="0">
                <a:solidFill>
                  <a:schemeClr val="tx1"/>
                </a:solidFill>
              </a:rPr>
              <a:t>du comité social territorial se substitue alors à celui de la formation </a:t>
            </a:r>
            <a:r>
              <a:rPr lang="fr-FR" sz="1400" b="1" dirty="0" smtClean="0">
                <a:solidFill>
                  <a:schemeClr val="tx1"/>
                </a:solidFill>
              </a:rPr>
              <a:t>spécialisée </a:t>
            </a:r>
            <a:r>
              <a:rPr lang="fr-FR" sz="1400" b="1" dirty="0">
                <a:solidFill>
                  <a:schemeClr val="tx1"/>
                </a:solidFill>
              </a:rPr>
              <a:t>(</a:t>
            </a:r>
            <a:r>
              <a:rPr lang="fr-FR" sz="1400" b="1" i="1" dirty="0">
                <a:solidFill>
                  <a:schemeClr val="tx1"/>
                </a:solidFill>
              </a:rPr>
              <a:t>Article </a:t>
            </a:r>
            <a:r>
              <a:rPr lang="fr-FR" sz="1400" b="1" i="1" dirty="0" smtClean="0">
                <a:solidFill>
                  <a:schemeClr val="tx1"/>
                </a:solidFill>
              </a:rPr>
              <a:t>77, </a:t>
            </a:r>
            <a:r>
              <a:rPr lang="fr-FR" sz="1400" b="1" i="1" dirty="0">
                <a:solidFill>
                  <a:schemeClr val="tx1"/>
                </a:solidFill>
              </a:rPr>
              <a:t>décret n° 2021-571</a:t>
            </a:r>
            <a:r>
              <a:rPr lang="fr-FR" sz="1400" b="1" dirty="0" smtClean="0">
                <a:solidFill>
                  <a:schemeClr val="tx1"/>
                </a:solidFill>
              </a:rPr>
              <a:t>)</a:t>
            </a:r>
            <a:endParaRPr lang="fr-FR" sz="1400" b="1" dirty="0">
              <a:solidFill>
                <a:schemeClr val="tx1"/>
              </a:solidFill>
            </a:endParaRPr>
          </a:p>
          <a:p>
            <a:endParaRPr lang="fr-FR" b="1" dirty="0"/>
          </a:p>
        </p:txBody>
      </p:sp>
      <p:sp>
        <p:nvSpPr>
          <p:cNvPr id="3" name="Espace réservé du texte 2"/>
          <p:cNvSpPr>
            <a:spLocks noGrp="1"/>
          </p:cNvSpPr>
          <p:nvPr>
            <p:ph type="body" sz="quarter" idx="14"/>
          </p:nvPr>
        </p:nvSpPr>
        <p:spPr/>
        <p:txBody>
          <a:bodyPr/>
          <a:lstStyle/>
          <a:p>
            <a:r>
              <a:rPr lang="fr-FR" dirty="0" smtClean="0"/>
              <a:t>Elle peut intervenir sur :</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42</a:t>
            </a:fld>
            <a:endParaRPr lang="fr-FR" dirty="0"/>
          </a:p>
        </p:txBody>
      </p:sp>
      <p:sp>
        <p:nvSpPr>
          <p:cNvPr id="7" name="Titre 3"/>
          <p:cNvSpPr>
            <a:spLocks noGrp="1"/>
          </p:cNvSpPr>
          <p:nvPr>
            <p:ph type="title"/>
          </p:nvPr>
        </p:nvSpPr>
        <p:spPr>
          <a:xfrm>
            <a:off x="838200" y="315247"/>
            <a:ext cx="11088688" cy="315275"/>
          </a:xfrm>
        </p:spPr>
        <p:txBody>
          <a:bodyPr/>
          <a:lstStyle/>
          <a:p>
            <a:r>
              <a:rPr lang="fr-FR" dirty="0" smtClean="0"/>
              <a:t>Les missions de la F3SCT</a:t>
            </a:r>
            <a:endParaRPr lang="fr-FR" dirty="0"/>
          </a:p>
        </p:txBody>
      </p:sp>
    </p:spTree>
    <p:extLst>
      <p:ext uri="{BB962C8B-B14F-4D97-AF65-F5344CB8AC3E}">
        <p14:creationId xmlns:p14="http://schemas.microsoft.com/office/powerpoint/2010/main" val="3065092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sz="2000" dirty="0" smtClean="0">
                <a:solidFill>
                  <a:schemeClr val="tx1"/>
                </a:solidFill>
              </a:rPr>
              <a:t>En l’absence de mise en place de la F3SCT le CST donne valablement son avis sur les dossiers relevant de la compétence de la F3SCT. </a:t>
            </a:r>
          </a:p>
          <a:p>
            <a:endParaRPr lang="fr-FR" sz="2000" dirty="0">
              <a:solidFill>
                <a:schemeClr val="tx1"/>
              </a:solidFill>
            </a:endParaRPr>
          </a:p>
          <a:p>
            <a:r>
              <a:rPr lang="fr-FR" sz="2000" dirty="0" smtClean="0">
                <a:solidFill>
                  <a:schemeClr val="tx1"/>
                </a:solidFill>
              </a:rPr>
              <a:t>Le fonctionnement du CST reste identique, les spécificités liées à la mise en place d’une formation spécialisée ne s’appliquent pas (fonctionnement du secrétariat et ordre du jour…).</a:t>
            </a:r>
          </a:p>
          <a:p>
            <a:endParaRPr lang="fr-FR" sz="2000" dirty="0">
              <a:solidFill>
                <a:schemeClr val="tx1"/>
              </a:solidFill>
            </a:endParaRPr>
          </a:p>
          <a:p>
            <a:r>
              <a:rPr lang="fr-FR" sz="2000" dirty="0" smtClean="0">
                <a:solidFill>
                  <a:schemeClr val="tx1"/>
                </a:solidFill>
              </a:rPr>
              <a:t>Les représentants du personnel siégeant au CST bénéficient de la formation de 5 jours et d’un contingent de temps supplémentaire. </a:t>
            </a:r>
          </a:p>
          <a:p>
            <a:r>
              <a:rPr lang="fr-FR" sz="2000" dirty="0" smtClean="0">
                <a:solidFill>
                  <a:schemeClr val="tx1"/>
                </a:solidFill>
              </a:rPr>
              <a:t>Le CST</a:t>
            </a:r>
            <a:r>
              <a:rPr lang="fr-FR" sz="2000" dirty="0">
                <a:solidFill>
                  <a:schemeClr val="tx1"/>
                </a:solidFill>
              </a:rPr>
              <a:t> doit aborder au moins une fois par an les questions en matière de santé, de sécurité et de conditions de travail, en complément des réunions en cas d'accident, de danger grave et imminent ou pour des raisons exceptionnelles</a:t>
            </a:r>
            <a:r>
              <a:rPr lang="fr-FR" sz="2000" dirty="0"/>
              <a:t>.</a:t>
            </a:r>
            <a:endParaRPr lang="fr-FR" sz="2000" dirty="0">
              <a:solidFill>
                <a:schemeClr val="tx1"/>
              </a:solidFill>
            </a:endParaRPr>
          </a:p>
        </p:txBody>
      </p:sp>
      <p:sp>
        <p:nvSpPr>
          <p:cNvPr id="3" name="Espace réservé du texte 2"/>
          <p:cNvSpPr>
            <a:spLocks noGrp="1"/>
          </p:cNvSpPr>
          <p:nvPr>
            <p:ph type="body" sz="quarter" idx="14"/>
          </p:nvPr>
        </p:nvSpPr>
        <p:spPr/>
        <p:txBody>
          <a:bodyPr/>
          <a:lstStyle/>
          <a:p>
            <a:endParaRPr lang="fr-FR"/>
          </a:p>
        </p:txBody>
      </p:sp>
      <p:sp>
        <p:nvSpPr>
          <p:cNvPr id="4" name="Titre 3"/>
          <p:cNvSpPr>
            <a:spLocks noGrp="1"/>
          </p:cNvSpPr>
          <p:nvPr>
            <p:ph type="title"/>
          </p:nvPr>
        </p:nvSpPr>
        <p:spPr/>
        <p:txBody>
          <a:bodyPr/>
          <a:lstStyle/>
          <a:p>
            <a:r>
              <a:rPr lang="fr-FR" dirty="0" smtClean="0"/>
              <a:t>Absence de Formation Spécialisée en Santé, Sécurité et Conditions de Travail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43</a:t>
            </a:fld>
            <a:endParaRPr lang="fr-FR" dirty="0"/>
          </a:p>
        </p:txBody>
      </p:sp>
    </p:spTree>
    <p:extLst>
      <p:ext uri="{BB962C8B-B14F-4D97-AF65-F5344CB8AC3E}">
        <p14:creationId xmlns:p14="http://schemas.microsoft.com/office/powerpoint/2010/main" val="1266011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p:cNvSpPr>
            <a:spLocks noGrp="1"/>
          </p:cNvSpPr>
          <p:nvPr>
            <p:ph type="body" sz="quarter" idx="12"/>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4294967295"/>
          </p:nvPr>
        </p:nvSpPr>
        <p:spPr>
          <a:xfrm>
            <a:off x="9672638" y="6210300"/>
            <a:ext cx="2519362" cy="287338"/>
          </a:xfrm>
          <a:prstGeom prst="rect">
            <a:avLst/>
          </a:prstGeom>
        </p:spPr>
        <p:txBody>
          <a:bodyPr/>
          <a:lstStyle/>
          <a:p>
            <a:fld id="{8E0A238A-8599-44CE-8C7D-9538EC0F8B06}" type="slidenum">
              <a:rPr lang="fr-FR" smtClean="0"/>
              <a:pPr/>
              <a:t>44</a:t>
            </a:fld>
            <a:endParaRPr lang="fr-FR" dirty="0"/>
          </a:p>
        </p:txBody>
      </p:sp>
    </p:spTree>
    <p:extLst>
      <p:ext uri="{BB962C8B-B14F-4D97-AF65-F5344CB8AC3E}">
        <p14:creationId xmlns:p14="http://schemas.microsoft.com/office/powerpoint/2010/main" val="4510414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a:xfrm>
            <a:off x="518262" y="1040400"/>
            <a:ext cx="11520000" cy="4320000"/>
          </a:xfrm>
        </p:spPr>
        <p:txBody>
          <a:bodyPr/>
          <a:lstStyle/>
          <a:p>
            <a:r>
              <a:rPr lang="fr-FR" dirty="0" smtClean="0"/>
              <a:t>Références juridiques : </a:t>
            </a:r>
          </a:p>
          <a:p>
            <a:pPr marL="457200" indent="-457200">
              <a:buFontTx/>
              <a:buChar char="-"/>
            </a:pPr>
            <a:r>
              <a:rPr lang="fr-FR" sz="2000" dirty="0">
                <a:solidFill>
                  <a:schemeClr val="tx1"/>
                </a:solidFill>
              </a:rPr>
              <a:t>Code général des collectivités </a:t>
            </a:r>
            <a:r>
              <a:rPr lang="fr-FR" sz="2000" dirty="0" smtClean="0">
                <a:solidFill>
                  <a:schemeClr val="tx1"/>
                </a:solidFill>
              </a:rPr>
              <a:t>territoriales  </a:t>
            </a:r>
            <a:r>
              <a:rPr lang="fr-FR" sz="2000" dirty="0">
                <a:solidFill>
                  <a:schemeClr val="tx1"/>
                </a:solidFill>
              </a:rPr>
              <a:t>: art. L 1613-5, R,1613-1 et R 1613-2</a:t>
            </a:r>
          </a:p>
          <a:p>
            <a:pPr marL="457200" indent="-457200">
              <a:buFontTx/>
              <a:buChar char="-"/>
            </a:pPr>
            <a:r>
              <a:rPr lang="fr-FR" sz="2000" dirty="0" smtClean="0">
                <a:solidFill>
                  <a:schemeClr val="tx1"/>
                </a:solidFill>
              </a:rPr>
              <a:t>Code général de la fonction publique </a:t>
            </a:r>
          </a:p>
          <a:p>
            <a:pPr marL="1600200" lvl="2" indent="-457200">
              <a:buFontTx/>
              <a:buChar char="-"/>
            </a:pPr>
            <a:r>
              <a:rPr lang="fr-FR" sz="1800" dirty="0" smtClean="0"/>
              <a:t>Livre II - exercice du droit syndical et dialogue social – Art. L211-1 à L291-2</a:t>
            </a:r>
          </a:p>
          <a:p>
            <a:pPr marL="2057400" lvl="3" indent="-457200">
              <a:buFontTx/>
              <a:buChar char="-"/>
            </a:pPr>
            <a:r>
              <a:rPr lang="fr-FR" sz="1600" dirty="0" smtClean="0"/>
              <a:t>Titre I Représentation des agents et garanties de l’exercice du droit syndical</a:t>
            </a:r>
          </a:p>
          <a:p>
            <a:pPr marL="2057400" lvl="3" indent="-457200">
              <a:buFontTx/>
              <a:buChar char="-"/>
            </a:pPr>
            <a:r>
              <a:rPr lang="fr-FR" sz="1600" dirty="0" smtClean="0"/>
              <a:t>Titre II Négociation et accord collectifs</a:t>
            </a:r>
            <a:endParaRPr lang="fr-FR" sz="1600" dirty="0"/>
          </a:p>
          <a:p>
            <a:pPr marL="457200" indent="-457200">
              <a:buFontTx/>
              <a:buChar char="-"/>
            </a:pPr>
            <a:r>
              <a:rPr lang="fr-FR" sz="2000" dirty="0" smtClean="0">
                <a:solidFill>
                  <a:schemeClr val="tx1"/>
                </a:solidFill>
              </a:rPr>
              <a:t>Décret n°85-397 du 3 avril 1985 relatif à l’exercice du droit syndical dans la fonction publique territoriale</a:t>
            </a:r>
          </a:p>
          <a:p>
            <a:pPr marL="457200" indent="-457200">
              <a:buFontTx/>
              <a:buChar char="-"/>
            </a:pPr>
            <a:r>
              <a:rPr lang="fr-FR" sz="2000" dirty="0" smtClean="0">
                <a:solidFill>
                  <a:schemeClr val="tx1"/>
                </a:solidFill>
              </a:rPr>
              <a:t>Décret n°85-552 du 22 mai 1985 relatif au congé pour formation syndicale dans la fonction publique territoriale</a:t>
            </a:r>
          </a:p>
          <a:p>
            <a:pPr marL="457200" indent="-457200">
              <a:buFontTx/>
              <a:buChar char="-"/>
            </a:pPr>
            <a:r>
              <a:rPr lang="fr-FR" sz="2000" dirty="0">
                <a:solidFill>
                  <a:schemeClr val="tx1"/>
                </a:solidFill>
              </a:rPr>
              <a:t>Décret </a:t>
            </a:r>
            <a:r>
              <a:rPr lang="fr-FR" sz="2000" dirty="0" smtClean="0">
                <a:solidFill>
                  <a:schemeClr val="tx1"/>
                </a:solidFill>
              </a:rPr>
              <a:t>n°2017-1419 </a:t>
            </a:r>
            <a:r>
              <a:rPr lang="fr-FR" sz="2000" dirty="0">
                <a:solidFill>
                  <a:schemeClr val="tx1"/>
                </a:solidFill>
              </a:rPr>
              <a:t>du 28 septembre 2017 relatif aux garanties accordées aux agents publics exerçant une activité </a:t>
            </a:r>
            <a:r>
              <a:rPr lang="fr-FR" sz="2000" dirty="0" smtClean="0">
                <a:solidFill>
                  <a:schemeClr val="tx1"/>
                </a:solidFill>
              </a:rPr>
              <a:t>syndicale</a:t>
            </a:r>
          </a:p>
          <a:p>
            <a:pPr marL="457200" indent="-457200">
              <a:buFontTx/>
              <a:buChar char="-"/>
            </a:pPr>
            <a:r>
              <a:rPr lang="fr-FR" sz="2000" dirty="0" smtClean="0">
                <a:solidFill>
                  <a:schemeClr val="tx1"/>
                </a:solidFill>
              </a:rPr>
              <a:t>Décret n°2021-571 du 10 mai 2021 relatif au CST</a:t>
            </a:r>
            <a:endParaRPr lang="fr-FR" sz="2000" dirty="0">
              <a:solidFill>
                <a:schemeClr val="tx1"/>
              </a:solidFill>
            </a:endParaRPr>
          </a:p>
          <a:p>
            <a:r>
              <a:rPr lang="fr-FR" sz="2000" dirty="0" smtClean="0">
                <a:solidFill>
                  <a:schemeClr val="tx1"/>
                </a:solidFill>
              </a:rPr>
              <a:t>-    Circulaire ministérielle du 20 janvier 2016</a:t>
            </a:r>
            <a:endParaRPr lang="fr-FR" sz="2000" dirty="0">
              <a:solidFill>
                <a:schemeClr val="tx1"/>
              </a:solidFill>
            </a:endParaRPr>
          </a:p>
        </p:txBody>
      </p:sp>
      <p:sp>
        <p:nvSpPr>
          <p:cNvPr id="7" name="Espace réservé du texte 6"/>
          <p:cNvSpPr>
            <a:spLocks noGrp="1"/>
          </p:cNvSpPr>
          <p:nvPr>
            <p:ph type="body" sz="quarter" idx="14"/>
          </p:nvPr>
        </p:nvSpPr>
        <p:spPr/>
        <p:txBody>
          <a:bodyPr/>
          <a:lstStyle/>
          <a:p>
            <a:endParaRPr lang="fr-FR"/>
          </a:p>
        </p:txBody>
      </p:sp>
      <p:sp>
        <p:nvSpPr>
          <p:cNvPr id="5" name="Titre 4"/>
          <p:cNvSpPr>
            <a:spLocks noGrp="1"/>
          </p:cNvSpPr>
          <p:nvPr>
            <p:ph type="title"/>
          </p:nvPr>
        </p:nvSpPr>
        <p:spPr/>
        <p:txBody>
          <a:bodyPr/>
          <a:lstStyle/>
          <a:p>
            <a:r>
              <a:rPr lang="fr-FR" dirty="0" smtClean="0"/>
              <a:t>EXERCICE DU DROIT SYNDICAL</a:t>
            </a:r>
            <a:endParaRPr lang="fr-FR" dirty="0"/>
          </a:p>
        </p:txBody>
      </p:sp>
    </p:spTree>
    <p:extLst>
      <p:ext uri="{BB962C8B-B14F-4D97-AF65-F5344CB8AC3E}">
        <p14:creationId xmlns:p14="http://schemas.microsoft.com/office/powerpoint/2010/main" val="7624646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smtClean="0"/>
              <a:t>Les principes</a:t>
            </a:r>
          </a:p>
          <a:p>
            <a:r>
              <a:rPr lang="fr-FR" dirty="0" smtClean="0"/>
              <a:t>Le rôle des syndicats</a:t>
            </a:r>
          </a:p>
          <a:p>
            <a:r>
              <a:rPr lang="fr-FR" dirty="0"/>
              <a:t>Les autorisations </a:t>
            </a:r>
            <a:r>
              <a:rPr lang="fr-FR" dirty="0" smtClean="0"/>
              <a:t>spéciales d’absence (ASA) (20 jours /10 jours)</a:t>
            </a:r>
            <a:endParaRPr lang="fr-FR" dirty="0"/>
          </a:p>
          <a:p>
            <a:r>
              <a:rPr lang="fr-FR" dirty="0" smtClean="0"/>
              <a:t>Le crédit de temps syndical : calcul des droits syndicaux</a:t>
            </a:r>
          </a:p>
          <a:p>
            <a:r>
              <a:rPr lang="fr-FR" dirty="0" smtClean="0"/>
              <a:t>Le congé de formation syndicale</a:t>
            </a:r>
          </a:p>
          <a:p>
            <a:r>
              <a:rPr lang="fr-FR" dirty="0" smtClean="0"/>
              <a:t>Les conditions matérielles</a:t>
            </a:r>
          </a:p>
          <a:p>
            <a:endParaRPr lang="fr-FR" dirty="0" smtClean="0"/>
          </a:p>
        </p:txBody>
      </p:sp>
      <p:sp>
        <p:nvSpPr>
          <p:cNvPr id="3" name="Espace réservé du texte 2"/>
          <p:cNvSpPr>
            <a:spLocks noGrp="1"/>
          </p:cNvSpPr>
          <p:nvPr>
            <p:ph type="body" sz="quarter" idx="14"/>
          </p:nvPr>
        </p:nvSpPr>
        <p:spPr/>
        <p:txBody>
          <a:bodyPr/>
          <a:lstStyle/>
          <a:p>
            <a:r>
              <a:rPr lang="fr-FR" dirty="0" smtClean="0"/>
              <a:t>Ordre du jour</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Tree>
    <p:extLst>
      <p:ext uri="{BB962C8B-B14F-4D97-AF65-F5344CB8AC3E}">
        <p14:creationId xmlns:p14="http://schemas.microsoft.com/office/powerpoint/2010/main" val="24960595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27054" y="1189177"/>
            <a:ext cx="11520000" cy="4320000"/>
          </a:xfrm>
        </p:spPr>
        <p:txBody>
          <a:bodyPr/>
          <a:lstStyle/>
          <a:p>
            <a:r>
              <a:rPr lang="fr-FR" dirty="0" smtClean="0"/>
              <a:t>Quelques principes :</a:t>
            </a:r>
          </a:p>
          <a:p>
            <a:pPr algn="just"/>
            <a:r>
              <a:rPr lang="fr-FR" sz="1800" dirty="0">
                <a:solidFill>
                  <a:schemeClr val="tx1"/>
                </a:solidFill>
              </a:rPr>
              <a:t>La liberté syndicale est un principe constitutionnel. Selon le préambule de la Constitution de </a:t>
            </a:r>
            <a:r>
              <a:rPr lang="fr-FR" sz="1800" dirty="0" smtClean="0">
                <a:solidFill>
                  <a:schemeClr val="tx1"/>
                </a:solidFill>
              </a:rPr>
              <a:t>1946 (auquel se réfère le préambule de la constitution de 1958), </a:t>
            </a:r>
            <a:r>
              <a:rPr lang="fr-FR" sz="1800" dirty="0">
                <a:solidFill>
                  <a:schemeClr val="tx1"/>
                </a:solidFill>
              </a:rPr>
              <a:t>" </a:t>
            </a:r>
            <a:r>
              <a:rPr lang="fr-FR" sz="1800" i="1" dirty="0">
                <a:solidFill>
                  <a:schemeClr val="tx1"/>
                </a:solidFill>
              </a:rPr>
              <a:t>Tout homme peut défendre ses droits et ses intérêts par l'action syndicale et adhérer au syndicat de son choix.</a:t>
            </a:r>
            <a:r>
              <a:rPr lang="fr-FR" sz="1800" dirty="0">
                <a:solidFill>
                  <a:schemeClr val="tx1"/>
                </a:solidFill>
              </a:rPr>
              <a:t> "</a:t>
            </a:r>
          </a:p>
          <a:p>
            <a:pPr algn="just"/>
            <a:r>
              <a:rPr lang="fr-FR" sz="1800" dirty="0">
                <a:solidFill>
                  <a:schemeClr val="tx1"/>
                </a:solidFill>
              </a:rPr>
              <a:t>Cette liberté est réaffirmée par le statut général des fonctionnaires pour les titulaires et les contractuels (</a:t>
            </a:r>
            <a:r>
              <a:rPr lang="fr-FR" sz="1600" i="1" dirty="0">
                <a:solidFill>
                  <a:schemeClr val="tx1"/>
                </a:solidFill>
              </a:rPr>
              <a:t>art. L. 113-1 code général de la fonction publique</a:t>
            </a:r>
            <a:r>
              <a:rPr lang="fr-FR" sz="1600" dirty="0" smtClean="0">
                <a:solidFill>
                  <a:schemeClr val="tx1"/>
                </a:solidFill>
              </a:rPr>
              <a:t>) </a:t>
            </a:r>
            <a:r>
              <a:rPr lang="fr-FR" sz="1800" dirty="0" smtClean="0">
                <a:solidFill>
                  <a:schemeClr val="tx1"/>
                </a:solidFill>
              </a:rPr>
              <a:t>: </a:t>
            </a:r>
            <a:r>
              <a:rPr lang="fr-FR" sz="1800" i="1" dirty="0" smtClean="0">
                <a:solidFill>
                  <a:schemeClr val="tx1"/>
                </a:solidFill>
              </a:rPr>
              <a:t>« Le </a:t>
            </a:r>
            <a:r>
              <a:rPr lang="fr-FR" sz="1800" i="1" dirty="0">
                <a:solidFill>
                  <a:schemeClr val="tx1"/>
                </a:solidFill>
              </a:rPr>
              <a:t>droit syndical est garanti aux agents publics, qui peuvent librement créer des organisations syndicales, y adhérer et y exercer des </a:t>
            </a:r>
            <a:r>
              <a:rPr lang="fr-FR" sz="1800" i="1" dirty="0" smtClean="0">
                <a:solidFill>
                  <a:schemeClr val="tx1"/>
                </a:solidFill>
              </a:rPr>
              <a:t>mandats.»</a:t>
            </a:r>
          </a:p>
          <a:p>
            <a:pPr algn="just"/>
            <a:r>
              <a:rPr lang="fr-FR" sz="1800" dirty="0">
                <a:solidFill>
                  <a:schemeClr val="tx1"/>
                </a:solidFill>
              </a:rPr>
              <a:t>Le droit syndical est lié </a:t>
            </a:r>
            <a:r>
              <a:rPr lang="fr-FR" sz="1800" dirty="0">
                <a:solidFill>
                  <a:srgbClr val="FF0000"/>
                </a:solidFill>
              </a:rPr>
              <a:t>au droit à participation </a:t>
            </a:r>
            <a:r>
              <a:rPr lang="fr-FR" sz="1800" dirty="0">
                <a:solidFill>
                  <a:schemeClr val="tx1"/>
                </a:solidFill>
              </a:rPr>
              <a:t>:  l’article L.112-2 du CGFP dispose :</a:t>
            </a:r>
          </a:p>
          <a:p>
            <a:pPr marL="400050" lvl="1" indent="0" algn="just">
              <a:buNone/>
            </a:pPr>
            <a:r>
              <a:rPr lang="fr-FR" sz="1800" i="1" dirty="0"/>
              <a:t>« Dans les conditions prévues au livre II, </a:t>
            </a:r>
            <a:r>
              <a:rPr lang="fr-FR" sz="1800" i="1" dirty="0">
                <a:solidFill>
                  <a:srgbClr val="FF0000"/>
                </a:solidFill>
              </a:rPr>
              <a:t>les agents publics participent, par l'intermédiaire de leurs délégués siégeant dans des organismes consultatifs,</a:t>
            </a:r>
            <a:r>
              <a:rPr lang="fr-FR" sz="1800" i="1" dirty="0"/>
              <a:t> à l'organisation et au fonctionnement des services publics, à l'élaboration des règles statutaires régissant les fonctionnaires et des règles relatives aux conditions d'emploi des agents contractuels, à la définition des orientations en matière de politique de ressources humaines et à l'examen de certaines décisions individuelles. »</a:t>
            </a:r>
          </a:p>
          <a:p>
            <a:pPr algn="just"/>
            <a:endParaRPr lang="fr-FR" sz="1600" i="1" dirty="0">
              <a:solidFill>
                <a:schemeClr val="tx1"/>
              </a:solidFill>
            </a:endParaRPr>
          </a:p>
        </p:txBody>
      </p:sp>
      <p:sp>
        <p:nvSpPr>
          <p:cNvPr id="3" name="Espace réservé du texte 2"/>
          <p:cNvSpPr>
            <a:spLocks noGrp="1"/>
          </p:cNvSpPr>
          <p:nvPr>
            <p:ph type="body" sz="quarter" idx="14"/>
          </p:nvPr>
        </p:nvSpPr>
        <p:spPr/>
        <p:txBody>
          <a:bodyPr/>
          <a:lstStyle/>
          <a:p>
            <a:r>
              <a:rPr lang="fr-FR" dirty="0" smtClean="0"/>
              <a:t>Les principes</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47</a:t>
            </a:fld>
            <a:endParaRPr lang="fr-FR" dirty="0"/>
          </a:p>
        </p:txBody>
      </p:sp>
    </p:spTree>
    <p:extLst>
      <p:ext uri="{BB962C8B-B14F-4D97-AF65-F5344CB8AC3E}">
        <p14:creationId xmlns:p14="http://schemas.microsoft.com/office/powerpoint/2010/main" val="5934726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06888" y="969370"/>
            <a:ext cx="11520000" cy="4320000"/>
          </a:xfrm>
        </p:spPr>
        <p:txBody>
          <a:bodyPr/>
          <a:lstStyle/>
          <a:p>
            <a:pPr algn="just"/>
            <a:r>
              <a:rPr lang="fr-FR" sz="2000" dirty="0" smtClean="0">
                <a:solidFill>
                  <a:schemeClr val="tx1"/>
                </a:solidFill>
              </a:rPr>
              <a:t>Le principe de liberté syndicale recouvre :</a:t>
            </a:r>
          </a:p>
          <a:p>
            <a:pPr lvl="1" algn="just"/>
            <a:r>
              <a:rPr lang="fr-FR" sz="1600" dirty="0" smtClean="0">
                <a:solidFill>
                  <a:schemeClr val="tx1"/>
                </a:solidFill>
              </a:rPr>
              <a:t>- </a:t>
            </a:r>
            <a:r>
              <a:rPr lang="fr-FR" sz="1600" dirty="0" smtClean="0">
                <a:solidFill>
                  <a:srgbClr val="C00000"/>
                </a:solidFill>
              </a:rPr>
              <a:t>La liberté de constituer des organisations syndicales </a:t>
            </a:r>
            <a:r>
              <a:rPr lang="fr-FR" sz="1600" dirty="0" smtClean="0">
                <a:solidFill>
                  <a:schemeClr val="tx1"/>
                </a:solidFill>
                <a:sym typeface="Symbol" panose="05050102010706020507" pitchFamily="18" charset="2"/>
              </a:rPr>
              <a:t> </a:t>
            </a:r>
            <a:r>
              <a:rPr lang="fr-FR" sz="1600" dirty="0" smtClean="0">
                <a:solidFill>
                  <a:schemeClr val="tx1"/>
                </a:solidFill>
              </a:rPr>
              <a:t>En cas de création d'un syndicat ou d'une section syndicale, l'autorité territoriale (maire ou président) est informée des statuts et de la liste des responsables de l'organisme syndical lorsque cet organisme compte des adhérents parmi les agents (</a:t>
            </a:r>
            <a:r>
              <a:rPr lang="fr-FR" sz="1400" i="1" dirty="0" smtClean="0">
                <a:solidFill>
                  <a:schemeClr val="tx1"/>
                </a:solidFill>
              </a:rPr>
              <a:t>art. 1 du décret n°85-397</a:t>
            </a:r>
            <a:r>
              <a:rPr lang="fr-FR" sz="1600" dirty="0" smtClean="0">
                <a:solidFill>
                  <a:schemeClr val="tx1"/>
                </a:solidFill>
              </a:rPr>
              <a:t>).</a:t>
            </a:r>
          </a:p>
          <a:p>
            <a:pPr lvl="1" algn="just"/>
            <a:r>
              <a:rPr lang="fr-FR" sz="1400" dirty="0" smtClean="0">
                <a:solidFill>
                  <a:schemeClr val="tx1"/>
                </a:solidFill>
              </a:rPr>
              <a:t>-</a:t>
            </a:r>
            <a:r>
              <a:rPr lang="fr-FR" sz="1600" dirty="0" smtClean="0">
                <a:solidFill>
                  <a:srgbClr val="C00000"/>
                </a:solidFill>
              </a:rPr>
              <a:t>La garantie de non discrimination </a:t>
            </a:r>
            <a:r>
              <a:rPr lang="fr-FR" sz="1600" dirty="0" smtClean="0">
                <a:solidFill>
                  <a:schemeClr val="tx1"/>
                </a:solidFill>
              </a:rPr>
              <a:t>à l'égard des syndiqués ou des non syndiqués (</a:t>
            </a:r>
            <a:r>
              <a:rPr lang="fr-FR" sz="1400" i="1" dirty="0" smtClean="0">
                <a:solidFill>
                  <a:schemeClr val="tx1"/>
                </a:solidFill>
              </a:rPr>
              <a:t>art. L. 131-1 code général de la fonction publique</a:t>
            </a:r>
            <a:r>
              <a:rPr lang="fr-FR" sz="1600" dirty="0" smtClean="0">
                <a:solidFill>
                  <a:schemeClr val="tx1"/>
                </a:solidFill>
              </a:rPr>
              <a:t>). Il ne peut être tenu compte d'une appartenance syndicale en matière de recrutement, de titularisation, de rémunération, de formation, d'appréciation de la valeur professionnelle, de discipline, de promotion, de mutation </a:t>
            </a:r>
            <a:r>
              <a:rPr lang="fr-FR" sz="1600" dirty="0" smtClean="0"/>
              <a:t>(</a:t>
            </a:r>
            <a:r>
              <a:rPr lang="fr-FR" sz="1400" i="1" dirty="0" smtClean="0">
                <a:solidFill>
                  <a:schemeClr val="tx1"/>
                </a:solidFill>
              </a:rPr>
              <a:t>art. L. 131-12 code général de la fonction publique) : ex Conseil d’Etat n° 11540 du 18/04/1980 : annulation de refus de mutation pour activité  syndicale</a:t>
            </a:r>
            <a:endParaRPr lang="fr-FR" sz="1600" dirty="0" smtClean="0">
              <a:solidFill>
                <a:schemeClr val="tx1"/>
              </a:solidFill>
            </a:endParaRPr>
          </a:p>
          <a:p>
            <a:pPr algn="just"/>
            <a:r>
              <a:rPr lang="fr-FR" sz="2000" dirty="0" smtClean="0">
                <a:solidFill>
                  <a:schemeClr val="tx1"/>
                </a:solidFill>
                <a:sym typeface="Wingdings 2" panose="05020102010507070707" pitchFamily="18" charset="2"/>
              </a:rPr>
              <a:t> </a:t>
            </a:r>
            <a:r>
              <a:rPr lang="fr-FR" sz="2000" dirty="0" smtClean="0">
                <a:solidFill>
                  <a:schemeClr val="tx1"/>
                </a:solidFill>
              </a:rPr>
              <a:t>Le </a:t>
            </a:r>
            <a:r>
              <a:rPr lang="fr-FR" sz="2000" dirty="0">
                <a:solidFill>
                  <a:schemeClr val="tx1"/>
                </a:solidFill>
              </a:rPr>
              <a:t>principe de liberté syndicale n'affranchit pas les titulaires d'un mandat syndical de </a:t>
            </a:r>
            <a:r>
              <a:rPr lang="fr-FR" sz="2000" dirty="0">
                <a:solidFill>
                  <a:srgbClr val="FF0000"/>
                </a:solidFill>
              </a:rPr>
              <a:t>l'obligation de </a:t>
            </a:r>
            <a:r>
              <a:rPr lang="fr-FR" sz="2000" dirty="0" smtClean="0">
                <a:solidFill>
                  <a:srgbClr val="FF0000"/>
                </a:solidFill>
              </a:rPr>
              <a:t>réserve</a:t>
            </a:r>
            <a:r>
              <a:rPr lang="fr-FR" sz="2000" dirty="0" smtClean="0">
                <a:solidFill>
                  <a:schemeClr val="tx1"/>
                </a:solidFill>
              </a:rPr>
              <a:t>. </a:t>
            </a:r>
            <a:r>
              <a:rPr lang="fr-FR" sz="2000" dirty="0">
                <a:solidFill>
                  <a:schemeClr val="tx1"/>
                </a:solidFill>
              </a:rPr>
              <a:t>Ils y sont toutefois soumis de manière assouplie dans l'exercice de leur </a:t>
            </a:r>
            <a:r>
              <a:rPr lang="fr-FR" sz="2000" dirty="0" smtClean="0">
                <a:solidFill>
                  <a:schemeClr val="tx1"/>
                </a:solidFill>
              </a:rPr>
              <a:t>mandat (participation à des débats, aux réunions ..)</a:t>
            </a:r>
          </a:p>
          <a:p>
            <a:pPr algn="just"/>
            <a:r>
              <a:rPr lang="fr-FR" sz="2000" dirty="0" smtClean="0">
                <a:solidFill>
                  <a:schemeClr val="tx1"/>
                </a:solidFill>
              </a:rPr>
              <a:t>Néanmoins, </a:t>
            </a:r>
            <a:r>
              <a:rPr lang="fr-FR" sz="2000" dirty="0" smtClean="0">
                <a:solidFill>
                  <a:srgbClr val="FF0000"/>
                </a:solidFill>
              </a:rPr>
              <a:t>l’exercice du droit syndical doit se concilier avec le respect du devoir de réserve, du principe hiérarchique et les obligations de service auxquels tous les agents publics restent soumis</a:t>
            </a:r>
            <a:r>
              <a:rPr lang="fr-FR" sz="2000" dirty="0" smtClean="0">
                <a:solidFill>
                  <a:schemeClr val="tx1"/>
                </a:solidFill>
              </a:rPr>
              <a:t>. </a:t>
            </a:r>
          </a:p>
          <a:p>
            <a:pPr algn="just"/>
            <a:r>
              <a:rPr lang="fr-FR" sz="2000" dirty="0" smtClean="0">
                <a:solidFill>
                  <a:schemeClr val="tx1"/>
                </a:solidFill>
              </a:rPr>
              <a:t>Interdiction de proférer des propos injurieux ou diffamatoires.</a:t>
            </a:r>
            <a:endParaRPr lang="fr-FR" sz="2000" dirty="0">
              <a:solidFill>
                <a:schemeClr val="tx1"/>
              </a:solidFill>
            </a:endParaRPr>
          </a:p>
          <a:p>
            <a:endParaRPr lang="fr-FR" sz="2400" dirty="0">
              <a:solidFill>
                <a:schemeClr val="tx1"/>
              </a:solidFill>
            </a:endParaRPr>
          </a:p>
        </p:txBody>
      </p:sp>
      <p:sp>
        <p:nvSpPr>
          <p:cNvPr id="3" name="Espace réservé du texte 2"/>
          <p:cNvSpPr>
            <a:spLocks noGrp="1"/>
          </p:cNvSpPr>
          <p:nvPr>
            <p:ph type="body" sz="quarter" idx="14"/>
          </p:nvPr>
        </p:nvSpPr>
        <p:spPr/>
        <p:txBody>
          <a:bodyPr/>
          <a:lstStyle/>
          <a:p>
            <a:r>
              <a:rPr lang="fr-FR" dirty="0" smtClean="0"/>
              <a:t>Les principes</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48</a:t>
            </a:fld>
            <a:endParaRPr lang="fr-FR" dirty="0"/>
          </a:p>
        </p:txBody>
      </p:sp>
    </p:spTree>
    <p:extLst>
      <p:ext uri="{BB962C8B-B14F-4D97-AF65-F5344CB8AC3E}">
        <p14:creationId xmlns:p14="http://schemas.microsoft.com/office/powerpoint/2010/main" val="25388075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06888" y="1347439"/>
            <a:ext cx="11520000" cy="4320000"/>
          </a:xfrm>
        </p:spPr>
        <p:txBody>
          <a:bodyPr/>
          <a:lstStyle/>
          <a:p>
            <a:pPr algn="just"/>
            <a:r>
              <a:rPr lang="fr-FR" sz="2000" dirty="0" smtClean="0"/>
              <a:t>- Action en justice : </a:t>
            </a:r>
            <a:r>
              <a:rPr lang="fr-FR" sz="2000" dirty="0" smtClean="0">
                <a:solidFill>
                  <a:schemeClr val="tx1"/>
                </a:solidFill>
              </a:rPr>
              <a:t>« </a:t>
            </a:r>
            <a:r>
              <a:rPr lang="fr-FR" sz="1800" dirty="0" smtClean="0">
                <a:solidFill>
                  <a:schemeClr val="tx1"/>
                </a:solidFill>
              </a:rPr>
              <a:t>Les </a:t>
            </a:r>
            <a:r>
              <a:rPr lang="fr-FR" sz="1800" dirty="0">
                <a:solidFill>
                  <a:schemeClr val="tx1"/>
                </a:solidFill>
              </a:rPr>
              <a:t>organisations syndicales représentant les agents publics peuvent ester en justice. Elles peuvent se pourvoir devant les juridictions compétentes contre les actes réglementaires concernant le statut du personnel et contre les décisions individuelles portant atteinte aux intérêts collectifs des </a:t>
            </a:r>
            <a:r>
              <a:rPr lang="fr-FR" sz="1800" dirty="0" smtClean="0">
                <a:solidFill>
                  <a:schemeClr val="tx1"/>
                </a:solidFill>
              </a:rPr>
              <a:t>ag</a:t>
            </a:r>
            <a:r>
              <a:rPr lang="fr-FR" sz="1800" dirty="0">
                <a:solidFill>
                  <a:schemeClr val="tx1"/>
                </a:solidFill>
              </a:rPr>
              <a:t>ents publics ». </a:t>
            </a:r>
            <a:r>
              <a:rPr lang="fr-FR" sz="1400" i="1" dirty="0">
                <a:solidFill>
                  <a:schemeClr val="tx1"/>
                </a:solidFill>
              </a:rPr>
              <a:t>Art L113-2 du CGFP</a:t>
            </a:r>
          </a:p>
          <a:p>
            <a:pPr marL="457200" lvl="1" indent="0">
              <a:buNone/>
            </a:pPr>
            <a:r>
              <a:rPr lang="fr-FR" sz="1600" dirty="0" smtClean="0"/>
              <a:t>Les </a:t>
            </a:r>
            <a:r>
              <a:rPr lang="fr-FR" sz="1600" dirty="0"/>
              <a:t>limites de cette </a:t>
            </a:r>
            <a:r>
              <a:rPr lang="fr-FR" sz="1600" dirty="0" smtClean="0"/>
              <a:t>action</a:t>
            </a:r>
            <a:r>
              <a:rPr lang="fr-FR" sz="1600" dirty="0"/>
              <a:t> </a:t>
            </a:r>
            <a:r>
              <a:rPr lang="fr-FR" sz="1600" dirty="0" smtClean="0"/>
              <a:t>: </a:t>
            </a:r>
          </a:p>
          <a:p>
            <a:pPr lvl="1"/>
            <a:r>
              <a:rPr lang="fr-FR" sz="1600" dirty="0" smtClean="0"/>
              <a:t> </a:t>
            </a:r>
            <a:r>
              <a:rPr lang="fr-FR" sz="1600" dirty="0"/>
              <a:t>les syndicats ne doivent pas se substituer aux intéressés pour la défense de leurs droits individuels (</a:t>
            </a:r>
            <a:r>
              <a:rPr lang="fr-FR" sz="1600" u="sng" dirty="0"/>
              <a:t>CE 9 nov. 1983 n°15116</a:t>
            </a:r>
            <a:r>
              <a:rPr lang="fr-FR" sz="1600" dirty="0"/>
              <a:t>). Ils peuvent cependant </a:t>
            </a:r>
            <a:r>
              <a:rPr lang="fr-FR" sz="1600" u="sng" dirty="0"/>
              <a:t>être mandatés </a:t>
            </a:r>
            <a:r>
              <a:rPr lang="fr-FR" sz="1600" dirty="0"/>
              <a:t>par des fonctionnaires pour agir contre les décisions individuelles les concernant.</a:t>
            </a:r>
          </a:p>
          <a:p>
            <a:pPr lvl="1"/>
            <a:r>
              <a:rPr lang="fr-FR" sz="1600" dirty="0" smtClean="0"/>
              <a:t>les </a:t>
            </a:r>
            <a:r>
              <a:rPr lang="fr-FR" sz="1600" dirty="0"/>
              <a:t>syndicats ne peuvent attaquer que les décisions individuelles susceptibles de porter atteinte aux intérêts collectifs de leurs membres</a:t>
            </a:r>
            <a:r>
              <a:rPr lang="fr-FR" sz="1600" dirty="0" smtClean="0"/>
              <a:t>.</a:t>
            </a:r>
          </a:p>
          <a:p>
            <a:pPr marL="342900" indent="-342900">
              <a:buFontTx/>
              <a:buChar char="-"/>
            </a:pPr>
            <a:r>
              <a:rPr lang="fr-FR" sz="2000" dirty="0" smtClean="0"/>
              <a:t>Négociation et concertation : </a:t>
            </a:r>
          </a:p>
          <a:p>
            <a:pPr lvl="1"/>
            <a:r>
              <a:rPr lang="fr-FR" sz="1600" u="sng" dirty="0" smtClean="0">
                <a:solidFill>
                  <a:schemeClr val="tx1"/>
                </a:solidFill>
              </a:rPr>
              <a:t>art L221-1 et suivants du CGFP  </a:t>
            </a:r>
            <a:r>
              <a:rPr lang="fr-FR" sz="1600" dirty="0" smtClean="0">
                <a:solidFill>
                  <a:schemeClr val="tx1"/>
                </a:solidFill>
              </a:rPr>
              <a:t>reprend les dispositions de l’ordonnance</a:t>
            </a:r>
            <a:r>
              <a:rPr lang="fr-FR" sz="1600" dirty="0"/>
              <a:t> </a:t>
            </a:r>
            <a:r>
              <a:rPr lang="fr-FR" sz="1600" dirty="0" smtClean="0">
                <a:solidFill>
                  <a:schemeClr val="tx1"/>
                </a:solidFill>
              </a:rPr>
              <a:t>n</a:t>
            </a:r>
            <a:r>
              <a:rPr lang="fr-FR" sz="1600" dirty="0">
                <a:solidFill>
                  <a:schemeClr val="tx1"/>
                </a:solidFill>
              </a:rPr>
              <a:t>° 2021-174 du 17 février 2021 relative à la négociation et aux accords collectifs dans la fonction </a:t>
            </a:r>
            <a:r>
              <a:rPr lang="fr-FR" sz="1600" dirty="0" smtClean="0">
                <a:solidFill>
                  <a:schemeClr val="tx1"/>
                </a:solidFill>
              </a:rPr>
              <a:t>publique. Objectif : favoriser </a:t>
            </a:r>
            <a:r>
              <a:rPr lang="fr-FR" sz="1600" dirty="0">
                <a:solidFill>
                  <a:schemeClr val="tx1"/>
                </a:solidFill>
              </a:rPr>
              <a:t>la conclusion d’accords négociés dans l’ensemble de la fonction publique et de promouvoir un dialogue social de qualité et de proximité en donnant les moyens aux acteurs de terrain de trouver les solutions collectives les plus adaptées aux </a:t>
            </a:r>
            <a:r>
              <a:rPr lang="fr-FR" sz="1600" dirty="0" smtClean="0">
                <a:solidFill>
                  <a:schemeClr val="tx1"/>
                </a:solidFill>
              </a:rPr>
              <a:t>enjeux </a:t>
            </a:r>
            <a:r>
              <a:rPr lang="fr-FR" sz="1600" dirty="0">
                <a:solidFill>
                  <a:schemeClr val="tx1"/>
                </a:solidFill>
              </a:rPr>
              <a:t>des territoires et des services </a:t>
            </a:r>
            <a:r>
              <a:rPr lang="fr-FR" sz="1600" dirty="0" smtClean="0">
                <a:solidFill>
                  <a:schemeClr val="tx1"/>
                </a:solidFill>
              </a:rPr>
              <a:t>publics.</a:t>
            </a:r>
          </a:p>
          <a:p>
            <a:pPr lvl="1"/>
            <a:r>
              <a:rPr lang="fr-FR" sz="1600" dirty="0" smtClean="0"/>
              <a:t>Un décret d’application : le</a:t>
            </a:r>
            <a:r>
              <a:rPr lang="fr-FR" sz="1600" dirty="0"/>
              <a:t> décret n°2021-904 du 7 juillet 2021 relatif aux modalités de la négociation et de la conclusion les accords collectifs dans la fonction publique précise les conditions d’application de l’ordonnance.</a:t>
            </a:r>
            <a:endParaRPr lang="fr-FR" sz="1050" i="1" dirty="0" smtClean="0">
              <a:solidFill>
                <a:schemeClr val="tx1"/>
              </a:solidFill>
            </a:endParaRPr>
          </a:p>
        </p:txBody>
      </p:sp>
      <p:sp>
        <p:nvSpPr>
          <p:cNvPr id="3" name="Espace réservé du texte 2"/>
          <p:cNvSpPr>
            <a:spLocks noGrp="1"/>
          </p:cNvSpPr>
          <p:nvPr>
            <p:ph type="body" sz="quarter" idx="14"/>
          </p:nvPr>
        </p:nvSpPr>
        <p:spPr/>
        <p:txBody>
          <a:bodyPr/>
          <a:lstStyle/>
          <a:p>
            <a:r>
              <a:rPr lang="fr-FR" dirty="0" smtClean="0"/>
              <a:t>Le rôle des syndicats</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49</a:t>
            </a:fld>
            <a:endParaRPr lang="fr-FR" dirty="0"/>
          </a:p>
        </p:txBody>
      </p:sp>
    </p:spTree>
    <p:extLst>
      <p:ext uri="{BB962C8B-B14F-4D97-AF65-F5344CB8AC3E}">
        <p14:creationId xmlns:p14="http://schemas.microsoft.com/office/powerpoint/2010/main" val="1223371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F35D8D0-C160-41E7-808E-CD7273C751EB}"/>
              </a:ext>
            </a:extLst>
          </p:cNvPr>
          <p:cNvSpPr>
            <a:spLocks noGrp="1"/>
          </p:cNvSpPr>
          <p:nvPr>
            <p:ph type="title"/>
          </p:nvPr>
        </p:nvSpPr>
        <p:spPr/>
        <p:txBody>
          <a:bodyPr/>
          <a:lstStyle/>
          <a:p>
            <a:r>
              <a:rPr lang="fr-FR" dirty="0" smtClean="0"/>
              <a:t>Les compétences du CST</a:t>
            </a:r>
            <a:endParaRPr lang="fr-FR" dirty="0"/>
          </a:p>
        </p:txBody>
      </p:sp>
      <p:sp>
        <p:nvSpPr>
          <p:cNvPr id="5" name="Espace réservé du numéro de diapositive 4">
            <a:extLst>
              <a:ext uri="{FF2B5EF4-FFF2-40B4-BE49-F238E27FC236}">
                <a16:creationId xmlns:a16="http://schemas.microsoft.com/office/drawing/2014/main" id="{DE933FB2-9AFA-4BD6-8202-7407BF5A96B4}"/>
              </a:ext>
            </a:extLst>
          </p:cNvPr>
          <p:cNvSpPr>
            <a:spLocks noGrp="1"/>
          </p:cNvSpPr>
          <p:nvPr>
            <p:ph type="sldNum" sz="quarter" idx="12"/>
          </p:nvPr>
        </p:nvSpPr>
        <p:spPr/>
        <p:txBody>
          <a:bodyPr/>
          <a:lstStyle/>
          <a:p>
            <a:fld id="{8E0A238A-8599-44CE-8C7D-9538EC0F8B06}" type="slidenum">
              <a:rPr lang="fr-FR" smtClean="0"/>
              <a:pPr/>
              <a:t>5</a:t>
            </a:fld>
            <a:endParaRPr lang="fr-FR" dirty="0"/>
          </a:p>
        </p:txBody>
      </p:sp>
      <p:sp>
        <p:nvSpPr>
          <p:cNvPr id="6" name="Espace réservé du texte 5"/>
          <p:cNvSpPr txBox="1">
            <a:spLocks noGrp="1"/>
          </p:cNvSpPr>
          <p:nvPr>
            <p:ph type="body" sz="quarter" idx="13"/>
          </p:nvPr>
        </p:nvSpPr>
        <p:spPr>
          <a:xfrm>
            <a:off x="360000" y="739156"/>
            <a:ext cx="11520000" cy="5759012"/>
          </a:xfrm>
          <a:prstGeom prst="rect">
            <a:avLst/>
          </a:prstGeom>
          <a:noFill/>
        </p:spPr>
        <p:txBody>
          <a:bodyPr wrap="square" rtlCol="0">
            <a:spAutoFit/>
          </a:bodyPr>
          <a:lstStyle/>
          <a:p>
            <a:r>
              <a:rPr lang="fr-FR" sz="800" dirty="0" smtClean="0"/>
              <a:t> </a:t>
            </a:r>
            <a:r>
              <a:rPr lang="fr-FR" sz="1000" b="1" dirty="0"/>
              <a:t>Les dispositions relatives aux compétences et au fonctionnement de cette instance entreront en vigueur le 1er janvier 2023.</a:t>
            </a:r>
            <a:endParaRPr lang="fr-FR" sz="1000" dirty="0"/>
          </a:p>
          <a:p>
            <a:r>
              <a:rPr lang="fr-FR" sz="1600" b="1" dirty="0"/>
              <a:t>L</a:t>
            </a:r>
            <a:r>
              <a:rPr lang="fr-FR" sz="1600" b="1" dirty="0" smtClean="0"/>
              <a:t>e Comité social territorial (CST) est une instance paritaire consultative :</a:t>
            </a:r>
            <a:endParaRPr lang="fr-FR" sz="1600" dirty="0" smtClean="0">
              <a:ea typeface="Verdana" panose="020B0604030504040204" pitchFamily="34" charset="0"/>
              <a:cs typeface="Verdana" panose="020B0604030504040204" pitchFamily="34" charset="0"/>
            </a:endParaRPr>
          </a:p>
          <a:p>
            <a:pPr marL="342900" lvl="0" indent="-342900" algn="just">
              <a:lnSpc>
                <a:spcPct val="115000"/>
              </a:lnSpc>
              <a:spcAft>
                <a:spcPts val="0"/>
              </a:spcAft>
              <a:buFont typeface="Calibri" panose="020F0502020204030204" pitchFamily="34" charset="0"/>
              <a:buChar char="-"/>
            </a:pPr>
            <a:r>
              <a:rPr lang="fr-FR" sz="2000" dirty="0" smtClean="0">
                <a:latin typeface="Calibri" panose="020F0502020204030204" pitchFamily="34" charset="0"/>
                <a:ea typeface="Calibri" panose="020F0502020204030204" pitchFamily="34" charset="0"/>
                <a:cs typeface="Times New Roman" panose="02020603050405020304" pitchFamily="18" charset="0"/>
              </a:rPr>
              <a:t>Débat au moins une fois par an de la programmation de ses travaux</a:t>
            </a:r>
          </a:p>
          <a:p>
            <a:pPr marL="342900" lvl="0" indent="-342900" algn="just">
              <a:lnSpc>
                <a:spcPct val="115000"/>
              </a:lnSpc>
              <a:spcAft>
                <a:spcPts val="0"/>
              </a:spcAft>
              <a:buFont typeface="Calibri" panose="020F0502020204030204" pitchFamily="34" charset="0"/>
              <a:buChar char="-"/>
            </a:pPr>
            <a:r>
              <a:rPr lang="fr-FR" sz="2000" dirty="0">
                <a:latin typeface="Calibri" panose="020F0502020204030204" pitchFamily="34" charset="0"/>
                <a:ea typeface="Calibri" panose="020F0502020204030204" pitchFamily="34" charset="0"/>
                <a:cs typeface="Times New Roman" panose="02020603050405020304" pitchFamily="18" charset="0"/>
              </a:rPr>
              <a:t>E</a:t>
            </a:r>
            <a:r>
              <a:rPr lang="fr-FR" sz="2000" dirty="0" smtClean="0">
                <a:latin typeface="Calibri" panose="020F0502020204030204" pitchFamily="34" charset="0"/>
                <a:ea typeface="Calibri" panose="020F0502020204030204" pitchFamily="34" charset="0"/>
                <a:cs typeface="Times New Roman" panose="02020603050405020304" pitchFamily="18" charset="0"/>
              </a:rPr>
              <a:t>st consulté, </a:t>
            </a:r>
            <a:r>
              <a:rPr lang="fr-FR" sz="2000" b="1" dirty="0" smtClean="0">
                <a:latin typeface="Calibri" panose="020F0502020204030204" pitchFamily="34" charset="0"/>
                <a:ea typeface="Calibri" panose="020F0502020204030204" pitchFamily="34" charset="0"/>
                <a:cs typeface="Times New Roman" panose="02020603050405020304" pitchFamily="18" charset="0"/>
              </a:rPr>
              <a:t>pour avis</a:t>
            </a:r>
            <a:r>
              <a:rPr lang="fr-FR" sz="2000" dirty="0" smtClean="0">
                <a:latin typeface="Calibri" panose="020F0502020204030204" pitchFamily="34" charset="0"/>
                <a:ea typeface="Calibri" panose="020F0502020204030204" pitchFamily="34" charset="0"/>
                <a:cs typeface="Times New Roman" panose="02020603050405020304" pitchFamily="18" charset="0"/>
              </a:rPr>
              <a:t>, sur :</a:t>
            </a:r>
          </a:p>
          <a:p>
            <a:pPr marL="742950" lvl="1" indent="-285750" algn="just">
              <a:lnSpc>
                <a:spcPct val="115000"/>
              </a:lnSpc>
              <a:spcAft>
                <a:spcPts val="0"/>
              </a:spcAft>
              <a:buFont typeface="Courier New" panose="02070309020205020404" pitchFamily="49" charset="0"/>
              <a:buChar char="o"/>
            </a:pPr>
            <a:r>
              <a:rPr lang="fr-FR" sz="1600" dirty="0" smtClean="0">
                <a:latin typeface="Calibri" panose="020F0502020204030204" pitchFamily="34" charset="0"/>
                <a:ea typeface="Calibri" panose="020F0502020204030204" pitchFamily="34" charset="0"/>
                <a:cs typeface="Times New Roman" panose="02020603050405020304" pitchFamily="18" charset="0"/>
              </a:rPr>
              <a:t>les projets relatifs au fonctionnement et à l’organisation des services</a:t>
            </a:r>
          </a:p>
          <a:p>
            <a:pPr marL="742950" lvl="1" indent="-285750" algn="just">
              <a:lnSpc>
                <a:spcPct val="115000"/>
              </a:lnSpc>
              <a:spcAft>
                <a:spcPts val="0"/>
              </a:spcAft>
              <a:buFont typeface="Courier New" panose="02070309020205020404" pitchFamily="49" charset="0"/>
              <a:buChar char="o"/>
            </a:pPr>
            <a:r>
              <a:rPr lang="fr-FR" sz="1600" dirty="0" smtClean="0">
                <a:latin typeface="Calibri" panose="020F0502020204030204" pitchFamily="34" charset="0"/>
                <a:ea typeface="Calibri" panose="020F0502020204030204" pitchFamily="34" charset="0"/>
                <a:cs typeface="Times New Roman" panose="02020603050405020304" pitchFamily="18" charset="0"/>
              </a:rPr>
              <a:t>les projets de lignes directrice de gestion relatives à la stratégie pluriannuelle de pilotage des ressources humaines et à la promotion et à la valorisation des parcours professionnels</a:t>
            </a:r>
          </a:p>
          <a:p>
            <a:pPr marL="742950" lvl="1" indent="-285750" algn="just">
              <a:lnSpc>
                <a:spcPct val="115000"/>
              </a:lnSpc>
              <a:spcAft>
                <a:spcPts val="0"/>
              </a:spcAft>
              <a:buFont typeface="Courier New" panose="02070309020205020404" pitchFamily="49" charset="0"/>
              <a:buChar char="o"/>
            </a:pPr>
            <a:r>
              <a:rPr lang="fr-FR" sz="1600" dirty="0" smtClean="0">
                <a:latin typeface="Calibri" panose="020F0502020204030204" pitchFamily="34" charset="0"/>
                <a:ea typeface="Calibri" panose="020F0502020204030204" pitchFamily="34" charset="0"/>
                <a:cs typeface="Times New Roman" panose="02020603050405020304" pitchFamily="18" charset="0"/>
              </a:rPr>
              <a:t>le projet de plan d’action relatif à l’égalité professionnelle entre les hommes et les femmes </a:t>
            </a:r>
          </a:p>
          <a:p>
            <a:pPr marL="742950" lvl="1" indent="-285750" algn="just">
              <a:lnSpc>
                <a:spcPct val="115000"/>
              </a:lnSpc>
              <a:buFont typeface="Courier New" panose="02070309020205020404" pitchFamily="49" charset="0"/>
              <a:buChar char="o"/>
            </a:pPr>
            <a:r>
              <a:rPr lang="fr-FR" sz="1600" dirty="0" smtClean="0">
                <a:latin typeface="Calibri" panose="020F0502020204030204" pitchFamily="34" charset="0"/>
                <a:ea typeface="Calibri" panose="020F0502020204030204" pitchFamily="34" charset="0"/>
                <a:cs typeface="Times New Roman" panose="02020603050405020304" pitchFamily="18" charset="0"/>
              </a:rPr>
              <a:t>les orientations stratégiques en matière de politique indemnitaire et aux critères de répartition y afférents</a:t>
            </a:r>
          </a:p>
          <a:p>
            <a:pPr marL="742950" lvl="1" indent="-285750" algn="just">
              <a:lnSpc>
                <a:spcPct val="115000"/>
              </a:lnSpc>
              <a:buFont typeface="Courier New" panose="02070309020205020404" pitchFamily="49" charset="0"/>
              <a:buChar char="o"/>
            </a:pPr>
            <a:r>
              <a:rPr lang="fr-FR" sz="1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les orientations stratégiques en matière d’action sociale ainsi qu’aux aides à la protection sociale complémentaire</a:t>
            </a:r>
            <a:endParaRPr lang="fr-FR" sz="1600"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Courier New" panose="02070309020205020404" pitchFamily="49" charset="0"/>
              <a:buChar char="o"/>
            </a:pPr>
            <a:r>
              <a:rPr lang="fr-FR" sz="1600" dirty="0" smtClean="0">
                <a:latin typeface="Calibri" panose="020F0502020204030204" pitchFamily="34" charset="0"/>
                <a:ea typeface="Calibri" panose="020F0502020204030204" pitchFamily="34" charset="0"/>
                <a:cs typeface="Times New Roman" panose="02020603050405020304" pitchFamily="18" charset="0"/>
              </a:rPr>
              <a:t>le rapport social unique </a:t>
            </a:r>
          </a:p>
          <a:p>
            <a:pPr marL="742950" lvl="1" indent="-285750" algn="just">
              <a:lnSpc>
                <a:spcPct val="115000"/>
              </a:lnSpc>
              <a:spcAft>
                <a:spcPts val="0"/>
              </a:spcAft>
              <a:buFont typeface="Courier New" panose="02070309020205020404" pitchFamily="49" charset="0"/>
              <a:buChar char="o"/>
            </a:pPr>
            <a:r>
              <a:rPr lang="fr-FR" sz="1600" dirty="0" smtClean="0">
                <a:latin typeface="Calibri" panose="020F0502020204030204" pitchFamily="34" charset="0"/>
                <a:ea typeface="Calibri" panose="020F0502020204030204" pitchFamily="34" charset="0"/>
                <a:cs typeface="Times New Roman" panose="02020603050405020304" pitchFamily="18" charset="0"/>
              </a:rPr>
              <a:t>les plans de formations</a:t>
            </a:r>
          </a:p>
          <a:p>
            <a:pPr marL="742950" lvl="1" indent="-285750" algn="just">
              <a:lnSpc>
                <a:spcPct val="115000"/>
              </a:lnSpc>
              <a:spcAft>
                <a:spcPts val="0"/>
              </a:spcAft>
              <a:buFont typeface="Courier New" panose="02070309020205020404" pitchFamily="49" charset="0"/>
              <a:buChar char="o"/>
            </a:pPr>
            <a:r>
              <a:rPr lang="fr-FR" sz="1600" dirty="0" smtClean="0">
                <a:latin typeface="Calibri" panose="020F0502020204030204" pitchFamily="34" charset="0"/>
                <a:ea typeface="Calibri" panose="020F0502020204030204" pitchFamily="34" charset="0"/>
                <a:cs typeface="Times New Roman" panose="02020603050405020304" pitchFamily="18" charset="0"/>
              </a:rPr>
              <a:t>la fixation des critères d’appréciation de la valeur professionnelle</a:t>
            </a:r>
          </a:p>
          <a:p>
            <a:pPr marL="742950" lvl="1" indent="-285750" algn="just">
              <a:lnSpc>
                <a:spcPct val="115000"/>
              </a:lnSpc>
              <a:buFont typeface="Courier New" panose="02070309020205020404" pitchFamily="49" charset="0"/>
              <a:buChar char="o"/>
            </a:pPr>
            <a:r>
              <a:rPr lang="fr-FR" sz="1600" dirty="0" smtClean="0">
                <a:latin typeface="Calibri" panose="020F0502020204030204" pitchFamily="34" charset="0"/>
                <a:ea typeface="Calibri" panose="020F0502020204030204" pitchFamily="34" charset="0"/>
                <a:cs typeface="Times New Roman" panose="02020603050405020304" pitchFamily="18" charset="0"/>
              </a:rPr>
              <a:t>les projets d’aménagements importants modifiant les conditions de santé et de sécurité et les conditions de travail lorsqu’ils </a:t>
            </a:r>
            <a:r>
              <a:rPr lang="fr-FR" sz="1600" dirty="0">
                <a:latin typeface="Calibri" panose="020F0502020204030204" pitchFamily="34" charset="0"/>
                <a:ea typeface="Calibri" panose="020F0502020204030204" pitchFamily="34" charset="0"/>
                <a:cs typeface="Times New Roman" panose="02020603050405020304" pitchFamily="18" charset="0"/>
              </a:rPr>
              <a:t>s’intègrent dans le cadre d’un projet de réorganisation de </a:t>
            </a:r>
            <a:r>
              <a:rPr lang="fr-FR" sz="1600" dirty="0" smtClean="0">
                <a:latin typeface="Calibri" panose="020F0502020204030204" pitchFamily="34" charset="0"/>
                <a:ea typeface="Calibri" panose="020F0502020204030204" pitchFamily="34" charset="0"/>
                <a:cs typeface="Times New Roman" panose="02020603050405020304" pitchFamily="18" charset="0"/>
              </a:rPr>
              <a:t>service</a:t>
            </a:r>
          </a:p>
          <a:p>
            <a:pPr marL="742950" lvl="1" indent="-285750" algn="just">
              <a:lnSpc>
                <a:spcPct val="115000"/>
              </a:lnSpc>
              <a:spcAft>
                <a:spcPts val="0"/>
              </a:spcAft>
              <a:buFont typeface="Courier New" panose="02070309020205020404" pitchFamily="49" charset="0"/>
              <a:buChar char="o"/>
            </a:pPr>
            <a:r>
              <a:rPr lang="fr-FR" sz="1600" dirty="0" smtClean="0">
                <a:latin typeface="Calibri" panose="020F0502020204030204" pitchFamily="34" charset="0"/>
                <a:ea typeface="Calibri" panose="020F0502020204030204" pitchFamily="34" charset="0"/>
                <a:cs typeface="Times New Roman" panose="02020603050405020304" pitchFamily="18" charset="0"/>
              </a:rPr>
              <a:t>les règles relatives au temps de travail, et au compte épargne temps</a:t>
            </a:r>
          </a:p>
          <a:p>
            <a:pPr lvl="1"/>
            <a:endParaRPr lang="fr-FR" sz="800" dirty="0"/>
          </a:p>
        </p:txBody>
      </p:sp>
    </p:spTree>
    <p:extLst>
      <p:ext uri="{BB962C8B-B14F-4D97-AF65-F5344CB8AC3E}">
        <p14:creationId xmlns:p14="http://schemas.microsoft.com/office/powerpoint/2010/main" val="31445081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06888" y="1347439"/>
            <a:ext cx="11520000" cy="4320000"/>
          </a:xfrm>
        </p:spPr>
        <p:txBody>
          <a:bodyPr/>
          <a:lstStyle/>
          <a:p>
            <a:pPr marL="342900" indent="-342900" algn="just">
              <a:buFontTx/>
              <a:buChar char="-"/>
            </a:pPr>
            <a:r>
              <a:rPr lang="fr-FR" sz="2000" dirty="0" smtClean="0"/>
              <a:t>Assistance dans l’exercice de recours administratifs (art. L216-2)</a:t>
            </a:r>
            <a:r>
              <a:rPr lang="fr-FR" sz="1600" dirty="0" smtClean="0"/>
              <a:t>.</a:t>
            </a:r>
          </a:p>
          <a:p>
            <a:pPr algn="just"/>
            <a:r>
              <a:rPr lang="fr-FR" sz="1600" dirty="0" smtClean="0">
                <a:solidFill>
                  <a:schemeClr val="tx1"/>
                </a:solidFill>
              </a:rPr>
              <a:t>Tout agent peut choisir un représentant désigné par l’OS représentative de leur choix pour les assister dans l’exercice d’un recours administratif contre les décisions individuelles qui lui sont défavorables relatives à l’avancement de grade, à l’échelon spécial, et à la promotion interne. Sur leur demande, les éléments relatifs à sa situation individuelle au regard de la réglementation en vigueur et des LDG leur sont communiqués.</a:t>
            </a:r>
            <a:endParaRPr lang="fr-FR" sz="1050" dirty="0" smtClean="0">
              <a:solidFill>
                <a:schemeClr val="tx1"/>
              </a:solidFill>
            </a:endParaRPr>
          </a:p>
        </p:txBody>
      </p:sp>
      <p:sp>
        <p:nvSpPr>
          <p:cNvPr id="3" name="Espace réservé du texte 2"/>
          <p:cNvSpPr>
            <a:spLocks noGrp="1"/>
          </p:cNvSpPr>
          <p:nvPr>
            <p:ph type="body" sz="quarter" idx="14"/>
          </p:nvPr>
        </p:nvSpPr>
        <p:spPr/>
        <p:txBody>
          <a:bodyPr/>
          <a:lstStyle/>
          <a:p>
            <a:r>
              <a:rPr lang="fr-FR" dirty="0" smtClean="0"/>
              <a:t>Le rôle des syndicats</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50</a:t>
            </a:fld>
            <a:endParaRPr lang="fr-FR" dirty="0"/>
          </a:p>
        </p:txBody>
      </p:sp>
    </p:spTree>
    <p:extLst>
      <p:ext uri="{BB962C8B-B14F-4D97-AF65-F5344CB8AC3E}">
        <p14:creationId xmlns:p14="http://schemas.microsoft.com/office/powerpoint/2010/main" val="166947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60000" y="1143000"/>
            <a:ext cx="11520000" cy="5257800"/>
          </a:xfrm>
        </p:spPr>
        <p:txBody>
          <a:bodyPr/>
          <a:lstStyle/>
          <a:p>
            <a:r>
              <a:rPr lang="fr-FR" dirty="0" smtClean="0"/>
              <a:t>Sont considérées comme représentatives, les organisations syndicales qui disposent d’un siège</a:t>
            </a:r>
          </a:p>
          <a:p>
            <a:pPr marL="457200" indent="-457200">
              <a:buFont typeface="Arial" panose="020B0604020202020204" pitchFamily="34" charset="0"/>
              <a:buChar char="•"/>
            </a:pPr>
            <a:r>
              <a:rPr lang="fr-FR" dirty="0"/>
              <a:t> </a:t>
            </a:r>
            <a:r>
              <a:rPr lang="fr-FR" dirty="0" smtClean="0"/>
              <a:t>au CST </a:t>
            </a:r>
            <a:endParaRPr lang="fr-FR" dirty="0"/>
          </a:p>
          <a:p>
            <a:r>
              <a:rPr lang="fr-FR" dirty="0" smtClean="0"/>
              <a:t>ou</a:t>
            </a:r>
          </a:p>
          <a:p>
            <a:pPr marL="457200" indent="-457200">
              <a:buFont typeface="Arial" panose="020B0604020202020204" pitchFamily="34" charset="0"/>
              <a:buChar char="•"/>
            </a:pPr>
            <a:r>
              <a:rPr lang="fr-FR" dirty="0" smtClean="0"/>
              <a:t> au conseil commun de la FP ou au conseil supérieur de la FPT</a:t>
            </a:r>
          </a:p>
          <a:p>
            <a:endParaRPr lang="fr-FR" dirty="0" smtClean="0"/>
          </a:p>
          <a:p>
            <a:r>
              <a:rPr lang="fr-FR" dirty="0" smtClean="0">
                <a:solidFill>
                  <a:schemeClr val="tx1"/>
                </a:solidFill>
                <a:sym typeface="Wingdings 2" panose="05020102010507070707" pitchFamily="18" charset="2"/>
              </a:rPr>
              <a:t> </a:t>
            </a:r>
            <a:r>
              <a:rPr lang="fr-FR" sz="1600" dirty="0">
                <a:solidFill>
                  <a:schemeClr val="tx1"/>
                </a:solidFill>
              </a:rPr>
              <a:t>Arrêté du 2 janvier 2023 portant répartition des sièges attribués aux organisations syndicales de fonctionnaires territoriaux au Conseil supérieur de la fonction publique territoriale</a:t>
            </a:r>
          </a:p>
          <a:p>
            <a:r>
              <a:rPr lang="fr-FR" sz="1400" dirty="0" smtClean="0">
                <a:solidFill>
                  <a:schemeClr val="tx1"/>
                </a:solidFill>
              </a:rPr>
              <a:t>Les </a:t>
            </a:r>
            <a:r>
              <a:rPr lang="fr-FR" sz="1400" dirty="0">
                <a:solidFill>
                  <a:schemeClr val="tx1"/>
                </a:solidFill>
              </a:rPr>
              <a:t>sièges du Conseil supérieur de la fonction publique territoriale attribués aux organisations syndicales de fonctionnaires territoriaux sont répartis ainsi qu'il suit :</a:t>
            </a:r>
            <a:br>
              <a:rPr lang="fr-FR" sz="1400" dirty="0">
                <a:solidFill>
                  <a:schemeClr val="tx1"/>
                </a:solidFill>
              </a:rPr>
            </a:br>
            <a:r>
              <a:rPr lang="fr-FR" sz="1400" dirty="0">
                <a:solidFill>
                  <a:schemeClr val="tx1"/>
                </a:solidFill>
              </a:rPr>
              <a:t>Fédération CGT des services publics : 7 sièges ;</a:t>
            </a:r>
            <a:br>
              <a:rPr lang="fr-FR" sz="1400" dirty="0">
                <a:solidFill>
                  <a:schemeClr val="tx1"/>
                </a:solidFill>
              </a:rPr>
            </a:br>
            <a:r>
              <a:rPr lang="fr-FR" sz="1400" dirty="0">
                <a:solidFill>
                  <a:schemeClr val="tx1"/>
                </a:solidFill>
              </a:rPr>
              <a:t>Fédération Interco-CFDT : 5 sièges ;</a:t>
            </a:r>
            <a:br>
              <a:rPr lang="fr-FR" sz="1400" dirty="0">
                <a:solidFill>
                  <a:schemeClr val="tx1"/>
                </a:solidFill>
              </a:rPr>
            </a:br>
            <a:r>
              <a:rPr lang="fr-FR" sz="1400" dirty="0">
                <a:solidFill>
                  <a:schemeClr val="tx1"/>
                </a:solidFill>
              </a:rPr>
              <a:t>Fédération des personnels des services publics et des services de santé Force Ouvrière : 4 sièges ;</a:t>
            </a:r>
            <a:br>
              <a:rPr lang="fr-FR" sz="1400" dirty="0">
                <a:solidFill>
                  <a:schemeClr val="tx1"/>
                </a:solidFill>
              </a:rPr>
            </a:br>
            <a:r>
              <a:rPr lang="fr-FR" sz="1400" dirty="0">
                <a:solidFill>
                  <a:schemeClr val="tx1"/>
                </a:solidFill>
              </a:rPr>
              <a:t>Fédération nationale UNSA-Territoriaux : 2 sièges ;</a:t>
            </a:r>
            <a:br>
              <a:rPr lang="fr-FR" sz="1400" dirty="0">
                <a:solidFill>
                  <a:schemeClr val="tx1"/>
                </a:solidFill>
              </a:rPr>
            </a:br>
            <a:r>
              <a:rPr lang="fr-FR" sz="1400" dirty="0">
                <a:solidFill>
                  <a:schemeClr val="tx1"/>
                </a:solidFill>
              </a:rPr>
              <a:t>Fédération autonome de la fonction publique territoriale : 1 siège ;</a:t>
            </a:r>
            <a:br>
              <a:rPr lang="fr-FR" sz="1400" dirty="0">
                <a:solidFill>
                  <a:schemeClr val="tx1"/>
                </a:solidFill>
              </a:rPr>
            </a:br>
            <a:r>
              <a:rPr lang="fr-FR" sz="1400" dirty="0">
                <a:solidFill>
                  <a:schemeClr val="tx1"/>
                </a:solidFill>
              </a:rPr>
              <a:t>Fédération syndicale unitaire de la Territoriale : 1 siège.</a:t>
            </a:r>
            <a:endParaRPr lang="fr-FR" sz="1400" dirty="0" smtClean="0">
              <a:solidFill>
                <a:schemeClr val="tx1"/>
              </a:solidFill>
            </a:endParaRPr>
          </a:p>
        </p:txBody>
      </p:sp>
      <p:sp>
        <p:nvSpPr>
          <p:cNvPr id="4" name="Titre 3"/>
          <p:cNvSpPr>
            <a:spLocks noGrp="1"/>
          </p:cNvSpPr>
          <p:nvPr>
            <p:ph type="title"/>
          </p:nvPr>
        </p:nvSpPr>
        <p:spPr/>
        <p:txBody>
          <a:bodyPr/>
          <a:lstStyle/>
          <a:p>
            <a:r>
              <a:rPr lang="fr-FR" dirty="0"/>
              <a:t>EXERCICE DU DROIT SYNDICAL</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51</a:t>
            </a:fld>
            <a:endParaRPr lang="fr-FR" dirty="0"/>
          </a:p>
        </p:txBody>
      </p:sp>
    </p:spTree>
    <p:extLst>
      <p:ext uri="{BB962C8B-B14F-4D97-AF65-F5344CB8AC3E}">
        <p14:creationId xmlns:p14="http://schemas.microsoft.com/office/powerpoint/2010/main" val="36119050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72559" y="1254081"/>
            <a:ext cx="11520000" cy="4320000"/>
          </a:xfrm>
        </p:spPr>
        <p:txBody>
          <a:bodyPr/>
          <a:lstStyle/>
          <a:p>
            <a:pPr algn="just"/>
            <a:r>
              <a:rPr lang="fr-FR" sz="1800" dirty="0" smtClean="0">
                <a:solidFill>
                  <a:schemeClr val="tx1"/>
                </a:solidFill>
              </a:rPr>
              <a:t>1- Les </a:t>
            </a:r>
            <a:r>
              <a:rPr lang="fr-FR" sz="1800" dirty="0">
                <a:solidFill>
                  <a:schemeClr val="tx1"/>
                </a:solidFill>
              </a:rPr>
              <a:t>accords relatifs à l’évolution des rémunérations et du pouvoir d’achat : négociation </a:t>
            </a:r>
            <a:r>
              <a:rPr lang="fr-FR" sz="1800" u="sng" dirty="0">
                <a:solidFill>
                  <a:schemeClr val="tx1"/>
                </a:solidFill>
              </a:rPr>
              <a:t>au niveau national</a:t>
            </a:r>
            <a:endParaRPr lang="fr-FR" sz="1400" u="sng" dirty="0" smtClean="0">
              <a:solidFill>
                <a:schemeClr val="tx1"/>
              </a:solidFill>
            </a:endParaRPr>
          </a:p>
          <a:p>
            <a:pPr algn="just"/>
            <a:r>
              <a:rPr lang="fr-FR" sz="1800" dirty="0" smtClean="0">
                <a:solidFill>
                  <a:schemeClr val="tx1"/>
                </a:solidFill>
              </a:rPr>
              <a:t>2- </a:t>
            </a:r>
            <a:r>
              <a:rPr lang="fr-FR" sz="1800" dirty="0">
                <a:solidFill>
                  <a:schemeClr val="tx1"/>
                </a:solidFill>
              </a:rPr>
              <a:t>L</a:t>
            </a:r>
            <a:r>
              <a:rPr lang="fr-FR" sz="1800" dirty="0" smtClean="0">
                <a:solidFill>
                  <a:schemeClr val="tx1"/>
                </a:solidFill>
              </a:rPr>
              <a:t>es accords </a:t>
            </a:r>
            <a:r>
              <a:rPr lang="fr-FR" sz="1800" u="sng" dirty="0" smtClean="0">
                <a:solidFill>
                  <a:schemeClr val="tx1"/>
                </a:solidFill>
              </a:rPr>
              <a:t>au niveau local </a:t>
            </a:r>
            <a:r>
              <a:rPr lang="fr-FR" sz="1800" dirty="0" smtClean="0">
                <a:solidFill>
                  <a:schemeClr val="tx1"/>
                </a:solidFill>
              </a:rPr>
              <a:t>sur les autre domaines : Les  OS représentatives  </a:t>
            </a:r>
            <a:r>
              <a:rPr lang="fr-FR" sz="1400" i="1" dirty="0" smtClean="0">
                <a:solidFill>
                  <a:schemeClr val="tx1"/>
                </a:solidFill>
              </a:rPr>
              <a:t>(au moins 1 siège au Conseil commun de la FP  ou 1 siège au CST)</a:t>
            </a:r>
            <a:r>
              <a:rPr lang="fr-FR" sz="1600" i="1" dirty="0">
                <a:solidFill>
                  <a:schemeClr val="tx1"/>
                </a:solidFill>
              </a:rPr>
              <a:t> </a:t>
            </a:r>
            <a:r>
              <a:rPr lang="fr-FR" sz="1800" dirty="0" smtClean="0">
                <a:solidFill>
                  <a:schemeClr val="tx1"/>
                </a:solidFill>
              </a:rPr>
              <a:t>et les autorités territoriales peuvent conclure et signer au niveau local des accords portant sur les domaines listés à l’art.L222-3 du CGFP :</a:t>
            </a:r>
          </a:p>
          <a:p>
            <a:endParaRPr lang="fr-FR" dirty="0"/>
          </a:p>
        </p:txBody>
      </p:sp>
      <p:sp>
        <p:nvSpPr>
          <p:cNvPr id="3" name="Espace réservé du texte 2"/>
          <p:cNvSpPr>
            <a:spLocks noGrp="1"/>
          </p:cNvSpPr>
          <p:nvPr>
            <p:ph type="body" sz="quarter" idx="14"/>
          </p:nvPr>
        </p:nvSpPr>
        <p:spPr/>
        <p:txBody>
          <a:bodyPr/>
          <a:lstStyle/>
          <a:p>
            <a:r>
              <a:rPr lang="fr-FR" dirty="0" smtClean="0"/>
              <a:t>Le rôle des syndicats</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52</a:t>
            </a:fld>
            <a:endParaRPr lang="fr-FR" dirty="0"/>
          </a:p>
        </p:txBody>
      </p:sp>
      <p:sp>
        <p:nvSpPr>
          <p:cNvPr id="9" name="Rectangle 8"/>
          <p:cNvSpPr/>
          <p:nvPr/>
        </p:nvSpPr>
        <p:spPr>
          <a:xfrm>
            <a:off x="518746" y="2461708"/>
            <a:ext cx="11078308" cy="3970318"/>
          </a:xfrm>
          <a:prstGeom prst="rect">
            <a:avLst/>
          </a:prstGeom>
        </p:spPr>
        <p:txBody>
          <a:bodyPr wrap="square">
            <a:spAutoFit/>
          </a:bodyPr>
          <a:lstStyle/>
          <a:p>
            <a:pPr algn="just"/>
            <a:r>
              <a:rPr lang="fr-FR" sz="1400" dirty="0">
                <a:solidFill>
                  <a:srgbClr val="191A1F"/>
                </a:solidFill>
                <a:latin typeface="Source Sans Pro"/>
              </a:rPr>
              <a:t>1° Aux conditions et à l’organisation du travail, notamment aux actions de prévention dans les domaines de l’hygiène, de la sécurité et de la santé au travail ;</a:t>
            </a:r>
          </a:p>
          <a:p>
            <a:pPr algn="just"/>
            <a:r>
              <a:rPr lang="fr-FR" sz="1400" dirty="0">
                <a:solidFill>
                  <a:srgbClr val="191A1F"/>
                </a:solidFill>
                <a:latin typeface="Source Sans Pro"/>
              </a:rPr>
              <a:t>2° Au temps de travail, au télétravail, à la qualité de vie au travail, aux modalités des déplacements entre le domicile et le travail ainsi qu’aux impacts de la numérisation sur l’organisation et les conditions de travail ;</a:t>
            </a:r>
          </a:p>
          <a:p>
            <a:pPr algn="just"/>
            <a:r>
              <a:rPr lang="fr-FR" sz="1400" dirty="0">
                <a:solidFill>
                  <a:srgbClr val="191A1F"/>
                </a:solidFill>
                <a:latin typeface="Source Sans Pro"/>
              </a:rPr>
              <a:t>3° A l’accompagnement social des mesures de réorganisation des services ;</a:t>
            </a:r>
          </a:p>
          <a:p>
            <a:pPr algn="just"/>
            <a:r>
              <a:rPr lang="fr-FR" sz="1400" dirty="0">
                <a:solidFill>
                  <a:srgbClr val="191A1F"/>
                </a:solidFill>
                <a:latin typeface="Source Sans Pro"/>
              </a:rPr>
              <a:t>4° A la mise en œuvre des actions en faveur de la lutte contre le changement climatique, de la préservation des ressources et de l’environnement et de la responsabilité sociale des organisations ;</a:t>
            </a:r>
          </a:p>
          <a:p>
            <a:pPr algn="just"/>
            <a:r>
              <a:rPr lang="fr-FR" sz="1400" dirty="0">
                <a:solidFill>
                  <a:srgbClr val="191A1F"/>
                </a:solidFill>
                <a:latin typeface="Source Sans Pro"/>
              </a:rPr>
              <a:t>5° A l’égalité professionnelle entre les femmes et les hommes ;</a:t>
            </a:r>
          </a:p>
          <a:p>
            <a:pPr algn="just"/>
            <a:r>
              <a:rPr lang="fr-FR" sz="1400" dirty="0">
                <a:solidFill>
                  <a:srgbClr val="191A1F"/>
                </a:solidFill>
                <a:latin typeface="Source Sans Pro"/>
              </a:rPr>
              <a:t>6° A la promotion de l’égalité des chances, à la reconnaissance de la diversité et la prévention des discriminations dans l’accès aux emplois et la gestion des carrières ;</a:t>
            </a:r>
          </a:p>
          <a:p>
            <a:pPr algn="just"/>
            <a:r>
              <a:rPr lang="fr-FR" sz="1400" dirty="0">
                <a:solidFill>
                  <a:srgbClr val="191A1F"/>
                </a:solidFill>
                <a:latin typeface="Source Sans Pro"/>
              </a:rPr>
              <a:t>7° A l’insertion professionnelle, au maintien dans l’emploi et à l’évolution professionnelle des personnes en situation de handicap ;</a:t>
            </a:r>
          </a:p>
          <a:p>
            <a:pPr algn="just"/>
            <a:r>
              <a:rPr lang="fr-FR" sz="1400" dirty="0">
                <a:solidFill>
                  <a:srgbClr val="191A1F"/>
                </a:solidFill>
                <a:latin typeface="Source Sans Pro"/>
              </a:rPr>
              <a:t>8° Au déroulement des carrières et à la promotion professionnelle ;</a:t>
            </a:r>
          </a:p>
          <a:p>
            <a:pPr algn="just"/>
            <a:r>
              <a:rPr lang="fr-FR" sz="1400" dirty="0">
                <a:solidFill>
                  <a:srgbClr val="191A1F"/>
                </a:solidFill>
                <a:latin typeface="Source Sans Pro"/>
              </a:rPr>
              <a:t>9° A l’apprentissage ;</a:t>
            </a:r>
          </a:p>
          <a:p>
            <a:pPr algn="just"/>
            <a:r>
              <a:rPr lang="fr-FR" sz="1400" dirty="0">
                <a:solidFill>
                  <a:srgbClr val="191A1F"/>
                </a:solidFill>
                <a:latin typeface="Source Sans Pro"/>
              </a:rPr>
              <a:t>10° A la formation professionnelle et à la formation tout au long de la vie ;</a:t>
            </a:r>
          </a:p>
          <a:p>
            <a:pPr algn="just"/>
            <a:r>
              <a:rPr lang="fr-FR" sz="1400" dirty="0">
                <a:solidFill>
                  <a:srgbClr val="191A1F"/>
                </a:solidFill>
                <a:latin typeface="Source Sans Pro"/>
              </a:rPr>
              <a:t>11° A l’intéressement collectif et aux modalités de mise en œuvre de politiques indemnitaires ;</a:t>
            </a:r>
          </a:p>
          <a:p>
            <a:pPr algn="just"/>
            <a:r>
              <a:rPr lang="fr-FR" sz="1400" dirty="0">
                <a:solidFill>
                  <a:srgbClr val="191A1F"/>
                </a:solidFill>
                <a:latin typeface="Source Sans Pro"/>
              </a:rPr>
              <a:t>12° A l’action sociale ;</a:t>
            </a:r>
          </a:p>
          <a:p>
            <a:pPr algn="just"/>
            <a:r>
              <a:rPr lang="fr-FR" sz="1400" dirty="0">
                <a:solidFill>
                  <a:srgbClr val="191A1F"/>
                </a:solidFill>
                <a:latin typeface="Source Sans Pro"/>
              </a:rPr>
              <a:t>13° A la protection sociale complémentaire ;</a:t>
            </a:r>
          </a:p>
          <a:p>
            <a:pPr algn="just"/>
            <a:r>
              <a:rPr lang="fr-FR" sz="1400" dirty="0">
                <a:solidFill>
                  <a:srgbClr val="191A1F"/>
                </a:solidFill>
                <a:latin typeface="Source Sans Pro"/>
              </a:rPr>
              <a:t>14° A l’évolution des métiers et la gestion prévisionnelle des emplois et des compétences.</a:t>
            </a:r>
            <a:endParaRPr lang="fr-FR" sz="1400" b="0" i="0" dirty="0">
              <a:solidFill>
                <a:srgbClr val="191A1F"/>
              </a:solidFill>
              <a:effectLst/>
              <a:latin typeface="Source Sans Pro"/>
            </a:endParaRPr>
          </a:p>
        </p:txBody>
      </p:sp>
    </p:spTree>
    <p:extLst>
      <p:ext uri="{BB962C8B-B14F-4D97-AF65-F5344CB8AC3E}">
        <p14:creationId xmlns:p14="http://schemas.microsoft.com/office/powerpoint/2010/main" val="33310716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algn="just"/>
            <a:r>
              <a:rPr lang="fr-FR" sz="2400" dirty="0">
                <a:solidFill>
                  <a:schemeClr val="tx1"/>
                </a:solidFill>
              </a:rPr>
              <a:t>L</a:t>
            </a:r>
            <a:r>
              <a:rPr lang="fr-FR" sz="2400" dirty="0" smtClean="0">
                <a:solidFill>
                  <a:schemeClr val="tx1"/>
                </a:solidFill>
              </a:rPr>
              <a:t>es accords doivent </a:t>
            </a:r>
            <a:r>
              <a:rPr lang="fr-FR" sz="2400" dirty="0">
                <a:solidFill>
                  <a:schemeClr val="tx1"/>
                </a:solidFill>
              </a:rPr>
              <a:t>donc respecter la Constitution, les principes généraux applicables aux fonctionnaires, l’ensemble des dispositions législatives, en particulier </a:t>
            </a:r>
            <a:r>
              <a:rPr lang="fr-FR" sz="2400" dirty="0" smtClean="0">
                <a:solidFill>
                  <a:schemeClr val="tx1"/>
                </a:solidFill>
              </a:rPr>
              <a:t>le CGFP </a:t>
            </a:r>
            <a:r>
              <a:rPr lang="fr-FR" sz="2400" dirty="0">
                <a:solidFill>
                  <a:schemeClr val="tx1"/>
                </a:solidFill>
              </a:rPr>
              <a:t>ainsi que les actes réglementaires émanant d’une autorité administrative supérieure à celle ayant signé </a:t>
            </a:r>
            <a:r>
              <a:rPr lang="fr-FR" sz="2400" dirty="0" smtClean="0">
                <a:solidFill>
                  <a:schemeClr val="tx1"/>
                </a:solidFill>
              </a:rPr>
              <a:t>l’accord.</a:t>
            </a:r>
          </a:p>
          <a:p>
            <a:pPr algn="just"/>
            <a:r>
              <a:rPr lang="fr-FR" sz="2400" dirty="0">
                <a:solidFill>
                  <a:schemeClr val="tx1"/>
                </a:solidFill>
              </a:rPr>
              <a:t>L’accord est réputé valide lorsqu’il répond à la condition de majorité, c’est-à-dire dès lors qu'il est signé par une ou par plusieurs organisations syndicales représentatives ayant recueilli, à la date de la signature de l'accord, au total au moins 50 % des suffrages exprimés en faveur des organisations habilitées à négocier lors des dernières élections professionnelles organisées au niveau auquel l'accord est négocié</a:t>
            </a:r>
            <a:endParaRPr lang="fr-FR" sz="2000" dirty="0">
              <a:solidFill>
                <a:schemeClr val="tx1"/>
              </a:solidFill>
            </a:endParaRPr>
          </a:p>
        </p:txBody>
      </p:sp>
      <p:sp>
        <p:nvSpPr>
          <p:cNvPr id="3" name="Espace réservé du texte 2"/>
          <p:cNvSpPr>
            <a:spLocks noGrp="1"/>
          </p:cNvSpPr>
          <p:nvPr>
            <p:ph type="body" sz="quarter" idx="14"/>
          </p:nvPr>
        </p:nvSpPr>
        <p:spPr/>
        <p:txBody>
          <a:bodyPr/>
          <a:lstStyle/>
          <a:p>
            <a:r>
              <a:rPr lang="fr-FR" dirty="0" smtClean="0"/>
              <a:t>Rôle des syndicats</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53</a:t>
            </a:fld>
            <a:endParaRPr lang="fr-FR" dirty="0"/>
          </a:p>
        </p:txBody>
      </p:sp>
    </p:spTree>
    <p:extLst>
      <p:ext uri="{BB962C8B-B14F-4D97-AF65-F5344CB8AC3E}">
        <p14:creationId xmlns:p14="http://schemas.microsoft.com/office/powerpoint/2010/main" val="42832974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algn="just"/>
            <a:r>
              <a:rPr lang="fr-FR" sz="2000" dirty="0">
                <a:solidFill>
                  <a:schemeClr val="tx1">
                    <a:lumMod val="75000"/>
                    <a:lumOff val="25000"/>
                  </a:schemeClr>
                </a:solidFill>
              </a:rPr>
              <a:t>Les agents exerçant un mandat syndical peuvent exercer leurs fonctions grâce à </a:t>
            </a:r>
            <a:r>
              <a:rPr lang="fr-FR" sz="2000" b="1" dirty="0">
                <a:solidFill>
                  <a:srgbClr val="C00000"/>
                </a:solidFill>
              </a:rPr>
              <a:t>plusieurs dispositifs</a:t>
            </a:r>
            <a:r>
              <a:rPr lang="fr-FR" sz="2000" dirty="0">
                <a:solidFill>
                  <a:schemeClr val="tx1">
                    <a:lumMod val="75000"/>
                    <a:lumOff val="25000"/>
                  </a:schemeClr>
                </a:solidFill>
              </a:rPr>
              <a:t> visant à leur accorder du temps, tout en encadrant les absences liées à l’activité syndicale. </a:t>
            </a:r>
          </a:p>
          <a:p>
            <a:pPr algn="just"/>
            <a:endParaRPr lang="fr-FR" sz="2000" dirty="0">
              <a:solidFill>
                <a:schemeClr val="tx1">
                  <a:lumMod val="75000"/>
                  <a:lumOff val="25000"/>
                </a:schemeClr>
              </a:solidFill>
            </a:endParaRPr>
          </a:p>
          <a:p>
            <a:pPr algn="just"/>
            <a:r>
              <a:rPr lang="fr-FR" sz="2000" dirty="0">
                <a:solidFill>
                  <a:schemeClr val="tx1">
                    <a:lumMod val="75000"/>
                    <a:lumOff val="25000"/>
                  </a:schemeClr>
                </a:solidFill>
              </a:rPr>
              <a:t>Ainsi, </a:t>
            </a:r>
            <a:r>
              <a:rPr lang="fr-FR" sz="2000" u="sng" dirty="0">
                <a:solidFill>
                  <a:schemeClr val="tx1">
                    <a:lumMod val="75000"/>
                    <a:lumOff val="25000"/>
                  </a:schemeClr>
                </a:solidFill>
              </a:rPr>
              <a:t>sous certaines conditions</a:t>
            </a:r>
            <a:r>
              <a:rPr lang="fr-FR" sz="2000" dirty="0">
                <a:solidFill>
                  <a:schemeClr val="tx1">
                    <a:lumMod val="75000"/>
                    <a:lumOff val="25000"/>
                  </a:schemeClr>
                </a:solidFill>
              </a:rPr>
              <a:t>, un agent peut bénéficier : </a:t>
            </a:r>
          </a:p>
          <a:p>
            <a:pPr algn="just"/>
            <a:endParaRPr lang="fr-FR" sz="2000" dirty="0">
              <a:solidFill>
                <a:schemeClr val="tx1">
                  <a:lumMod val="75000"/>
                  <a:lumOff val="25000"/>
                </a:schemeClr>
              </a:solidFill>
            </a:endParaRPr>
          </a:p>
          <a:p>
            <a:pPr marL="1076325" indent="-517525" algn="just">
              <a:buFont typeface="Wingdings" panose="05000000000000000000" pitchFamily="2" charset="2"/>
              <a:buChar char="Ø"/>
            </a:pPr>
            <a:r>
              <a:rPr lang="fr-FR" sz="2000" dirty="0">
                <a:solidFill>
                  <a:schemeClr val="tx1">
                    <a:lumMod val="75000"/>
                    <a:lumOff val="25000"/>
                  </a:schemeClr>
                </a:solidFill>
              </a:rPr>
              <a:t>d’autorisations spéciales d’absence, </a:t>
            </a:r>
          </a:p>
          <a:p>
            <a:pPr marL="1076325" indent="-517525" algn="just">
              <a:buFont typeface="Wingdings" panose="05000000000000000000" pitchFamily="2" charset="2"/>
              <a:buChar char="Ø"/>
            </a:pPr>
            <a:r>
              <a:rPr lang="fr-FR" sz="2000" dirty="0" smtClean="0">
                <a:solidFill>
                  <a:schemeClr val="tx1">
                    <a:lumMod val="75000"/>
                    <a:lumOff val="25000"/>
                  </a:schemeClr>
                </a:solidFill>
              </a:rPr>
              <a:t>d’un </a:t>
            </a:r>
            <a:r>
              <a:rPr lang="fr-FR" sz="2000" dirty="0">
                <a:solidFill>
                  <a:schemeClr val="tx1">
                    <a:lumMod val="75000"/>
                    <a:lumOff val="25000"/>
                  </a:schemeClr>
                </a:solidFill>
              </a:rPr>
              <a:t>crédit de temps syndical (AA et DAS),</a:t>
            </a:r>
          </a:p>
          <a:p>
            <a:pPr marL="1076325" lvl="0" indent="-517525" algn="just">
              <a:lnSpc>
                <a:spcPct val="100000"/>
              </a:lnSpc>
              <a:spcBef>
                <a:spcPts val="0"/>
              </a:spcBef>
              <a:buFont typeface="Wingdings" panose="05000000000000000000" pitchFamily="2" charset="2"/>
              <a:buChar char="Ø"/>
              <a:defRPr/>
            </a:pPr>
            <a:r>
              <a:rPr lang="fr-FR" sz="2000" dirty="0" smtClean="0">
                <a:solidFill>
                  <a:schemeClr val="tx1">
                    <a:lumMod val="75000"/>
                    <a:lumOff val="25000"/>
                  </a:schemeClr>
                </a:solidFill>
              </a:rPr>
              <a:t>d’une </a:t>
            </a:r>
            <a:r>
              <a:rPr lang="fr-FR" sz="2000" dirty="0">
                <a:solidFill>
                  <a:schemeClr val="tx1">
                    <a:lumMod val="75000"/>
                    <a:lumOff val="25000"/>
                  </a:schemeClr>
                </a:solidFill>
              </a:rPr>
              <a:t>mise à disposition auprès d’une organisation syndicale, </a:t>
            </a:r>
          </a:p>
          <a:p>
            <a:pPr marL="1076325" indent="-517525" algn="just">
              <a:buFont typeface="Wingdings" panose="05000000000000000000" pitchFamily="2" charset="2"/>
              <a:buChar char="Ø"/>
            </a:pPr>
            <a:r>
              <a:rPr lang="fr-FR" sz="2000" dirty="0">
                <a:solidFill>
                  <a:schemeClr val="tx1">
                    <a:lumMod val="75000"/>
                    <a:lumOff val="25000"/>
                  </a:schemeClr>
                </a:solidFill>
              </a:rPr>
              <a:t>d’un détachement pour mandat syndical, </a:t>
            </a:r>
          </a:p>
          <a:p>
            <a:pPr marL="1076325" indent="-517525" algn="just">
              <a:buFont typeface="Wingdings" panose="05000000000000000000" pitchFamily="2" charset="2"/>
              <a:buChar char="Ø"/>
            </a:pPr>
            <a:r>
              <a:rPr lang="fr-FR" sz="2000" dirty="0">
                <a:solidFill>
                  <a:schemeClr val="tx1">
                    <a:lumMod val="75000"/>
                    <a:lumOff val="25000"/>
                  </a:schemeClr>
                </a:solidFill>
              </a:rPr>
              <a:t>d’un congé de formation syndicale. </a:t>
            </a:r>
          </a:p>
          <a:p>
            <a:endParaRPr lang="fr-FR" sz="2000" dirty="0"/>
          </a:p>
        </p:txBody>
      </p:sp>
      <p:sp>
        <p:nvSpPr>
          <p:cNvPr id="3" name="Espace réservé du texte 2"/>
          <p:cNvSpPr>
            <a:spLocks noGrp="1"/>
          </p:cNvSpPr>
          <p:nvPr>
            <p:ph type="body" sz="quarter" idx="14"/>
          </p:nvPr>
        </p:nvSpPr>
        <p:spPr/>
        <p:txBody>
          <a:bodyPr/>
          <a:lstStyle/>
          <a:p>
            <a:r>
              <a:rPr lang="fr-FR" dirty="0" smtClean="0"/>
              <a:t>Conditions d’exercice du droit syndical</a:t>
            </a:r>
            <a:endParaRPr lang="fr-FR" dirty="0"/>
          </a:p>
        </p:txBody>
      </p:sp>
      <p:sp>
        <p:nvSpPr>
          <p:cNvPr id="4" name="Titre 3"/>
          <p:cNvSpPr>
            <a:spLocks noGrp="1"/>
          </p:cNvSpPr>
          <p:nvPr>
            <p:ph type="title"/>
          </p:nvPr>
        </p:nvSpPr>
        <p:spPr/>
        <p:txBody>
          <a:bodyPr/>
          <a:lstStyle/>
          <a:p>
            <a:r>
              <a:rPr lang="fr-FR" dirty="0" smtClean="0"/>
              <a:t>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54</a:t>
            </a:fld>
            <a:endParaRPr lang="fr-FR" dirty="0"/>
          </a:p>
        </p:txBody>
      </p:sp>
    </p:spTree>
    <p:extLst>
      <p:ext uri="{BB962C8B-B14F-4D97-AF65-F5344CB8AC3E}">
        <p14:creationId xmlns:p14="http://schemas.microsoft.com/office/powerpoint/2010/main" val="7895365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07731" y="967154"/>
            <a:ext cx="11619157" cy="4461059"/>
          </a:xfrm>
        </p:spPr>
        <p:txBody>
          <a:bodyPr/>
          <a:lstStyle/>
          <a:p>
            <a:r>
              <a:rPr lang="fr-FR" dirty="0" smtClean="0"/>
              <a:t>Les autorisations spéciales d’absence (ASA) : 10/20 jours</a:t>
            </a:r>
          </a:p>
          <a:p>
            <a:r>
              <a:rPr lang="fr-FR" sz="1800" i="1" dirty="0" smtClean="0">
                <a:solidFill>
                  <a:schemeClr val="tx1"/>
                </a:solidFill>
              </a:rPr>
              <a:t>Art. L214-3 du CGFP – Art.15 </a:t>
            </a:r>
            <a:r>
              <a:rPr lang="fr-FR" sz="1800" i="1" u="sng" dirty="0" smtClean="0">
                <a:solidFill>
                  <a:schemeClr val="tx1"/>
                </a:solidFill>
              </a:rPr>
              <a:t>et 16 </a:t>
            </a:r>
            <a:r>
              <a:rPr lang="fr-FR" sz="1800" i="1" dirty="0" smtClean="0">
                <a:solidFill>
                  <a:schemeClr val="tx1"/>
                </a:solidFill>
              </a:rPr>
              <a:t>du décret 85-397</a:t>
            </a:r>
            <a:endParaRPr lang="fr-FR" sz="1800" i="1" dirty="0">
              <a:solidFill>
                <a:schemeClr val="tx1"/>
              </a:solidFill>
            </a:endParaRPr>
          </a:p>
          <a:p>
            <a:r>
              <a:rPr lang="fr-FR" sz="2000" dirty="0" smtClean="0">
                <a:solidFill>
                  <a:schemeClr val="tx1"/>
                </a:solidFill>
              </a:rPr>
              <a:t>Agents concernés : représentants  des organisations syndicales mandatés et dont ils sont membres élus ou pour lesquels ils sont nommément désignés conformément aux dispositions des statuts de l’O.S pour assister:</a:t>
            </a:r>
          </a:p>
          <a:p>
            <a:r>
              <a:rPr lang="fr-FR" sz="2000" dirty="0">
                <a:solidFill>
                  <a:schemeClr val="tx1"/>
                </a:solidFill>
              </a:rPr>
              <a:t>	</a:t>
            </a:r>
            <a:r>
              <a:rPr lang="fr-FR" sz="1800" dirty="0" smtClean="0">
                <a:solidFill>
                  <a:schemeClr val="tx1"/>
                </a:solidFill>
              </a:rPr>
              <a:t>- aux congrès syndicaux</a:t>
            </a:r>
          </a:p>
          <a:p>
            <a:r>
              <a:rPr lang="fr-FR" sz="1800" dirty="0">
                <a:solidFill>
                  <a:schemeClr val="tx1"/>
                </a:solidFill>
              </a:rPr>
              <a:t>	</a:t>
            </a:r>
            <a:r>
              <a:rPr lang="fr-FR" sz="1800" dirty="0" smtClean="0">
                <a:solidFill>
                  <a:schemeClr val="tx1"/>
                </a:solidFill>
              </a:rPr>
              <a:t>- aux réunions de leur organisme directeur </a:t>
            </a:r>
          </a:p>
          <a:p>
            <a:r>
              <a:rPr lang="fr-FR" sz="1800" dirty="0" smtClean="0">
                <a:solidFill>
                  <a:schemeClr val="tx1"/>
                </a:solidFill>
              </a:rPr>
              <a:t>             - niveau départemental, régional, national : des Unions, Fédérations ou Confédération de syndicats (également syndicats nationaux, départementaux, Union régionale, interdépartementales ou départementales,…)</a:t>
            </a:r>
          </a:p>
          <a:p>
            <a:r>
              <a:rPr lang="fr-FR" sz="2000" dirty="0">
                <a:solidFill>
                  <a:schemeClr val="tx1"/>
                </a:solidFill>
              </a:rPr>
              <a:t>2</a:t>
            </a:r>
            <a:r>
              <a:rPr lang="fr-FR" sz="2000" dirty="0" smtClean="0">
                <a:solidFill>
                  <a:schemeClr val="tx1"/>
                </a:solidFill>
              </a:rPr>
              <a:t>0 jours annuels maxi pour les OS représentées au Conseil commun de la FP (FO,CFDT CGT UNSA), 10 jours maxi pour les OS non représentées au CCFP : attendre arrêté ministériel sur la composition</a:t>
            </a:r>
          </a:p>
          <a:p>
            <a:r>
              <a:rPr lang="fr-FR" sz="2000" dirty="0" smtClean="0">
                <a:solidFill>
                  <a:schemeClr val="tx1"/>
                </a:solidFill>
              </a:rPr>
              <a:t>Sous réserve des nécessités de service - Demande d’autorisation à présenter au moins 3 jours francs avant la réunion </a:t>
            </a:r>
            <a:r>
              <a:rPr lang="fr-FR" sz="2000" u="sng" dirty="0" smtClean="0">
                <a:solidFill>
                  <a:schemeClr val="tx1"/>
                </a:solidFill>
              </a:rPr>
              <a:t>avec la convocation</a:t>
            </a:r>
            <a:r>
              <a:rPr lang="fr-FR" sz="2000" dirty="0" smtClean="0">
                <a:solidFill>
                  <a:schemeClr val="tx1"/>
                </a:solidFill>
              </a:rPr>
              <a:t>. Les refus d’octroi doivent être motivés. </a:t>
            </a:r>
          </a:p>
          <a:p>
            <a:r>
              <a:rPr lang="fr-FR" sz="2000" dirty="0" smtClean="0">
                <a:solidFill>
                  <a:schemeClr val="tx1"/>
                </a:solidFill>
              </a:rPr>
              <a:t>Aucun remboursement du CDG . Absence non imputée sur le temps de crédit syndical</a:t>
            </a:r>
            <a:endParaRPr lang="fr-FR" sz="2000" dirty="0">
              <a:solidFill>
                <a:schemeClr val="tx1"/>
              </a:solidFill>
            </a:endParaRPr>
          </a:p>
        </p:txBody>
      </p:sp>
      <p:sp>
        <p:nvSpPr>
          <p:cNvPr id="3" name="Espace réservé du texte 2"/>
          <p:cNvSpPr>
            <a:spLocks noGrp="1"/>
          </p:cNvSpPr>
          <p:nvPr>
            <p:ph type="body" sz="quarter" idx="14"/>
          </p:nvPr>
        </p:nvSpPr>
        <p:spPr/>
        <p:txBody>
          <a:bodyPr/>
          <a:lstStyle/>
          <a:p>
            <a:r>
              <a:rPr lang="fr-FR" dirty="0" smtClean="0"/>
              <a:t>Les autorisations spéciales d’absence</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55</a:t>
            </a:fld>
            <a:endParaRPr lang="fr-FR" dirty="0"/>
          </a:p>
        </p:txBody>
      </p:sp>
    </p:spTree>
    <p:extLst>
      <p:ext uri="{BB962C8B-B14F-4D97-AF65-F5344CB8AC3E}">
        <p14:creationId xmlns:p14="http://schemas.microsoft.com/office/powerpoint/2010/main" val="37942875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89661" y="1382608"/>
            <a:ext cx="11520000" cy="4320000"/>
          </a:xfrm>
        </p:spPr>
        <p:txBody>
          <a:bodyPr/>
          <a:lstStyle/>
          <a:p>
            <a:r>
              <a:rPr lang="fr-FR" dirty="0" smtClean="0"/>
              <a:t>Le crédit de temps syndical </a:t>
            </a:r>
            <a:r>
              <a:rPr lang="fr-FR" sz="1800" i="1" dirty="0" smtClean="0">
                <a:solidFill>
                  <a:schemeClr val="tx1"/>
                </a:solidFill>
              </a:rPr>
              <a:t>(art. L214-3 CGFP)</a:t>
            </a:r>
          </a:p>
          <a:p>
            <a:r>
              <a:rPr lang="fr-FR" dirty="0"/>
              <a:t>	</a:t>
            </a:r>
            <a:r>
              <a:rPr lang="fr-FR" sz="2400" dirty="0" smtClean="0">
                <a:solidFill>
                  <a:schemeClr val="tx1"/>
                </a:solidFill>
              </a:rPr>
              <a:t>- accordé aux OS représentatives</a:t>
            </a:r>
          </a:p>
          <a:p>
            <a:r>
              <a:rPr lang="fr-FR" sz="2400" dirty="0">
                <a:solidFill>
                  <a:schemeClr val="tx1"/>
                </a:solidFill>
              </a:rPr>
              <a:t>	</a:t>
            </a:r>
            <a:r>
              <a:rPr lang="fr-FR" sz="2400" dirty="0" smtClean="0">
                <a:solidFill>
                  <a:schemeClr val="tx1"/>
                </a:solidFill>
              </a:rPr>
              <a:t>- calculé à la suite des élections professionnelles au CST</a:t>
            </a:r>
          </a:p>
          <a:p>
            <a:r>
              <a:rPr lang="fr-FR" sz="2400" dirty="0" smtClean="0">
                <a:solidFill>
                  <a:schemeClr val="tx1"/>
                </a:solidFill>
              </a:rPr>
              <a:t>           - compte </a:t>
            </a:r>
            <a:r>
              <a:rPr lang="fr-FR" sz="2400" dirty="0">
                <a:solidFill>
                  <a:schemeClr val="tx1"/>
                </a:solidFill>
              </a:rPr>
              <a:t>tenu de la représentativité des </a:t>
            </a:r>
            <a:r>
              <a:rPr lang="fr-FR" sz="2400" dirty="0" smtClean="0">
                <a:solidFill>
                  <a:schemeClr val="tx1"/>
                </a:solidFill>
              </a:rPr>
              <a:t>OS</a:t>
            </a:r>
          </a:p>
          <a:p>
            <a:r>
              <a:rPr lang="fr-FR" sz="2400" dirty="0" smtClean="0">
                <a:solidFill>
                  <a:schemeClr val="tx1"/>
                </a:solidFill>
              </a:rPr>
              <a:t>	- comprend deux contingents : </a:t>
            </a:r>
          </a:p>
          <a:p>
            <a:pPr marL="1485900" lvl="2" indent="-342900"/>
            <a:r>
              <a:rPr lang="fr-FR" sz="1600" dirty="0" smtClean="0">
                <a:solidFill>
                  <a:schemeClr val="tx1"/>
                </a:solidFill>
              </a:rPr>
              <a:t>les autorisations d’absence 1h pour 1000h</a:t>
            </a:r>
          </a:p>
          <a:p>
            <a:pPr marL="1485900" lvl="2" indent="-342900"/>
            <a:r>
              <a:rPr lang="fr-FR" sz="1600" dirty="0" smtClean="0">
                <a:solidFill>
                  <a:schemeClr val="tx1"/>
                </a:solidFill>
              </a:rPr>
              <a:t>Les décharges d’activité de service pour activité syndicale </a:t>
            </a:r>
          </a:p>
          <a:p>
            <a:pPr marL="342900" indent="-342900"/>
            <a:r>
              <a:rPr lang="fr-FR" sz="2400" dirty="0">
                <a:solidFill>
                  <a:schemeClr val="tx1"/>
                </a:solidFill>
              </a:rPr>
              <a:t>	</a:t>
            </a:r>
            <a:r>
              <a:rPr lang="fr-FR" sz="2400" dirty="0" smtClean="0">
                <a:solidFill>
                  <a:schemeClr val="tx1"/>
                </a:solidFill>
              </a:rPr>
              <a:t>	- modalités </a:t>
            </a:r>
            <a:r>
              <a:rPr lang="fr-FR" sz="2400" dirty="0">
                <a:solidFill>
                  <a:schemeClr val="tx1"/>
                </a:solidFill>
              </a:rPr>
              <a:t>de calcul :</a:t>
            </a:r>
          </a:p>
          <a:p>
            <a:pPr marL="342900" indent="-342900">
              <a:buFont typeface="Arial" panose="020B0604020202020204" pitchFamily="34" charset="0"/>
              <a:buChar char="•"/>
            </a:pPr>
            <a:r>
              <a:rPr lang="fr-FR" sz="2000" dirty="0" smtClean="0">
                <a:solidFill>
                  <a:schemeClr val="tx1"/>
                </a:solidFill>
              </a:rPr>
              <a:t>Une moitié entre les OS représentées au CST ou aux CST retenus pour le calcul du contingent  : </a:t>
            </a:r>
            <a:r>
              <a:rPr lang="fr-FR" sz="2000" b="1" dirty="0" smtClean="0">
                <a:solidFill>
                  <a:srgbClr val="FF0000"/>
                </a:solidFill>
              </a:rPr>
              <a:t>en fonction du nombre de sièges détenus</a:t>
            </a:r>
          </a:p>
          <a:p>
            <a:pPr marL="342900" indent="-342900">
              <a:buFont typeface="Arial" panose="020B0604020202020204" pitchFamily="34" charset="0"/>
              <a:buChar char="•"/>
            </a:pPr>
            <a:r>
              <a:rPr lang="fr-FR" sz="2000" dirty="0" smtClean="0">
                <a:solidFill>
                  <a:schemeClr val="tx1"/>
                </a:solidFill>
              </a:rPr>
              <a:t>Une autre moitié entre toutes les OS </a:t>
            </a:r>
            <a:r>
              <a:rPr lang="fr-FR" sz="2000" dirty="0" smtClean="0">
                <a:solidFill>
                  <a:srgbClr val="FF0000"/>
                </a:solidFill>
              </a:rPr>
              <a:t>ayant présenté leur candidature </a:t>
            </a:r>
            <a:r>
              <a:rPr lang="fr-FR" sz="2000" dirty="0" smtClean="0">
                <a:solidFill>
                  <a:schemeClr val="tx1"/>
                </a:solidFill>
              </a:rPr>
              <a:t>à l’élection du CST ou des CST du périmètre retenu pour le calcul du contingent, </a:t>
            </a:r>
            <a:r>
              <a:rPr lang="fr-FR" sz="2000" b="1" dirty="0" smtClean="0">
                <a:solidFill>
                  <a:srgbClr val="FF0000"/>
                </a:solidFill>
              </a:rPr>
              <a:t>en fonction du nombre de voix obtenues</a:t>
            </a:r>
          </a:p>
        </p:txBody>
      </p:sp>
      <p:sp>
        <p:nvSpPr>
          <p:cNvPr id="3" name="Espace réservé du texte 2"/>
          <p:cNvSpPr>
            <a:spLocks noGrp="1"/>
          </p:cNvSpPr>
          <p:nvPr>
            <p:ph type="body" sz="quarter" idx="14"/>
          </p:nvPr>
        </p:nvSpPr>
        <p:spPr/>
        <p:txBody>
          <a:bodyPr/>
          <a:lstStyle/>
          <a:p>
            <a:r>
              <a:rPr lang="fr-FR" dirty="0" smtClean="0"/>
              <a:t>Crédit de temps syndical</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56</a:t>
            </a:fld>
            <a:endParaRPr lang="fr-FR" dirty="0"/>
          </a:p>
        </p:txBody>
      </p:sp>
    </p:spTree>
    <p:extLst>
      <p:ext uri="{BB962C8B-B14F-4D97-AF65-F5344CB8AC3E}">
        <p14:creationId xmlns:p14="http://schemas.microsoft.com/office/powerpoint/2010/main" val="34190559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42554" y="1055322"/>
            <a:ext cx="11520000" cy="4320000"/>
          </a:xfrm>
        </p:spPr>
        <p:txBody>
          <a:bodyPr/>
          <a:lstStyle/>
          <a:p>
            <a:r>
              <a:rPr lang="fr-FR" dirty="0" smtClean="0"/>
              <a:t>Autorisations d’absence « 1h pour 1000h » </a:t>
            </a:r>
          </a:p>
          <a:p>
            <a:r>
              <a:rPr lang="fr-FR" sz="1800" i="1" dirty="0" smtClean="0">
                <a:solidFill>
                  <a:schemeClr val="tx1"/>
                </a:solidFill>
              </a:rPr>
              <a:t>Art. L214-4 1° du CGFP – Art.14-</a:t>
            </a:r>
            <a:r>
              <a:rPr lang="fr-FR" sz="1800" b="1" i="1" u="sng" dirty="0" smtClean="0">
                <a:solidFill>
                  <a:schemeClr val="tx1"/>
                </a:solidFill>
              </a:rPr>
              <a:t>17</a:t>
            </a:r>
            <a:r>
              <a:rPr lang="fr-FR" sz="1800" i="1" dirty="0" smtClean="0">
                <a:solidFill>
                  <a:schemeClr val="tx1"/>
                </a:solidFill>
              </a:rPr>
              <a:t> du décret 85-397</a:t>
            </a:r>
          </a:p>
          <a:p>
            <a:endParaRPr lang="fr-FR" sz="1800" dirty="0">
              <a:solidFill>
                <a:schemeClr val="tx1"/>
              </a:solidFill>
            </a:endParaRPr>
          </a:p>
          <a:p>
            <a:r>
              <a:rPr lang="fr-FR" sz="1800" dirty="0" smtClean="0">
                <a:solidFill>
                  <a:schemeClr val="tx1"/>
                </a:solidFill>
              </a:rPr>
              <a:t>Sont concernés les représentants syndicaux mandatés, désignés par les OS parmi leurs représentants en activité dans la collectivité disposant d’un CST ou dans les collectivités relevant du CST départemental</a:t>
            </a:r>
          </a:p>
          <a:p>
            <a:r>
              <a:rPr lang="fr-FR" sz="1800" dirty="0" smtClean="0">
                <a:solidFill>
                  <a:schemeClr val="tx1"/>
                </a:solidFill>
              </a:rPr>
              <a:t>Pour assister aux  </a:t>
            </a:r>
            <a:r>
              <a:rPr lang="fr-FR" sz="1800" dirty="0" smtClean="0">
                <a:solidFill>
                  <a:srgbClr val="FF0000"/>
                </a:solidFill>
              </a:rPr>
              <a:t>réunions des structures locales </a:t>
            </a:r>
            <a:r>
              <a:rPr lang="fr-FR" sz="1800" dirty="0" smtClean="0">
                <a:solidFill>
                  <a:schemeClr val="tx1"/>
                </a:solidFill>
              </a:rPr>
              <a:t>d’un syndicat national, </a:t>
            </a:r>
            <a:r>
              <a:rPr lang="fr-FR" sz="1800" dirty="0" smtClean="0">
                <a:solidFill>
                  <a:srgbClr val="FF0000"/>
                </a:solidFill>
              </a:rPr>
              <a:t>des sections syndicales locales </a:t>
            </a:r>
            <a:r>
              <a:rPr lang="fr-FR" sz="1800" dirty="0" smtClean="0">
                <a:solidFill>
                  <a:schemeClr val="tx1"/>
                </a:solidFill>
              </a:rPr>
              <a:t>(d’un niveau autre que celui des ASA 20 jours). </a:t>
            </a:r>
          </a:p>
          <a:p>
            <a:r>
              <a:rPr lang="fr-FR" sz="1800" dirty="0">
                <a:solidFill>
                  <a:srgbClr val="FF0000"/>
                </a:solidFill>
              </a:rPr>
              <a:t>C</a:t>
            </a:r>
            <a:r>
              <a:rPr lang="fr-FR" sz="1800" dirty="0" smtClean="0">
                <a:solidFill>
                  <a:srgbClr val="FF0000"/>
                </a:solidFill>
              </a:rPr>
              <a:t>es </a:t>
            </a:r>
            <a:r>
              <a:rPr lang="fr-FR" sz="1800" dirty="0">
                <a:solidFill>
                  <a:srgbClr val="FF0000"/>
                </a:solidFill>
              </a:rPr>
              <a:t>autorisations d’absence sont accordées aux syndicats locaux ou aux sections syndicales locales, pour la tenue de leurs réunions de bureau ou lors de la tenue d’un congrès syndical </a:t>
            </a:r>
            <a:r>
              <a:rPr lang="fr-FR" sz="1800" dirty="0" smtClean="0">
                <a:solidFill>
                  <a:srgbClr val="FF0000"/>
                </a:solidFill>
              </a:rPr>
              <a:t>local.</a:t>
            </a:r>
            <a:endParaRPr lang="fr-FR" sz="1800" dirty="0">
              <a:solidFill>
                <a:srgbClr val="FF0000"/>
              </a:solidFill>
            </a:endParaRPr>
          </a:p>
          <a:p>
            <a:r>
              <a:rPr lang="fr-FR" sz="1800" dirty="0" smtClean="0">
                <a:solidFill>
                  <a:schemeClr val="tx1"/>
                </a:solidFill>
              </a:rPr>
              <a:t>Les AA « 1 pour 1000 h »  : les charges salariales afférentes sont remboursées </a:t>
            </a:r>
            <a:r>
              <a:rPr lang="fr-FR" sz="1800" u="sng" dirty="0" smtClean="0">
                <a:solidFill>
                  <a:schemeClr val="tx1"/>
                </a:solidFill>
              </a:rPr>
              <a:t>uniquemen</a:t>
            </a:r>
            <a:r>
              <a:rPr lang="fr-FR" sz="1800" dirty="0" smtClean="0">
                <a:solidFill>
                  <a:schemeClr val="tx1"/>
                </a:solidFill>
              </a:rPr>
              <a:t>t aux collectivités relevant du CST départemental. </a:t>
            </a:r>
          </a:p>
          <a:p>
            <a:pPr lvl="0" algn="just" defTabSz="457200">
              <a:lnSpc>
                <a:spcPct val="100000"/>
              </a:lnSpc>
              <a:buClr>
                <a:srgbClr val="ACD433"/>
              </a:buClr>
              <a:buSzPct val="80000"/>
              <a:defRPr/>
            </a:pPr>
            <a:r>
              <a:rPr lang="fr-FR" sz="1400" dirty="0">
                <a:solidFill>
                  <a:schemeClr val="tx1"/>
                </a:solidFill>
              </a:rPr>
              <a:t>Pour les collectivités territoriales et établissements publics affiliés dont le CST est placé auprès du centre de gestion, le contingent d'autorisations d'absence est calculé par ce dernier. </a:t>
            </a:r>
          </a:p>
          <a:p>
            <a:pPr lvl="0" algn="just" defTabSz="457200">
              <a:lnSpc>
                <a:spcPct val="100000"/>
              </a:lnSpc>
              <a:buClr>
                <a:srgbClr val="ACD433"/>
              </a:buClr>
              <a:buSzPct val="80000"/>
              <a:defRPr/>
            </a:pPr>
            <a:r>
              <a:rPr lang="fr-FR" sz="1400" dirty="0">
                <a:solidFill>
                  <a:schemeClr val="tx1"/>
                </a:solidFill>
              </a:rPr>
              <a:t>Le CDG rembourse les charges salariales de toute nature afférentes à ces autorisations aux collectivités et établissements précités dont certains agents ont été désignés par les organisations syndicales comme bénéficiaires de ces autorisations d'absence.</a:t>
            </a:r>
          </a:p>
          <a:p>
            <a:endParaRPr lang="fr-FR" sz="1800" dirty="0" smtClean="0">
              <a:solidFill>
                <a:schemeClr val="tx1"/>
              </a:solidFill>
            </a:endParaRPr>
          </a:p>
        </p:txBody>
      </p:sp>
      <p:sp>
        <p:nvSpPr>
          <p:cNvPr id="3" name="Espace réservé du texte 2"/>
          <p:cNvSpPr>
            <a:spLocks noGrp="1"/>
          </p:cNvSpPr>
          <p:nvPr>
            <p:ph type="body" sz="quarter" idx="14"/>
          </p:nvPr>
        </p:nvSpPr>
        <p:spPr/>
        <p:txBody>
          <a:bodyPr/>
          <a:lstStyle/>
          <a:p>
            <a:r>
              <a:rPr lang="fr-FR" dirty="0" smtClean="0"/>
              <a:t>Crédit de temps syndical</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57</a:t>
            </a:fld>
            <a:endParaRPr lang="fr-FR" dirty="0"/>
          </a:p>
        </p:txBody>
      </p:sp>
    </p:spTree>
    <p:extLst>
      <p:ext uri="{BB962C8B-B14F-4D97-AF65-F5344CB8AC3E}">
        <p14:creationId xmlns:p14="http://schemas.microsoft.com/office/powerpoint/2010/main" val="42576963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60000" y="1333850"/>
            <a:ext cx="11520000" cy="4606150"/>
          </a:xfrm>
        </p:spPr>
        <p:txBody>
          <a:bodyPr/>
          <a:lstStyle/>
          <a:p>
            <a:pPr algn="just"/>
            <a:r>
              <a:rPr lang="fr-FR" sz="2000" dirty="0"/>
              <a:t>Autorisations d’absence « 1h pour 1000h » </a:t>
            </a:r>
            <a:endParaRPr lang="fr-FR" sz="2000" dirty="0" smtClean="0"/>
          </a:p>
          <a:p>
            <a:pPr algn="just"/>
            <a:endParaRPr lang="fr-FR" sz="2000" dirty="0">
              <a:solidFill>
                <a:schemeClr val="tx1"/>
              </a:solidFill>
            </a:endParaRPr>
          </a:p>
          <a:p>
            <a:pPr algn="just"/>
            <a:r>
              <a:rPr lang="fr-FR" sz="2000" dirty="0" smtClean="0">
                <a:solidFill>
                  <a:schemeClr val="tx1"/>
                </a:solidFill>
              </a:rPr>
              <a:t>La </a:t>
            </a:r>
            <a:r>
              <a:rPr lang="fr-FR" sz="2000" dirty="0">
                <a:solidFill>
                  <a:schemeClr val="tx1"/>
                </a:solidFill>
              </a:rPr>
              <a:t>demande d’autorisation d’absence, accompagnée d’une convocation établie par l’organisation syndicale, doit être formulée dans un délai de </a:t>
            </a:r>
            <a:r>
              <a:rPr lang="fr-FR" sz="2000" u="sng" dirty="0">
                <a:solidFill>
                  <a:schemeClr val="tx1"/>
                </a:solidFill>
              </a:rPr>
              <a:t>3 jours au moins avant la date de la réunion</a:t>
            </a:r>
            <a:r>
              <a:rPr lang="fr-FR" sz="2000" dirty="0">
                <a:solidFill>
                  <a:schemeClr val="tx1"/>
                </a:solidFill>
              </a:rPr>
              <a:t>. </a:t>
            </a:r>
          </a:p>
          <a:p>
            <a:pPr algn="just"/>
            <a:endParaRPr lang="fr-FR" sz="2000" dirty="0">
              <a:solidFill>
                <a:schemeClr val="tx1"/>
              </a:solidFill>
            </a:endParaRPr>
          </a:p>
          <a:p>
            <a:pPr algn="just"/>
            <a:r>
              <a:rPr lang="fr-FR" sz="2000" dirty="0">
                <a:solidFill>
                  <a:schemeClr val="tx1"/>
                </a:solidFill>
              </a:rPr>
              <a:t>L’autorité territoriale peut opposer un refus à la demande : </a:t>
            </a:r>
          </a:p>
          <a:p>
            <a:pPr marL="715963" algn="just">
              <a:buFont typeface="Arial" panose="020B0604020202020204" pitchFamily="34" charset="0"/>
              <a:buChar char="•"/>
            </a:pPr>
            <a:r>
              <a:rPr lang="fr-FR" sz="2000" dirty="0">
                <a:solidFill>
                  <a:schemeClr val="tx1"/>
                </a:solidFill>
              </a:rPr>
              <a:t>pour nécessité de service, </a:t>
            </a:r>
          </a:p>
          <a:p>
            <a:pPr marL="715963" algn="just">
              <a:buFont typeface="Arial" panose="020B0604020202020204" pitchFamily="34" charset="0"/>
              <a:buChar char="•"/>
            </a:pPr>
            <a:r>
              <a:rPr lang="fr-FR" sz="2000" dirty="0">
                <a:solidFill>
                  <a:schemeClr val="tx1"/>
                </a:solidFill>
              </a:rPr>
              <a:t>en cas de dépassement du nombre total de jours autorisés, </a:t>
            </a:r>
          </a:p>
          <a:p>
            <a:pPr marL="715963" algn="just">
              <a:buFont typeface="Arial" panose="020B0604020202020204" pitchFamily="34" charset="0"/>
              <a:buChar char="•"/>
            </a:pPr>
            <a:r>
              <a:rPr lang="fr-FR" sz="2000" dirty="0">
                <a:solidFill>
                  <a:schemeClr val="tx1"/>
                </a:solidFill>
              </a:rPr>
              <a:t>en cas d’absence ou d’irrégularité de la convocation</a:t>
            </a:r>
            <a:r>
              <a:rPr lang="fr-FR" dirty="0" smtClean="0"/>
              <a:t>.</a:t>
            </a:r>
          </a:p>
          <a:p>
            <a:r>
              <a:rPr lang="fr-FR" sz="1200" dirty="0"/>
              <a:t>Le refus d’autorisation d’absence, en raison des nécessités de service doit être motivé (article 15 du décret n°85-397). La seule mention d’un « avis défavorable pour nécessité de service » qui n’apporte pas d’autre indication, ne satisfait pas à l’obligation de motivation et la décision de refus pourrait être jugée illégale par le juge administratif. </a:t>
            </a:r>
          </a:p>
          <a:p>
            <a:r>
              <a:rPr lang="fr-FR" sz="1200" dirty="0"/>
              <a:t>Par ailleurs, seules des raisons objectives et particulières tenant à la continuité du service public peuvent être invoquées. Le Conseil d’Etat a pu rejeter, le refus d’un maire ayant simplement invoqué les nécessités de service liées à la présence d’enfants, alors que cet élément était inhérent aux fonctions quotidiennes de l’agent.</a:t>
            </a:r>
          </a:p>
          <a:p>
            <a:pPr marL="715963" algn="just">
              <a:buFont typeface="Arial" panose="020B0604020202020204" pitchFamily="34" charset="0"/>
              <a:buChar char="•"/>
            </a:pPr>
            <a:endParaRPr lang="fr-FR" dirty="0"/>
          </a:p>
          <a:p>
            <a:endParaRPr lang="fr-FR" dirty="0"/>
          </a:p>
        </p:txBody>
      </p:sp>
      <p:sp>
        <p:nvSpPr>
          <p:cNvPr id="3" name="Espace réservé du texte 2"/>
          <p:cNvSpPr>
            <a:spLocks noGrp="1"/>
          </p:cNvSpPr>
          <p:nvPr>
            <p:ph type="body" sz="quarter" idx="14"/>
          </p:nvPr>
        </p:nvSpPr>
        <p:spPr/>
        <p:txBody>
          <a:bodyPr/>
          <a:lstStyle/>
          <a:p>
            <a:r>
              <a:rPr lang="fr-FR" dirty="0" smtClean="0"/>
              <a:t>Crédit de temps syndical</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58</a:t>
            </a:fld>
            <a:endParaRPr lang="fr-FR" dirty="0"/>
          </a:p>
        </p:txBody>
      </p:sp>
    </p:spTree>
    <p:extLst>
      <p:ext uri="{BB962C8B-B14F-4D97-AF65-F5344CB8AC3E}">
        <p14:creationId xmlns:p14="http://schemas.microsoft.com/office/powerpoint/2010/main" val="16902959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622544" y="1108213"/>
            <a:ext cx="11520000" cy="4320000"/>
          </a:xfrm>
        </p:spPr>
        <p:txBody>
          <a:bodyPr/>
          <a:lstStyle/>
          <a:p>
            <a:r>
              <a:rPr lang="fr-FR" dirty="0"/>
              <a:t>Autorisations d’absence « 1h pour 1000h » </a:t>
            </a:r>
            <a:r>
              <a:rPr lang="fr-FR" dirty="0" smtClean="0"/>
              <a:t>: modalités de calcul</a:t>
            </a:r>
            <a:endParaRPr lang="fr-FR" dirty="0"/>
          </a:p>
          <a:p>
            <a:r>
              <a:rPr lang="fr-FR" sz="2000" dirty="0" smtClean="0">
                <a:solidFill>
                  <a:schemeClr val="tx1"/>
                </a:solidFill>
              </a:rPr>
              <a:t> 1- Calcul du nombre d’heures annuelles accomplies par les électeurs inscrits sur la liste électorale </a:t>
            </a:r>
          </a:p>
          <a:p>
            <a:r>
              <a:rPr lang="fr-FR" sz="2000" u="sng" dirty="0" smtClean="0">
                <a:solidFill>
                  <a:schemeClr val="tx1"/>
                </a:solidFill>
              </a:rPr>
              <a:t>Nombre d’heures annuelles effectivement travaillées </a:t>
            </a:r>
            <a:r>
              <a:rPr lang="fr-FR" sz="2000" dirty="0" smtClean="0">
                <a:solidFill>
                  <a:schemeClr val="tx1"/>
                </a:solidFill>
              </a:rPr>
              <a:t>= nombre d’heures d’AA par an</a:t>
            </a:r>
            <a:endParaRPr lang="fr-FR" sz="2000" dirty="0">
              <a:solidFill>
                <a:schemeClr val="tx1"/>
              </a:solidFill>
            </a:endParaRPr>
          </a:p>
          <a:p>
            <a:r>
              <a:rPr lang="fr-FR" sz="2000" dirty="0" smtClean="0">
                <a:solidFill>
                  <a:schemeClr val="tx1"/>
                </a:solidFill>
              </a:rPr>
              <a:t>                       1000 </a:t>
            </a:r>
          </a:p>
          <a:p>
            <a:r>
              <a:rPr lang="fr-FR" sz="2000" dirty="0" smtClean="0">
                <a:solidFill>
                  <a:schemeClr val="tx1"/>
                </a:solidFill>
              </a:rPr>
              <a:t>On divise le nombre en deux : première moitié attribuée selon le nombre de sièges, la seconde selon le nombre de voix obtenues</a:t>
            </a:r>
          </a:p>
          <a:p>
            <a:r>
              <a:rPr lang="fr-FR" sz="2000" dirty="0" smtClean="0">
                <a:solidFill>
                  <a:schemeClr val="tx1"/>
                </a:solidFill>
              </a:rPr>
              <a:t>Pour chaque syndicat, on totalise les deux.</a:t>
            </a:r>
          </a:p>
          <a:p>
            <a:r>
              <a:rPr lang="fr-FR" sz="2000" dirty="0" smtClean="0">
                <a:solidFill>
                  <a:schemeClr val="tx1"/>
                </a:solidFill>
                <a:hlinkClick r:id="rId2" action="ppaction://hlinkfile"/>
              </a:rPr>
              <a:t>Arrêté d’attribution</a:t>
            </a:r>
            <a:r>
              <a:rPr lang="fr-FR" sz="2000" dirty="0" smtClean="0">
                <a:solidFill>
                  <a:schemeClr val="tx1"/>
                </a:solidFill>
              </a:rPr>
              <a:t>. </a:t>
            </a:r>
          </a:p>
          <a:p>
            <a:endParaRPr lang="fr-FR" sz="2000" dirty="0" smtClean="0">
              <a:solidFill>
                <a:schemeClr val="tx1"/>
              </a:solidFill>
            </a:endParaRPr>
          </a:p>
          <a:p>
            <a:endParaRPr lang="fr-FR" sz="2000" dirty="0">
              <a:solidFill>
                <a:schemeClr val="tx1"/>
              </a:solidFill>
            </a:endParaRPr>
          </a:p>
        </p:txBody>
      </p:sp>
      <p:sp>
        <p:nvSpPr>
          <p:cNvPr id="3" name="Espace réservé du texte 2"/>
          <p:cNvSpPr>
            <a:spLocks noGrp="1"/>
          </p:cNvSpPr>
          <p:nvPr>
            <p:ph type="body" sz="quarter" idx="14"/>
          </p:nvPr>
        </p:nvSpPr>
        <p:spPr/>
        <p:txBody>
          <a:bodyPr/>
          <a:lstStyle/>
          <a:p>
            <a:r>
              <a:rPr lang="fr-FR" dirty="0" smtClean="0"/>
              <a:t>Crédit de temps syndical</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59</a:t>
            </a:fld>
            <a:endParaRPr lang="fr-FR" dirty="0"/>
          </a:p>
        </p:txBody>
      </p:sp>
    </p:spTree>
    <p:extLst>
      <p:ext uri="{BB962C8B-B14F-4D97-AF65-F5344CB8AC3E}">
        <p14:creationId xmlns:p14="http://schemas.microsoft.com/office/powerpoint/2010/main" val="1977192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a:t>Les compétences du CST</a:t>
            </a:r>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6</a:t>
            </a:fld>
            <a:endParaRPr lang="fr-FR" dirty="0"/>
          </a:p>
        </p:txBody>
      </p:sp>
      <p:sp>
        <p:nvSpPr>
          <p:cNvPr id="6" name="Espace réservé du texte 5"/>
          <p:cNvSpPr txBox="1">
            <a:spLocks noGrp="1"/>
          </p:cNvSpPr>
          <p:nvPr>
            <p:ph type="body" sz="quarter" idx="13"/>
          </p:nvPr>
        </p:nvSpPr>
        <p:spPr>
          <a:xfrm>
            <a:off x="360000" y="755934"/>
            <a:ext cx="11520000" cy="203133"/>
          </a:xfrm>
          <a:prstGeom prst="rect">
            <a:avLst/>
          </a:prstGeom>
          <a:noFill/>
        </p:spPr>
        <p:txBody>
          <a:bodyPr wrap="square" rtlCol="0">
            <a:spAutoFit/>
          </a:bodyPr>
          <a:lstStyle/>
          <a:p>
            <a:r>
              <a:rPr lang="fr-FR" sz="800" dirty="0" smtClean="0"/>
              <a:t> </a:t>
            </a:r>
            <a:endParaRPr lang="fr-FR" sz="800" dirty="0"/>
          </a:p>
        </p:txBody>
      </p:sp>
      <p:sp>
        <p:nvSpPr>
          <p:cNvPr id="7" name="ZoneTexte 6"/>
          <p:cNvSpPr txBox="1"/>
          <p:nvPr/>
        </p:nvSpPr>
        <p:spPr>
          <a:xfrm>
            <a:off x="640789" y="1257749"/>
            <a:ext cx="10778836" cy="3996479"/>
          </a:xfrm>
          <a:prstGeom prst="rect">
            <a:avLst/>
          </a:prstGeom>
          <a:noFill/>
        </p:spPr>
        <p:txBody>
          <a:bodyPr wrap="square" rtlCol="0">
            <a:spAutoFit/>
          </a:bodyPr>
          <a:lstStyle/>
          <a:p>
            <a:r>
              <a:rPr lang="fr-FR" sz="800" dirty="0" smtClean="0"/>
              <a:t> </a:t>
            </a:r>
            <a:r>
              <a:rPr lang="fr-FR" dirty="0"/>
              <a:t>Quelques exemples : </a:t>
            </a:r>
            <a:endParaRPr lang="fr-FR" dirty="0" smtClean="0"/>
          </a:p>
          <a:p>
            <a:pPr marL="742950" lvl="1" indent="-285750">
              <a:lnSpc>
                <a:spcPct val="115000"/>
              </a:lnSpc>
              <a:buFont typeface="Courier New" panose="02070309020205020404" pitchFamily="49" charset="0"/>
              <a:buChar char="o"/>
            </a:pPr>
            <a:r>
              <a:rPr lang="fr-FR" dirty="0">
                <a:latin typeface="Calibri" panose="020F0502020204030204" pitchFamily="34" charset="0"/>
                <a:ea typeface="Calibri" panose="020F0502020204030204" pitchFamily="34" charset="0"/>
                <a:cs typeface="Times New Roman" panose="02020603050405020304" pitchFamily="18" charset="0"/>
              </a:rPr>
              <a:t>La modification de la durée hebdomadaire de travail,</a:t>
            </a:r>
          </a:p>
          <a:p>
            <a:pPr marL="742950" lvl="1" indent="-285750">
              <a:lnSpc>
                <a:spcPct val="115000"/>
              </a:lnSpc>
              <a:buFont typeface="Courier New" panose="02070309020205020404" pitchFamily="49" charset="0"/>
              <a:buChar char="o"/>
            </a:pPr>
            <a:r>
              <a:rPr lang="fr-FR" dirty="0">
                <a:latin typeface="Calibri" panose="020F0502020204030204" pitchFamily="34" charset="0"/>
                <a:ea typeface="Calibri" panose="020F0502020204030204" pitchFamily="34" charset="0"/>
                <a:cs typeface="Times New Roman" panose="02020603050405020304" pitchFamily="18" charset="0"/>
              </a:rPr>
              <a:t>les ratios d’avancement de grade, </a:t>
            </a:r>
          </a:p>
          <a:p>
            <a:pPr marL="742950" lvl="1" indent="-285750">
              <a:lnSpc>
                <a:spcPct val="115000"/>
              </a:lnSpc>
              <a:buFont typeface="Courier New" panose="02070309020205020404" pitchFamily="49" charset="0"/>
              <a:buChar char="o"/>
            </a:pPr>
            <a:r>
              <a:rPr lang="fr-FR" dirty="0">
                <a:latin typeface="Calibri" panose="020F0502020204030204" pitchFamily="34" charset="0"/>
                <a:ea typeface="Calibri" panose="020F0502020204030204" pitchFamily="34" charset="0"/>
                <a:cs typeface="Times New Roman" panose="02020603050405020304" pitchFamily="18" charset="0"/>
              </a:rPr>
              <a:t>les suppressions de poste, </a:t>
            </a:r>
          </a:p>
          <a:p>
            <a:pPr marL="742950" lvl="1" indent="-285750">
              <a:lnSpc>
                <a:spcPct val="115000"/>
              </a:lnSpc>
              <a:buFont typeface="Courier New" panose="02070309020205020404" pitchFamily="49" charset="0"/>
              <a:buChar char="o"/>
            </a:pPr>
            <a:r>
              <a:rPr lang="fr-FR" dirty="0">
                <a:latin typeface="Calibri" panose="020F0502020204030204" pitchFamily="34" charset="0"/>
                <a:ea typeface="Calibri" panose="020F0502020204030204" pitchFamily="34" charset="0"/>
                <a:cs typeface="Times New Roman" panose="02020603050405020304" pitchFamily="18" charset="0"/>
              </a:rPr>
              <a:t>les contrats d’apprentissage, </a:t>
            </a:r>
          </a:p>
          <a:p>
            <a:pPr marL="742950" lvl="1" indent="-285750">
              <a:lnSpc>
                <a:spcPct val="115000"/>
              </a:lnSpc>
              <a:buFont typeface="Courier New" panose="02070309020205020404" pitchFamily="49" charset="0"/>
              <a:buChar char="o"/>
            </a:pPr>
            <a:r>
              <a:rPr lang="fr-FR" dirty="0">
                <a:latin typeface="Calibri" panose="020F0502020204030204" pitchFamily="34" charset="0"/>
                <a:ea typeface="Calibri" panose="020F0502020204030204" pitchFamily="34" charset="0"/>
                <a:cs typeface="Times New Roman" panose="02020603050405020304" pitchFamily="18" charset="0"/>
              </a:rPr>
              <a:t>l’organisation des services, </a:t>
            </a:r>
          </a:p>
          <a:p>
            <a:pPr marL="742950" lvl="1" indent="-285750">
              <a:lnSpc>
                <a:spcPct val="115000"/>
              </a:lnSpc>
              <a:buFont typeface="Courier New" panose="02070309020205020404" pitchFamily="49" charset="0"/>
              <a:buChar char="o"/>
            </a:pPr>
            <a:r>
              <a:rPr lang="fr-FR" dirty="0" smtClean="0">
                <a:latin typeface="Calibri" panose="020F0502020204030204" pitchFamily="34" charset="0"/>
                <a:ea typeface="Calibri" panose="020F0502020204030204" pitchFamily="34" charset="0"/>
                <a:cs typeface="Times New Roman" panose="02020603050405020304" pitchFamily="18" charset="0"/>
              </a:rPr>
              <a:t>la définition </a:t>
            </a:r>
            <a:r>
              <a:rPr lang="fr-FR" dirty="0">
                <a:latin typeface="Calibri" panose="020F0502020204030204" pitchFamily="34" charset="0"/>
                <a:ea typeface="Calibri" panose="020F0502020204030204" pitchFamily="34" charset="0"/>
                <a:cs typeface="Times New Roman" panose="02020603050405020304" pitchFamily="18" charset="0"/>
              </a:rPr>
              <a:t>des cycles de travail, </a:t>
            </a:r>
          </a:p>
          <a:p>
            <a:pPr marL="742950" lvl="1" indent="-285750">
              <a:lnSpc>
                <a:spcPct val="115000"/>
              </a:lnSpc>
              <a:buFont typeface="Courier New" panose="02070309020205020404" pitchFamily="49" charset="0"/>
              <a:buChar char="o"/>
            </a:pPr>
            <a:r>
              <a:rPr lang="fr-FR" dirty="0">
                <a:latin typeface="Calibri" panose="020F0502020204030204" pitchFamily="34" charset="0"/>
                <a:ea typeface="Calibri" panose="020F0502020204030204" pitchFamily="34" charset="0"/>
                <a:cs typeface="Times New Roman" panose="02020603050405020304" pitchFamily="18" charset="0"/>
              </a:rPr>
              <a:t>l</a:t>
            </a:r>
            <a:r>
              <a:rPr lang="fr-FR" dirty="0" smtClean="0">
                <a:latin typeface="Calibri" panose="020F0502020204030204" pitchFamily="34" charset="0"/>
                <a:ea typeface="Calibri" panose="020F0502020204030204" pitchFamily="34" charset="0"/>
                <a:cs typeface="Times New Roman" panose="02020603050405020304" pitchFamily="18" charset="0"/>
              </a:rPr>
              <a:t>e plan </a:t>
            </a:r>
            <a:r>
              <a:rPr lang="fr-FR" dirty="0">
                <a:latin typeface="Calibri" panose="020F0502020204030204" pitchFamily="34" charset="0"/>
                <a:ea typeface="Calibri" panose="020F0502020204030204" pitchFamily="34" charset="0"/>
                <a:cs typeface="Times New Roman" panose="02020603050405020304" pitchFamily="18" charset="0"/>
              </a:rPr>
              <a:t>de formation, </a:t>
            </a:r>
          </a:p>
          <a:p>
            <a:pPr marL="742950" lvl="1" indent="-285750">
              <a:lnSpc>
                <a:spcPct val="115000"/>
              </a:lnSpc>
              <a:buFont typeface="Courier New" panose="02070309020205020404" pitchFamily="49" charset="0"/>
              <a:buChar char="o"/>
            </a:pPr>
            <a:r>
              <a:rPr lang="fr-FR" dirty="0" smtClean="0">
                <a:latin typeface="Calibri" panose="020F0502020204030204" pitchFamily="34" charset="0"/>
                <a:ea typeface="Calibri" panose="020F0502020204030204" pitchFamily="34" charset="0"/>
                <a:cs typeface="Times New Roman" panose="02020603050405020304" pitchFamily="18" charset="0"/>
              </a:rPr>
              <a:t>le règlement </a:t>
            </a:r>
            <a:r>
              <a:rPr lang="fr-FR" dirty="0">
                <a:latin typeface="Calibri" panose="020F0502020204030204" pitchFamily="34" charset="0"/>
                <a:ea typeface="Calibri" panose="020F0502020204030204" pitchFamily="34" charset="0"/>
                <a:cs typeface="Times New Roman" panose="02020603050405020304" pitchFamily="18" charset="0"/>
              </a:rPr>
              <a:t>intérieur, </a:t>
            </a:r>
          </a:p>
          <a:p>
            <a:pPr marL="742950" lvl="1" indent="-285750">
              <a:lnSpc>
                <a:spcPct val="115000"/>
              </a:lnSpc>
              <a:buFont typeface="Courier New" panose="02070309020205020404" pitchFamily="49" charset="0"/>
              <a:buChar char="o"/>
            </a:pPr>
            <a:r>
              <a:rPr lang="fr-FR" dirty="0" smtClean="0">
                <a:latin typeface="Calibri" panose="020F0502020204030204" pitchFamily="34" charset="0"/>
                <a:ea typeface="Calibri" panose="020F0502020204030204" pitchFamily="34" charset="0"/>
                <a:cs typeface="Times New Roman" panose="02020603050405020304" pitchFamily="18" charset="0"/>
              </a:rPr>
              <a:t>la mise </a:t>
            </a:r>
            <a:r>
              <a:rPr lang="fr-FR" dirty="0">
                <a:latin typeface="Calibri" panose="020F0502020204030204" pitchFamily="34" charset="0"/>
                <a:ea typeface="Calibri" panose="020F0502020204030204" pitchFamily="34" charset="0"/>
                <a:cs typeface="Times New Roman" panose="02020603050405020304" pitchFamily="18" charset="0"/>
              </a:rPr>
              <a:t>en place du compte épargne temps, </a:t>
            </a:r>
          </a:p>
          <a:p>
            <a:pPr marL="742950" lvl="1" indent="-285750">
              <a:lnSpc>
                <a:spcPct val="115000"/>
              </a:lnSpc>
              <a:buFont typeface="Courier New" panose="02070309020205020404" pitchFamily="49" charset="0"/>
              <a:buChar char="o"/>
            </a:pPr>
            <a:r>
              <a:rPr lang="fr-FR" dirty="0" smtClean="0">
                <a:latin typeface="Calibri" panose="020F0502020204030204" pitchFamily="34" charset="0"/>
                <a:ea typeface="Calibri" panose="020F0502020204030204" pitchFamily="34" charset="0"/>
                <a:cs typeface="Times New Roman" panose="02020603050405020304" pitchFamily="18" charset="0"/>
              </a:rPr>
              <a:t>la délégation</a:t>
            </a:r>
            <a:r>
              <a:rPr lang="fr-FR" dirty="0">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15000"/>
              </a:lnSpc>
              <a:buFont typeface="Courier New" panose="02070309020205020404" pitchFamily="49" charset="0"/>
              <a:buChar char="o"/>
            </a:pPr>
            <a:r>
              <a:rPr lang="fr-FR" dirty="0">
                <a:latin typeface="Calibri" panose="020F0502020204030204" pitchFamily="34" charset="0"/>
                <a:ea typeface="Calibri" panose="020F0502020204030204" pitchFamily="34" charset="0"/>
                <a:cs typeface="Times New Roman" panose="02020603050405020304" pitchFamily="18" charset="0"/>
              </a:rPr>
              <a:t>l</a:t>
            </a:r>
            <a:r>
              <a:rPr lang="fr-FR" dirty="0" smtClean="0">
                <a:latin typeface="Calibri" panose="020F0502020204030204" pitchFamily="34" charset="0"/>
                <a:ea typeface="Calibri" panose="020F0502020204030204" pitchFamily="34" charset="0"/>
                <a:cs typeface="Times New Roman" panose="02020603050405020304" pitchFamily="18" charset="0"/>
              </a:rPr>
              <a:t>a mise </a:t>
            </a:r>
            <a:r>
              <a:rPr lang="fr-FR" dirty="0">
                <a:latin typeface="Calibri" panose="020F0502020204030204" pitchFamily="34" charset="0"/>
                <a:ea typeface="Calibri" panose="020F0502020204030204" pitchFamily="34" charset="0"/>
                <a:cs typeface="Times New Roman" panose="02020603050405020304" pitchFamily="18" charset="0"/>
              </a:rPr>
              <a:t>à disposition de </a:t>
            </a:r>
            <a:r>
              <a:rPr lang="fr-FR" dirty="0" smtClean="0">
                <a:latin typeface="Calibri" panose="020F0502020204030204" pitchFamily="34" charset="0"/>
                <a:ea typeface="Calibri" panose="020F0502020204030204" pitchFamily="34" charset="0"/>
                <a:cs typeface="Times New Roman" panose="02020603050405020304" pitchFamily="18" charset="0"/>
              </a:rPr>
              <a:t>services, </a:t>
            </a:r>
            <a:r>
              <a:rPr lang="fr-FR" dirty="0">
                <a:latin typeface="Calibri" panose="020F0502020204030204" pitchFamily="34" charset="0"/>
                <a:ea typeface="Calibri" panose="020F0502020204030204" pitchFamily="34" charset="0"/>
                <a:cs typeface="Times New Roman" panose="02020603050405020304" pitchFamily="18" charset="0"/>
              </a:rPr>
              <a:t>etc…</a:t>
            </a:r>
          </a:p>
          <a:p>
            <a:endParaRPr lang="fr-FR" sz="800" dirty="0"/>
          </a:p>
        </p:txBody>
      </p:sp>
    </p:spTree>
    <p:extLst>
      <p:ext uri="{BB962C8B-B14F-4D97-AF65-F5344CB8AC3E}">
        <p14:creationId xmlns:p14="http://schemas.microsoft.com/office/powerpoint/2010/main" val="10520321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3"/>
          </p:nvPr>
        </p:nvSpPr>
        <p:spPr/>
        <p:txBody>
          <a:bodyPr/>
          <a:lstStyle/>
          <a:p>
            <a:r>
              <a:rPr lang="fr-FR" sz="1800" dirty="0">
                <a:solidFill>
                  <a:schemeClr val="tx1"/>
                </a:solidFill>
              </a:rPr>
              <a:t>95 électeurs </a:t>
            </a:r>
            <a:r>
              <a:rPr lang="fr-FR" sz="1800" dirty="0" smtClean="0">
                <a:solidFill>
                  <a:schemeClr val="tx1"/>
                </a:solidFill>
              </a:rPr>
              <a:t>inscrits -77 voix exprimés</a:t>
            </a:r>
            <a:endParaRPr lang="fr-FR" sz="1800" dirty="0">
              <a:solidFill>
                <a:schemeClr val="tx1"/>
              </a:solidFill>
            </a:endParaRPr>
          </a:p>
          <a:p>
            <a:r>
              <a:rPr lang="fr-FR" sz="1800" dirty="0">
                <a:solidFill>
                  <a:schemeClr val="tx1"/>
                </a:solidFill>
              </a:rPr>
              <a:t>Liste A : </a:t>
            </a:r>
            <a:r>
              <a:rPr lang="fr-FR" sz="1800" dirty="0" smtClean="0">
                <a:solidFill>
                  <a:schemeClr val="tx1"/>
                </a:solidFill>
              </a:rPr>
              <a:t>33 voix </a:t>
            </a:r>
            <a:r>
              <a:rPr lang="fr-FR" sz="1800" dirty="0">
                <a:solidFill>
                  <a:schemeClr val="tx1"/>
                </a:solidFill>
              </a:rPr>
              <a:t>– 2 sièges</a:t>
            </a:r>
          </a:p>
          <a:p>
            <a:r>
              <a:rPr lang="fr-FR" sz="1800" dirty="0">
                <a:solidFill>
                  <a:schemeClr val="tx1"/>
                </a:solidFill>
              </a:rPr>
              <a:t>Liste B : 39 </a:t>
            </a:r>
            <a:r>
              <a:rPr lang="fr-FR" sz="1800" dirty="0" smtClean="0">
                <a:solidFill>
                  <a:schemeClr val="tx1"/>
                </a:solidFill>
              </a:rPr>
              <a:t> voix– </a:t>
            </a:r>
            <a:r>
              <a:rPr lang="fr-FR" sz="1800" dirty="0">
                <a:solidFill>
                  <a:schemeClr val="tx1"/>
                </a:solidFill>
              </a:rPr>
              <a:t>3 </a:t>
            </a:r>
            <a:r>
              <a:rPr lang="fr-FR" sz="1800" dirty="0" smtClean="0">
                <a:solidFill>
                  <a:schemeClr val="tx1"/>
                </a:solidFill>
              </a:rPr>
              <a:t>sièges</a:t>
            </a:r>
          </a:p>
          <a:p>
            <a:r>
              <a:rPr lang="fr-FR" sz="1800" dirty="0" smtClean="0">
                <a:solidFill>
                  <a:schemeClr val="tx1"/>
                </a:solidFill>
              </a:rPr>
              <a:t>Liste C : 5 voix -  0 sièges</a:t>
            </a:r>
          </a:p>
          <a:p>
            <a:r>
              <a:rPr lang="fr-FR" sz="1800" dirty="0">
                <a:solidFill>
                  <a:schemeClr val="tx1"/>
                </a:solidFill>
              </a:rPr>
              <a:t>Ex : 152 600 heures / 1000 = 152,6 heures annuelles </a:t>
            </a:r>
            <a:r>
              <a:rPr lang="fr-FR" sz="1800" dirty="0" smtClean="0">
                <a:solidFill>
                  <a:schemeClr val="tx1"/>
                </a:solidFill>
              </a:rPr>
              <a:t>d’AA</a:t>
            </a:r>
          </a:p>
          <a:p>
            <a:endParaRPr lang="fr-FR" sz="1800" dirty="0" smtClean="0">
              <a:solidFill>
                <a:schemeClr val="tx1"/>
              </a:solidFill>
            </a:endParaRPr>
          </a:p>
          <a:p>
            <a:r>
              <a:rPr lang="fr-FR" sz="1800" dirty="0" smtClean="0">
                <a:solidFill>
                  <a:schemeClr val="tx1"/>
                </a:solidFill>
              </a:rPr>
              <a:t>Selon le nombre de sièges : 76,3 heures réparties de la sorte</a:t>
            </a:r>
          </a:p>
          <a:p>
            <a:r>
              <a:rPr lang="fr-FR" sz="1400" dirty="0" smtClean="0">
                <a:solidFill>
                  <a:schemeClr val="tx1"/>
                </a:solidFill>
              </a:rPr>
              <a:t>Liste A obtient 30,52 heures</a:t>
            </a:r>
          </a:p>
          <a:p>
            <a:r>
              <a:rPr lang="fr-FR" sz="1400" dirty="0" smtClean="0">
                <a:solidFill>
                  <a:schemeClr val="tx1"/>
                </a:solidFill>
              </a:rPr>
              <a:t>Liste B obtient 45,78 heures</a:t>
            </a:r>
            <a:endParaRPr lang="fr-FR" sz="1800" dirty="0">
              <a:solidFill>
                <a:schemeClr val="tx1"/>
              </a:solidFill>
            </a:endParaRPr>
          </a:p>
          <a:p>
            <a:r>
              <a:rPr lang="fr-FR" sz="1800" dirty="0" smtClean="0">
                <a:solidFill>
                  <a:schemeClr val="tx1"/>
                </a:solidFill>
              </a:rPr>
              <a:t>Selon le nombre de voix obtenues :</a:t>
            </a:r>
          </a:p>
          <a:p>
            <a:r>
              <a:rPr lang="fr-FR" sz="1400" dirty="0" smtClean="0">
                <a:solidFill>
                  <a:schemeClr val="tx1"/>
                </a:solidFill>
              </a:rPr>
              <a:t>Liste A : 32,70 heures</a:t>
            </a:r>
          </a:p>
          <a:p>
            <a:r>
              <a:rPr lang="fr-FR" sz="1400" dirty="0" smtClean="0">
                <a:solidFill>
                  <a:schemeClr val="tx1"/>
                </a:solidFill>
              </a:rPr>
              <a:t>Liste B :38,65 heures</a:t>
            </a:r>
          </a:p>
          <a:p>
            <a:r>
              <a:rPr lang="fr-FR" sz="1400" dirty="0" smtClean="0">
                <a:solidFill>
                  <a:schemeClr val="tx1"/>
                </a:solidFill>
              </a:rPr>
              <a:t>Liste C : 4,95 heures</a:t>
            </a:r>
          </a:p>
          <a:p>
            <a:endParaRPr lang="fr-FR" dirty="0">
              <a:solidFill>
                <a:schemeClr val="tx1"/>
              </a:solidFill>
            </a:endParaRPr>
          </a:p>
          <a:p>
            <a:endParaRPr lang="fr-FR" dirty="0">
              <a:solidFill>
                <a:schemeClr val="tx1"/>
              </a:solidFill>
            </a:endParaRPr>
          </a:p>
          <a:p>
            <a:endParaRPr lang="fr-FR" dirty="0"/>
          </a:p>
        </p:txBody>
      </p:sp>
      <p:sp>
        <p:nvSpPr>
          <p:cNvPr id="8" name="Espace réservé du texte 7"/>
          <p:cNvSpPr>
            <a:spLocks noGrp="1"/>
          </p:cNvSpPr>
          <p:nvPr>
            <p:ph type="body" sz="quarter" idx="14"/>
          </p:nvPr>
        </p:nvSpPr>
        <p:spPr/>
        <p:txBody>
          <a:bodyPr/>
          <a:lstStyle/>
          <a:p>
            <a:r>
              <a:rPr lang="fr-FR" dirty="0" smtClean="0"/>
              <a:t>Crédit de temps syndical</a:t>
            </a:r>
            <a:endParaRPr lang="fr-FR" dirty="0"/>
          </a:p>
        </p:txBody>
      </p:sp>
      <p:sp>
        <p:nvSpPr>
          <p:cNvPr id="6" name="Titre 5"/>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60</a:t>
            </a:fld>
            <a:endParaRPr lang="fr-FR" dirty="0"/>
          </a:p>
        </p:txBody>
      </p:sp>
      <p:sp>
        <p:nvSpPr>
          <p:cNvPr id="2" name="ZoneTexte 1"/>
          <p:cNvSpPr txBox="1"/>
          <p:nvPr/>
        </p:nvSpPr>
        <p:spPr>
          <a:xfrm>
            <a:off x="7332785" y="1729422"/>
            <a:ext cx="3219669" cy="1477328"/>
          </a:xfrm>
          <a:prstGeom prst="rect">
            <a:avLst/>
          </a:prstGeom>
          <a:noFill/>
        </p:spPr>
        <p:txBody>
          <a:bodyPr wrap="square" rtlCol="0">
            <a:spAutoFit/>
          </a:bodyPr>
          <a:lstStyle/>
          <a:p>
            <a:r>
              <a:rPr lang="fr-FR" dirty="0" smtClean="0"/>
              <a:t>Total :</a:t>
            </a:r>
          </a:p>
          <a:p>
            <a:endParaRPr lang="fr-FR" dirty="0"/>
          </a:p>
          <a:p>
            <a:r>
              <a:rPr lang="fr-FR" dirty="0" smtClean="0"/>
              <a:t>Liste A </a:t>
            </a:r>
            <a:r>
              <a:rPr lang="fr-FR" smtClean="0"/>
              <a:t>: </a:t>
            </a:r>
            <a:r>
              <a:rPr lang="fr-FR" smtClean="0"/>
              <a:t>63,22 </a:t>
            </a:r>
            <a:r>
              <a:rPr lang="fr-FR" dirty="0" smtClean="0"/>
              <a:t>heures AA</a:t>
            </a:r>
          </a:p>
          <a:p>
            <a:r>
              <a:rPr lang="fr-FR" dirty="0" smtClean="0"/>
              <a:t>Liste B : 84,43 heures AA</a:t>
            </a:r>
          </a:p>
          <a:p>
            <a:r>
              <a:rPr lang="fr-FR" dirty="0" smtClean="0"/>
              <a:t>Liste C : 4,95 heures</a:t>
            </a:r>
          </a:p>
        </p:txBody>
      </p:sp>
    </p:spTree>
    <p:extLst>
      <p:ext uri="{BB962C8B-B14F-4D97-AF65-F5344CB8AC3E}">
        <p14:creationId xmlns:p14="http://schemas.microsoft.com/office/powerpoint/2010/main" val="37967512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16523" y="1254185"/>
            <a:ext cx="11747008" cy="4320000"/>
          </a:xfrm>
        </p:spPr>
        <p:txBody>
          <a:bodyPr/>
          <a:lstStyle/>
          <a:p>
            <a:r>
              <a:rPr lang="fr-FR" dirty="0" smtClean="0"/>
              <a:t>Les décharges d’activité de service </a:t>
            </a:r>
          </a:p>
          <a:p>
            <a:r>
              <a:rPr lang="fr-FR" sz="2000" i="1" dirty="0" smtClean="0">
                <a:solidFill>
                  <a:schemeClr val="tx1"/>
                </a:solidFill>
              </a:rPr>
              <a:t>Art</a:t>
            </a:r>
            <a:r>
              <a:rPr lang="fr-FR" sz="2000" i="1" dirty="0">
                <a:solidFill>
                  <a:schemeClr val="tx1"/>
                </a:solidFill>
              </a:rPr>
              <a:t>. L214-4 </a:t>
            </a:r>
            <a:r>
              <a:rPr lang="fr-FR" sz="2000" i="1" dirty="0" smtClean="0">
                <a:solidFill>
                  <a:schemeClr val="tx1"/>
                </a:solidFill>
              </a:rPr>
              <a:t>2° </a:t>
            </a:r>
            <a:r>
              <a:rPr lang="fr-FR" sz="2000" i="1" dirty="0">
                <a:solidFill>
                  <a:schemeClr val="tx1"/>
                </a:solidFill>
              </a:rPr>
              <a:t>du </a:t>
            </a:r>
            <a:r>
              <a:rPr lang="fr-FR" sz="2000" i="1" dirty="0" smtClean="0">
                <a:solidFill>
                  <a:schemeClr val="tx1"/>
                </a:solidFill>
              </a:rPr>
              <a:t>CGFP -</a:t>
            </a:r>
            <a:r>
              <a:rPr lang="fr-FR" sz="2000" i="1" dirty="0">
                <a:solidFill>
                  <a:schemeClr val="tx1"/>
                </a:solidFill>
              </a:rPr>
              <a:t> </a:t>
            </a:r>
            <a:r>
              <a:rPr lang="fr-FR" sz="2000" i="1" dirty="0" smtClean="0">
                <a:solidFill>
                  <a:schemeClr val="tx1"/>
                </a:solidFill>
              </a:rPr>
              <a:t>Art.19 </a:t>
            </a:r>
            <a:r>
              <a:rPr lang="fr-FR" sz="2000" i="1" dirty="0">
                <a:solidFill>
                  <a:schemeClr val="tx1"/>
                </a:solidFill>
              </a:rPr>
              <a:t>du décret 85-397</a:t>
            </a:r>
            <a:r>
              <a:rPr lang="fr-FR" sz="2000" i="1" dirty="0" smtClean="0">
                <a:solidFill>
                  <a:schemeClr val="tx1"/>
                </a:solidFill>
              </a:rPr>
              <a:t> </a:t>
            </a:r>
            <a:r>
              <a:rPr lang="fr-FR" b="1" dirty="0"/>
              <a:t> </a:t>
            </a:r>
            <a:endParaRPr lang="fr-FR" dirty="0"/>
          </a:p>
          <a:p>
            <a:pPr algn="just"/>
            <a:r>
              <a:rPr lang="fr-FR" sz="2400" dirty="0" smtClean="0">
                <a:solidFill>
                  <a:schemeClr val="tx1"/>
                </a:solidFill>
              </a:rPr>
              <a:t>Un contingent d’heures mensuelles accordé aux agents publics </a:t>
            </a:r>
            <a:r>
              <a:rPr lang="fr-FR" sz="2400" dirty="0" smtClean="0">
                <a:solidFill>
                  <a:schemeClr val="tx2"/>
                </a:solidFill>
              </a:rPr>
              <a:t>pour exercer une activité syndicale pendant les heures de service</a:t>
            </a:r>
            <a:r>
              <a:rPr lang="fr-FR" sz="2400" dirty="0" smtClean="0">
                <a:solidFill>
                  <a:schemeClr val="tx1"/>
                </a:solidFill>
              </a:rPr>
              <a:t>, au profit d’une organisation syndicale, en lieu et place de son activité normale, tout en étant rémunéré et en accord avec la collectivité employeur.</a:t>
            </a:r>
          </a:p>
          <a:p>
            <a:pPr algn="just"/>
            <a:r>
              <a:rPr lang="fr-FR" sz="2400" dirty="0" smtClean="0">
                <a:solidFill>
                  <a:schemeClr val="tx1"/>
                </a:solidFill>
              </a:rPr>
              <a:t>La DAS peut être totale ou partielle.</a:t>
            </a:r>
            <a:r>
              <a:rPr lang="fr-FR" sz="2400" dirty="0" smtClean="0">
                <a:solidFill>
                  <a:schemeClr val="tx1"/>
                </a:solidFill>
                <a:sym typeface="Wingdings 2" panose="05020102010507070707" pitchFamily="18" charset="2"/>
              </a:rPr>
              <a:t> </a:t>
            </a:r>
            <a:r>
              <a:rPr lang="fr-FR" sz="2400" dirty="0" smtClean="0">
                <a:solidFill>
                  <a:schemeClr val="tx1"/>
                </a:solidFill>
                <a:sym typeface="Wingdings 2" panose="05020102010507070707" pitchFamily="18" charset="2"/>
                <a:hlinkClick r:id="rId2" action="ppaction://hlinkfile"/>
              </a:rPr>
              <a:t>arrêté individuel</a:t>
            </a:r>
            <a:endParaRPr lang="fr-FR" sz="2400" dirty="0" smtClean="0">
              <a:solidFill>
                <a:schemeClr val="tx1"/>
              </a:solidFill>
            </a:endParaRPr>
          </a:p>
          <a:p>
            <a:pPr algn="just"/>
            <a:r>
              <a:rPr lang="fr-FR" sz="2400" dirty="0" smtClean="0">
                <a:solidFill>
                  <a:schemeClr val="tx1"/>
                </a:solidFill>
              </a:rPr>
              <a:t>L’agent déchargé peut cumuler avec les AA et ASA.</a:t>
            </a:r>
          </a:p>
          <a:p>
            <a:pPr algn="just"/>
            <a:r>
              <a:rPr lang="fr-FR" sz="2400" dirty="0" smtClean="0">
                <a:solidFill>
                  <a:schemeClr val="tx1"/>
                </a:solidFill>
              </a:rPr>
              <a:t>Accordée sous réserve des nécessités de service</a:t>
            </a:r>
          </a:p>
          <a:p>
            <a:pPr algn="just"/>
            <a:r>
              <a:rPr lang="fr-FR" sz="2400" dirty="0">
                <a:solidFill>
                  <a:schemeClr val="tx1"/>
                </a:solidFill>
              </a:rPr>
              <a:t>Si la désignation d’un agent est incompatible avec la bonne marche du service, l’autorité territoriale motive son refus et invite l’organisation syndicale à porter son choix sur un autre agent.</a:t>
            </a:r>
          </a:p>
          <a:p>
            <a:endParaRPr lang="fr-FR" dirty="0">
              <a:solidFill>
                <a:schemeClr val="tx1"/>
              </a:solidFill>
            </a:endParaRPr>
          </a:p>
        </p:txBody>
      </p:sp>
      <p:sp>
        <p:nvSpPr>
          <p:cNvPr id="3" name="Espace réservé du texte 2"/>
          <p:cNvSpPr>
            <a:spLocks noGrp="1"/>
          </p:cNvSpPr>
          <p:nvPr>
            <p:ph type="body" sz="quarter" idx="14"/>
          </p:nvPr>
        </p:nvSpPr>
        <p:spPr/>
        <p:txBody>
          <a:bodyPr/>
          <a:lstStyle/>
          <a:p>
            <a:r>
              <a:rPr lang="fr-FR" dirty="0" smtClean="0"/>
              <a:t>Crédit de temps syndical</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61</a:t>
            </a:fld>
            <a:endParaRPr lang="fr-FR" dirty="0"/>
          </a:p>
        </p:txBody>
      </p:sp>
    </p:spTree>
    <p:extLst>
      <p:ext uri="{BB962C8B-B14F-4D97-AF65-F5344CB8AC3E}">
        <p14:creationId xmlns:p14="http://schemas.microsoft.com/office/powerpoint/2010/main" val="10407668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sz="2400" dirty="0" smtClean="0">
                <a:solidFill>
                  <a:schemeClr val="tx1"/>
                </a:solidFill>
              </a:rPr>
              <a:t>Un </a:t>
            </a:r>
            <a:r>
              <a:rPr lang="fr-FR" sz="2400" dirty="0">
                <a:solidFill>
                  <a:schemeClr val="tx1"/>
                </a:solidFill>
              </a:rPr>
              <a:t>agent en congé de maladie peut bénéficier d'une décharge totale d'activité de service (</a:t>
            </a:r>
            <a:r>
              <a:rPr lang="fr-FR" sz="2400" u="sng" dirty="0">
                <a:solidFill>
                  <a:schemeClr val="tx1"/>
                </a:solidFill>
              </a:rPr>
              <a:t>CAA Versailles 24 janv. 2013 n°11VE01303</a:t>
            </a:r>
            <a:r>
              <a:rPr lang="fr-FR" sz="2400" dirty="0">
                <a:solidFill>
                  <a:schemeClr val="tx1"/>
                </a:solidFill>
              </a:rPr>
              <a:t>). </a:t>
            </a:r>
            <a:r>
              <a:rPr lang="fr-FR" sz="2400" dirty="0">
                <a:solidFill>
                  <a:schemeClr val="tx1"/>
                </a:solidFill>
              </a:rPr>
              <a:t/>
            </a:r>
            <a:br>
              <a:rPr lang="fr-FR" sz="2400" dirty="0">
                <a:solidFill>
                  <a:schemeClr val="tx1"/>
                </a:solidFill>
              </a:rPr>
            </a:br>
            <a:endParaRPr lang="fr-FR" sz="2400" dirty="0" smtClean="0">
              <a:solidFill>
                <a:schemeClr val="tx1"/>
              </a:solidFill>
            </a:endParaRPr>
          </a:p>
          <a:p>
            <a:r>
              <a:rPr lang="fr-FR" sz="2400" dirty="0" smtClean="0">
                <a:solidFill>
                  <a:schemeClr val="tx1"/>
                </a:solidFill>
              </a:rPr>
              <a:t>Un </a:t>
            </a:r>
            <a:r>
              <a:rPr lang="fr-FR" sz="2400" dirty="0">
                <a:solidFill>
                  <a:schemeClr val="tx1"/>
                </a:solidFill>
              </a:rPr>
              <a:t>agent qui n'est pas en service n'a pas à solliciter une décharge d'activité pour exercer une activité syndicale et, même s'il l'obtient, ne peut pas bénéficier d'une compensation en temps de travail (</a:t>
            </a:r>
            <a:r>
              <a:rPr lang="fr-FR" sz="2400" u="sng" dirty="0">
                <a:solidFill>
                  <a:schemeClr val="tx1"/>
                </a:solidFill>
              </a:rPr>
              <a:t>CAA Bordeaux 27 oct. 2014 n°13BX00190</a:t>
            </a:r>
            <a:r>
              <a:rPr lang="fr-FR" sz="2400" dirty="0">
                <a:solidFill>
                  <a:schemeClr val="tx1"/>
                </a:solidFill>
              </a:rPr>
              <a:t>).</a:t>
            </a:r>
            <a:br>
              <a:rPr lang="fr-FR" sz="2400" dirty="0">
                <a:solidFill>
                  <a:schemeClr val="tx1"/>
                </a:solidFill>
              </a:rPr>
            </a:br>
            <a:endParaRPr lang="fr-FR" sz="2400" dirty="0" smtClean="0">
              <a:solidFill>
                <a:schemeClr val="tx1"/>
              </a:solidFill>
            </a:endParaRPr>
          </a:p>
          <a:p>
            <a:r>
              <a:rPr lang="fr-FR" sz="2400" dirty="0" smtClean="0">
                <a:solidFill>
                  <a:schemeClr val="tx1"/>
                </a:solidFill>
              </a:rPr>
              <a:t>Les stagiaires </a:t>
            </a:r>
            <a:r>
              <a:rPr lang="fr-FR" sz="2400" dirty="0">
                <a:solidFill>
                  <a:schemeClr val="tx1"/>
                </a:solidFill>
              </a:rPr>
              <a:t>qui accèdent pour la première fois à la fonction publique territoriale et les agents qui doivent suivre d'une manière continue les cours d'un organisme de formation ne peuvent pas bénéficier d'une décharge d'activité de service même partielle. </a:t>
            </a:r>
          </a:p>
        </p:txBody>
      </p:sp>
      <p:sp>
        <p:nvSpPr>
          <p:cNvPr id="3" name="Espace réservé du texte 2"/>
          <p:cNvSpPr>
            <a:spLocks noGrp="1"/>
          </p:cNvSpPr>
          <p:nvPr>
            <p:ph type="body" sz="quarter" idx="14"/>
          </p:nvPr>
        </p:nvSpPr>
        <p:spPr/>
        <p:txBody>
          <a:bodyPr/>
          <a:lstStyle/>
          <a:p>
            <a:r>
              <a:rPr lang="fr-FR" dirty="0"/>
              <a:t>Les décharges d’activité de service</a:t>
            </a:r>
          </a:p>
          <a:p>
            <a:endParaRPr lang="fr-FR" dirty="0"/>
          </a:p>
        </p:txBody>
      </p:sp>
      <p:sp>
        <p:nvSpPr>
          <p:cNvPr id="4" name="Titre 3"/>
          <p:cNvSpPr>
            <a:spLocks noGrp="1"/>
          </p:cNvSpPr>
          <p:nvPr>
            <p:ph type="title"/>
          </p:nvPr>
        </p:nvSpPr>
        <p:spPr/>
        <p:txBody>
          <a:bodyPr/>
          <a:lstStyle/>
          <a:p>
            <a:r>
              <a:rPr lang="fr-FR" dirty="0"/>
              <a:t>Exercice du droit syndical</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62</a:t>
            </a:fld>
            <a:endParaRPr lang="fr-FR" dirty="0"/>
          </a:p>
        </p:txBody>
      </p:sp>
    </p:spTree>
    <p:extLst>
      <p:ext uri="{BB962C8B-B14F-4D97-AF65-F5344CB8AC3E}">
        <p14:creationId xmlns:p14="http://schemas.microsoft.com/office/powerpoint/2010/main" val="26189337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algn="just"/>
            <a:r>
              <a:rPr lang="fr-FR" sz="2400" dirty="0">
                <a:solidFill>
                  <a:schemeClr val="tx1"/>
                </a:solidFill>
              </a:rPr>
              <a:t>Précisions jurisprudentielles : </a:t>
            </a:r>
          </a:p>
          <a:p>
            <a:pPr marL="715963" algn="just">
              <a:buFont typeface="Arial" panose="020B0604020202020204" pitchFamily="34" charset="0"/>
              <a:buChar char="•"/>
            </a:pPr>
            <a:r>
              <a:rPr lang="fr-FR" sz="2400" dirty="0">
                <a:solidFill>
                  <a:schemeClr val="tx1"/>
                </a:solidFill>
              </a:rPr>
              <a:t>Lorsque la décharge d’activité de l’agent est « partielle » rien n’empêche un agent de solliciter en parallèle, des autorisations d’absence, dès lors que ces dispositifs ne se cumulent pas sur un même temps d’activité syndicale (CE, 23 juillet 2014, n°362892).</a:t>
            </a:r>
          </a:p>
          <a:p>
            <a:pPr marL="373063" algn="just"/>
            <a:endParaRPr lang="fr-FR" sz="2400" dirty="0">
              <a:solidFill>
                <a:schemeClr val="tx1"/>
              </a:solidFill>
            </a:endParaRPr>
          </a:p>
          <a:p>
            <a:pPr marL="715963" algn="just">
              <a:buFont typeface="Arial" panose="020B0604020202020204" pitchFamily="34" charset="0"/>
              <a:buChar char="•"/>
            </a:pPr>
            <a:r>
              <a:rPr lang="fr-FR" sz="2400" dirty="0">
                <a:solidFill>
                  <a:schemeClr val="tx1"/>
                </a:solidFill>
              </a:rPr>
              <a:t>L’administration décompte le temps de travail pour la durée réellement effectuée telle que prévue par le cycle de travail hebdomadaire (CAA Toulouse, 10 mai 2022, n°20TL20307).</a:t>
            </a:r>
          </a:p>
          <a:p>
            <a:endParaRPr lang="fr-FR" sz="2400" dirty="0">
              <a:solidFill>
                <a:schemeClr val="tx1"/>
              </a:solidFill>
            </a:endParaRPr>
          </a:p>
        </p:txBody>
      </p:sp>
      <p:sp>
        <p:nvSpPr>
          <p:cNvPr id="3" name="Espace réservé du texte 2"/>
          <p:cNvSpPr>
            <a:spLocks noGrp="1"/>
          </p:cNvSpPr>
          <p:nvPr>
            <p:ph type="body" sz="quarter" idx="14"/>
          </p:nvPr>
        </p:nvSpPr>
        <p:spPr/>
        <p:txBody>
          <a:bodyPr/>
          <a:lstStyle/>
          <a:p>
            <a:endParaRPr lang="fr-FR" dirty="0" smtClean="0"/>
          </a:p>
          <a:p>
            <a:r>
              <a:rPr lang="fr-FR" dirty="0" smtClean="0"/>
              <a:t>Les </a:t>
            </a:r>
            <a:r>
              <a:rPr lang="fr-FR" dirty="0"/>
              <a:t>décharges d’activité de service</a:t>
            </a:r>
          </a:p>
          <a:p>
            <a:endParaRPr lang="fr-FR" dirty="0"/>
          </a:p>
        </p:txBody>
      </p:sp>
      <p:sp>
        <p:nvSpPr>
          <p:cNvPr id="4" name="Titre 3"/>
          <p:cNvSpPr>
            <a:spLocks noGrp="1"/>
          </p:cNvSpPr>
          <p:nvPr>
            <p:ph type="title"/>
          </p:nvPr>
        </p:nvSpPr>
        <p:spPr/>
        <p:txBody>
          <a:bodyPr/>
          <a:lstStyle/>
          <a:p>
            <a:r>
              <a:rPr lang="fr-FR" dirty="0"/>
              <a:t>Exercice du droit syndical</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63</a:t>
            </a:fld>
            <a:endParaRPr lang="fr-FR" dirty="0"/>
          </a:p>
        </p:txBody>
      </p:sp>
    </p:spTree>
    <p:extLst>
      <p:ext uri="{BB962C8B-B14F-4D97-AF65-F5344CB8AC3E}">
        <p14:creationId xmlns:p14="http://schemas.microsoft.com/office/powerpoint/2010/main" val="39883427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p:txBody>
          <a:bodyPr/>
          <a:lstStyle/>
          <a:p>
            <a:r>
              <a:rPr lang="fr-FR" dirty="0" smtClean="0"/>
              <a:t>Les décharges d’activité de service</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64</a:t>
            </a:fld>
            <a:endParaRPr lang="fr-FR" dirty="0"/>
          </a:p>
        </p:txBody>
      </p:sp>
      <p:sp>
        <p:nvSpPr>
          <p:cNvPr id="6" name="Espace réservé du texte 5"/>
          <p:cNvSpPr txBox="1">
            <a:spLocks noGrp="1"/>
          </p:cNvSpPr>
          <p:nvPr>
            <p:ph type="body" sz="quarter" idx="13"/>
          </p:nvPr>
        </p:nvSpPr>
        <p:spPr>
          <a:xfrm>
            <a:off x="360000" y="1620000"/>
            <a:ext cx="11520000" cy="4715137"/>
          </a:xfrm>
          <a:prstGeom prst="rect">
            <a:avLst/>
          </a:prstGeom>
          <a:noFill/>
        </p:spPr>
        <p:txBody>
          <a:bodyPr wrap="square" rtlCol="0">
            <a:spAutoFit/>
          </a:bodyPr>
          <a:lstStyle/>
          <a:p>
            <a:pPr>
              <a:spcBef>
                <a:spcPts val="1200"/>
              </a:spcBef>
            </a:pPr>
            <a:r>
              <a:rPr lang="fr-FR" sz="2000" b="1" u="sng" dirty="0" smtClean="0">
                <a:solidFill>
                  <a:srgbClr val="C00000"/>
                </a:solidFill>
              </a:rPr>
              <a:t>Calcul des droits :</a:t>
            </a:r>
          </a:p>
          <a:p>
            <a:pPr>
              <a:spcBef>
                <a:spcPts val="1200"/>
              </a:spcBef>
            </a:pPr>
            <a:r>
              <a:rPr lang="fr-FR" sz="2000" dirty="0" smtClean="0">
                <a:solidFill>
                  <a:schemeClr val="tx1"/>
                </a:solidFill>
              </a:rPr>
              <a:t>Sont </a:t>
            </a:r>
            <a:r>
              <a:rPr lang="fr-FR" sz="2000" dirty="0">
                <a:solidFill>
                  <a:schemeClr val="tx1"/>
                </a:solidFill>
              </a:rPr>
              <a:t>calculées par le CDG pour le périmètre des collectivités et établissements affiliés obligatoires au </a:t>
            </a:r>
            <a:r>
              <a:rPr lang="fr-FR" sz="2000" dirty="0" smtClean="0">
                <a:solidFill>
                  <a:schemeClr val="tx1"/>
                </a:solidFill>
              </a:rPr>
              <a:t>CDG à partir des résultats obtenus </a:t>
            </a:r>
            <a:r>
              <a:rPr lang="fr-FR" sz="2000" dirty="0">
                <a:solidFill>
                  <a:schemeClr val="tx1"/>
                </a:solidFill>
              </a:rPr>
              <a:t>par les OS aux élections du CST départemental et des CST autonomes </a:t>
            </a:r>
          </a:p>
          <a:p>
            <a:pPr>
              <a:spcBef>
                <a:spcPts val="1200"/>
              </a:spcBef>
            </a:pPr>
            <a:r>
              <a:rPr lang="fr-FR" sz="2000" dirty="0" smtClean="0">
                <a:solidFill>
                  <a:schemeClr val="tx1"/>
                </a:solidFill>
              </a:rPr>
              <a:t>Nombre d’électeurs </a:t>
            </a:r>
            <a:r>
              <a:rPr lang="fr-FR" sz="2000" dirty="0">
                <a:solidFill>
                  <a:schemeClr val="tx1"/>
                </a:solidFill>
              </a:rPr>
              <a:t>inscrits sur les listes électorales : </a:t>
            </a:r>
            <a:r>
              <a:rPr lang="fr-FR" sz="1800" b="1" dirty="0">
                <a:solidFill>
                  <a:schemeClr val="tx1"/>
                </a:solidFill>
              </a:rPr>
              <a:t>7267</a:t>
            </a:r>
            <a:r>
              <a:rPr lang="fr-FR" sz="1800" dirty="0" smtClean="0">
                <a:solidFill>
                  <a:schemeClr val="tx1"/>
                </a:solidFill>
              </a:rPr>
              <a:t>.</a:t>
            </a:r>
          </a:p>
          <a:p>
            <a:pPr>
              <a:spcBef>
                <a:spcPts val="1200"/>
              </a:spcBef>
            </a:pPr>
            <a:r>
              <a:rPr lang="fr-FR" sz="2000" dirty="0">
                <a:solidFill>
                  <a:schemeClr val="tx1"/>
                </a:solidFill>
              </a:rPr>
              <a:t>Nombre de sièges pourvus pour l’ensemble des comités sociaux territoriaux concernés : </a:t>
            </a:r>
            <a:r>
              <a:rPr lang="fr-FR" sz="2000" dirty="0" smtClean="0">
                <a:solidFill>
                  <a:schemeClr val="tx1"/>
                </a:solidFill>
              </a:rPr>
              <a:t>138</a:t>
            </a:r>
            <a:endParaRPr lang="fr-FR" sz="2400" dirty="0">
              <a:solidFill>
                <a:schemeClr val="tx1"/>
              </a:solidFill>
            </a:endParaRPr>
          </a:p>
          <a:p>
            <a:pPr>
              <a:spcBef>
                <a:spcPts val="1200"/>
              </a:spcBef>
            </a:pPr>
            <a:r>
              <a:rPr lang="fr-FR" sz="2000" dirty="0" smtClean="0">
                <a:solidFill>
                  <a:schemeClr val="tx1"/>
                </a:solidFill>
              </a:rPr>
              <a:t>Compte </a:t>
            </a:r>
            <a:r>
              <a:rPr lang="fr-FR" sz="2000" dirty="0">
                <a:solidFill>
                  <a:schemeClr val="tx1"/>
                </a:solidFill>
              </a:rPr>
              <a:t>tenu de ce nombre, le nombre d’heures de décharges de service est de : </a:t>
            </a:r>
            <a:r>
              <a:rPr lang="fr-FR" sz="1600" b="1" dirty="0">
                <a:solidFill>
                  <a:schemeClr val="tx1"/>
                </a:solidFill>
              </a:rPr>
              <a:t>1 500 heures par mois</a:t>
            </a:r>
            <a:r>
              <a:rPr lang="fr-FR" sz="1200" b="1" dirty="0" smtClean="0">
                <a:solidFill>
                  <a:schemeClr val="tx1"/>
                </a:solidFill>
              </a:rPr>
              <a:t>. (il s’agit d’un barème progressif appliqué au nombre d’électeurs inscrits sur la liste électorale aux CST)</a:t>
            </a:r>
            <a:endParaRPr lang="fr-FR" sz="2000" dirty="0">
              <a:solidFill>
                <a:schemeClr val="tx1"/>
              </a:solidFill>
              <a:sym typeface="Wingdings 2" panose="05020102010507070707" pitchFamily="18" charset="2"/>
            </a:endParaRPr>
          </a:p>
          <a:p>
            <a:pPr>
              <a:spcBef>
                <a:spcPts val="1200"/>
              </a:spcBef>
            </a:pPr>
            <a:r>
              <a:rPr lang="fr-FR" sz="2000" dirty="0" smtClean="0">
                <a:solidFill>
                  <a:schemeClr val="tx1"/>
                </a:solidFill>
              </a:rPr>
              <a:t>Les collectivités affiliées volontaires (SDIS, CA2B) doivent procéder au calcul des DAS.</a:t>
            </a:r>
            <a:endParaRPr lang="fr-FR" sz="2000" dirty="0">
              <a:solidFill>
                <a:schemeClr val="tx1"/>
              </a:solidFill>
            </a:endParaRPr>
          </a:p>
          <a:p>
            <a:pPr>
              <a:spcBef>
                <a:spcPts val="1200"/>
              </a:spcBef>
            </a:pPr>
            <a:r>
              <a:rPr lang="fr-FR" sz="2000" dirty="0" smtClean="0">
                <a:solidFill>
                  <a:schemeClr val="tx1"/>
                </a:solidFill>
              </a:rPr>
              <a:t>Les charges salariales liées au DAS pour les collectivités affiliées obligatoires au CDG sont remboursées par le CDG79. Le CDG comptabilise les heures de DAS au trimestre  (possibilité de report d’un mois sur l’autre ; périodicité février-avril, </a:t>
            </a:r>
            <a:r>
              <a:rPr lang="fr-FR" sz="2000" dirty="0" err="1" smtClean="0">
                <a:solidFill>
                  <a:schemeClr val="tx1"/>
                </a:solidFill>
              </a:rPr>
              <a:t>mai-juillet</a:t>
            </a:r>
            <a:r>
              <a:rPr lang="fr-FR" sz="2000" dirty="0" smtClean="0">
                <a:solidFill>
                  <a:schemeClr val="tx1"/>
                </a:solidFill>
              </a:rPr>
              <a:t>, août-octobre, novembre-janvier)</a:t>
            </a:r>
          </a:p>
          <a:p>
            <a:pPr>
              <a:spcBef>
                <a:spcPts val="1200"/>
              </a:spcBef>
            </a:pPr>
            <a:r>
              <a:rPr lang="fr-FR" sz="2000" dirty="0" smtClean="0">
                <a:solidFill>
                  <a:schemeClr val="tx1"/>
                </a:solidFill>
                <a:hlinkClick r:id="rId2" action="ppaction://hlinkfile"/>
              </a:rPr>
              <a:t>Arrêté du Président du </a:t>
            </a:r>
            <a:r>
              <a:rPr lang="fr-FR" sz="2000" dirty="0" err="1" smtClean="0">
                <a:solidFill>
                  <a:schemeClr val="tx1"/>
                </a:solidFill>
                <a:hlinkClick r:id="rId2" action="ppaction://hlinkfile"/>
              </a:rPr>
              <a:t>cdg</a:t>
            </a:r>
            <a:r>
              <a:rPr lang="fr-FR" sz="2000" dirty="0" smtClean="0">
                <a:solidFill>
                  <a:schemeClr val="tx1"/>
                </a:solidFill>
                <a:hlinkClick r:id="rId2" action="ppaction://hlinkfile"/>
              </a:rPr>
              <a:t> de répartition du crédit de temps syndical</a:t>
            </a:r>
            <a:endParaRPr lang="fr-FR" sz="2000" dirty="0">
              <a:solidFill>
                <a:schemeClr val="tx1"/>
              </a:solidFill>
            </a:endParaRPr>
          </a:p>
        </p:txBody>
      </p:sp>
    </p:spTree>
    <p:extLst>
      <p:ext uri="{BB962C8B-B14F-4D97-AF65-F5344CB8AC3E}">
        <p14:creationId xmlns:p14="http://schemas.microsoft.com/office/powerpoint/2010/main" val="15109728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p:txBody>
          <a:bodyPr/>
          <a:lstStyle/>
          <a:p>
            <a:r>
              <a:rPr lang="fr-FR" dirty="0" smtClean="0"/>
              <a:t>Les décharges d’activité de service</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65</a:t>
            </a:fld>
            <a:endParaRPr lang="fr-FR" dirty="0"/>
          </a:p>
        </p:txBody>
      </p:sp>
      <p:graphicFrame>
        <p:nvGraphicFramePr>
          <p:cNvPr id="14" name="Tableau 13"/>
          <p:cNvGraphicFramePr>
            <a:graphicFrameLocks noGrp="1"/>
          </p:cNvGraphicFramePr>
          <p:nvPr>
            <p:extLst>
              <p:ext uri="{D42A27DB-BD31-4B8C-83A1-F6EECF244321}">
                <p14:modId xmlns:p14="http://schemas.microsoft.com/office/powerpoint/2010/main" val="2637873617"/>
              </p:ext>
            </p:extLst>
          </p:nvPr>
        </p:nvGraphicFramePr>
        <p:xfrm>
          <a:off x="349020" y="1264602"/>
          <a:ext cx="5862708" cy="1302385"/>
        </p:xfrm>
        <a:graphic>
          <a:graphicData uri="http://schemas.openxmlformats.org/drawingml/2006/table">
            <a:tbl>
              <a:tblPr firstRow="1" firstCol="1" bandRow="1"/>
              <a:tblGrid>
                <a:gridCol w="977118">
                  <a:extLst>
                    <a:ext uri="{9D8B030D-6E8A-4147-A177-3AD203B41FA5}">
                      <a16:colId xmlns:a16="http://schemas.microsoft.com/office/drawing/2014/main" val="1919450738"/>
                    </a:ext>
                  </a:extLst>
                </a:gridCol>
                <a:gridCol w="977118">
                  <a:extLst>
                    <a:ext uri="{9D8B030D-6E8A-4147-A177-3AD203B41FA5}">
                      <a16:colId xmlns:a16="http://schemas.microsoft.com/office/drawing/2014/main" val="419723201"/>
                    </a:ext>
                  </a:extLst>
                </a:gridCol>
                <a:gridCol w="977118">
                  <a:extLst>
                    <a:ext uri="{9D8B030D-6E8A-4147-A177-3AD203B41FA5}">
                      <a16:colId xmlns:a16="http://schemas.microsoft.com/office/drawing/2014/main" val="2783524910"/>
                    </a:ext>
                  </a:extLst>
                </a:gridCol>
                <a:gridCol w="977118">
                  <a:extLst>
                    <a:ext uri="{9D8B030D-6E8A-4147-A177-3AD203B41FA5}">
                      <a16:colId xmlns:a16="http://schemas.microsoft.com/office/drawing/2014/main" val="1564979135"/>
                    </a:ext>
                  </a:extLst>
                </a:gridCol>
                <a:gridCol w="977118">
                  <a:extLst>
                    <a:ext uri="{9D8B030D-6E8A-4147-A177-3AD203B41FA5}">
                      <a16:colId xmlns:a16="http://schemas.microsoft.com/office/drawing/2014/main" val="533523673"/>
                    </a:ext>
                  </a:extLst>
                </a:gridCol>
                <a:gridCol w="977118">
                  <a:extLst>
                    <a:ext uri="{9D8B030D-6E8A-4147-A177-3AD203B41FA5}">
                      <a16:colId xmlns:a16="http://schemas.microsoft.com/office/drawing/2014/main" val="3594515598"/>
                    </a:ext>
                  </a:extLst>
                </a:gridCol>
              </a:tblGrid>
              <a:tr h="235585">
                <a:tc>
                  <a:txBody>
                    <a:bodyPr/>
                    <a:lstStyle/>
                    <a:p>
                      <a:pPr algn="just">
                        <a:spcAft>
                          <a:spcPts val="0"/>
                        </a:spcAft>
                      </a:pPr>
                      <a:r>
                        <a:rPr lang="fr-FR" sz="1400" b="1" dirty="0">
                          <a:effectLst/>
                          <a:latin typeface="Times New Roman" panose="02020603050405020304" pitchFamily="18" charset="0"/>
                          <a:ea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fr-FR" sz="1400" b="1" dirty="0">
                          <a:solidFill>
                            <a:srgbClr val="FF0000"/>
                          </a:solidFill>
                          <a:effectLst/>
                          <a:latin typeface="Times New Roman" panose="02020603050405020304" pitchFamily="18" charset="0"/>
                          <a:ea typeface="Times New Roman" panose="02020603050405020304" pitchFamily="18" charset="0"/>
                        </a:rPr>
                        <a:t>CFDT</a:t>
                      </a:r>
                      <a:endParaRPr lang="fr-FR"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solidFill>
                            <a:srgbClr val="FF0000"/>
                          </a:solidFill>
                          <a:effectLst/>
                          <a:latin typeface="Times New Roman" panose="02020603050405020304" pitchFamily="18" charset="0"/>
                          <a:ea typeface="Times New Roman" panose="02020603050405020304" pitchFamily="18" charset="0"/>
                        </a:rPr>
                        <a:t>CGT</a:t>
                      </a:r>
                      <a:endParaRPr lang="fr-FR"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solidFill>
                            <a:srgbClr val="FF0000"/>
                          </a:solidFill>
                          <a:effectLst/>
                          <a:latin typeface="Times New Roman" panose="02020603050405020304" pitchFamily="18" charset="0"/>
                          <a:ea typeface="Times New Roman" panose="02020603050405020304" pitchFamily="18" charset="0"/>
                        </a:rPr>
                        <a:t>FO</a:t>
                      </a:r>
                      <a:endParaRPr lang="fr-FR"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solidFill>
                            <a:srgbClr val="FF0000"/>
                          </a:solidFill>
                          <a:effectLst/>
                          <a:latin typeface="Times New Roman" panose="02020603050405020304" pitchFamily="18" charset="0"/>
                          <a:ea typeface="Times New Roman" panose="02020603050405020304" pitchFamily="18" charset="0"/>
                        </a:rPr>
                        <a:t>UNSA</a:t>
                      </a:r>
                      <a:endParaRPr lang="fr-FR"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solidFill>
                            <a:srgbClr val="FF0000"/>
                          </a:solidFill>
                          <a:effectLst/>
                          <a:latin typeface="Times New Roman" panose="02020603050405020304" pitchFamily="18" charset="0"/>
                          <a:ea typeface="Times New Roman" panose="02020603050405020304" pitchFamily="18" charset="0"/>
                        </a:rPr>
                        <a:t>TOTAL</a:t>
                      </a:r>
                      <a:endParaRPr lang="fr-FR"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943378"/>
                  </a:ext>
                </a:extLst>
              </a:tr>
              <a:tr h="0">
                <a:tc>
                  <a:txBody>
                    <a:bodyPr/>
                    <a:lstStyle/>
                    <a:p>
                      <a:pPr algn="just">
                        <a:spcAft>
                          <a:spcPts val="0"/>
                        </a:spcAft>
                      </a:pPr>
                      <a:r>
                        <a:rPr lang="fr-FR" sz="1400">
                          <a:effectLst/>
                          <a:latin typeface="Times New Roman" panose="02020603050405020304" pitchFamily="18" charset="0"/>
                          <a:ea typeface="Times New Roman" panose="02020603050405020304" pitchFamily="18" charset="0"/>
                        </a:rPr>
                        <a:t>Sièges obtenus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Times New Roman" panose="02020603050405020304" pitchFamily="18" charset="0"/>
                          <a:ea typeface="Times New Roman" panose="02020603050405020304" pitchFamily="18" charset="0"/>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Times New Roman" panose="02020603050405020304" pitchFamily="18" charset="0"/>
                          <a:ea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Times New Roman" panose="02020603050405020304" pitchFamily="18" charset="0"/>
                          <a:ea typeface="Times New Roman" panose="02020603050405020304" pitchFamily="18" charset="0"/>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Times New Roman" panose="02020603050405020304" pitchFamily="18" charset="0"/>
                          <a:ea typeface="Times New Roman" panose="02020603050405020304" pitchFamily="18" charset="0"/>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1123033"/>
                  </a:ext>
                </a:extLst>
              </a:tr>
              <a:tr h="470811">
                <a:tc>
                  <a:txBody>
                    <a:bodyPr/>
                    <a:lstStyle/>
                    <a:p>
                      <a:pPr algn="just">
                        <a:spcAft>
                          <a:spcPts val="0"/>
                        </a:spcAft>
                      </a:pPr>
                      <a:r>
                        <a:rPr lang="fr-FR" sz="1400" b="1" dirty="0">
                          <a:effectLst/>
                          <a:latin typeface="Times New Roman" panose="02020603050405020304" pitchFamily="18" charset="0"/>
                          <a:ea typeface="Times New Roman" panose="02020603050405020304" pitchFamily="18" charset="0"/>
                        </a:rPr>
                        <a:t>Nombre d’heures</a:t>
                      </a:r>
                      <a:endParaRPr lang="fr-F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effectLst/>
                          <a:latin typeface="Times New Roman" panose="02020603050405020304" pitchFamily="18" charset="0"/>
                          <a:ea typeface="Times New Roman" panose="02020603050405020304" pitchFamily="18" charset="0"/>
                        </a:rPr>
                        <a:t>369.57</a:t>
                      </a:r>
                      <a:endParaRPr lang="fr-F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effectLst/>
                          <a:latin typeface="Times New Roman" panose="02020603050405020304" pitchFamily="18" charset="0"/>
                          <a:ea typeface="Times New Roman" panose="02020603050405020304" pitchFamily="18" charset="0"/>
                        </a:rPr>
                        <a:t>217.39</a:t>
                      </a:r>
                      <a:endParaRPr lang="fr-F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effectLst/>
                          <a:latin typeface="Times New Roman" panose="02020603050405020304" pitchFamily="18" charset="0"/>
                          <a:ea typeface="Times New Roman" panose="02020603050405020304" pitchFamily="18" charset="0"/>
                        </a:rPr>
                        <a:t>146.74</a:t>
                      </a:r>
                      <a:endParaRPr lang="fr-F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effectLst/>
                          <a:latin typeface="Times New Roman" panose="02020603050405020304" pitchFamily="18" charset="0"/>
                          <a:ea typeface="Times New Roman" panose="02020603050405020304" pitchFamily="18" charset="0"/>
                        </a:rPr>
                        <a:t>16.30</a:t>
                      </a:r>
                      <a:endParaRPr lang="fr-F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effectLst/>
                          <a:latin typeface="Times New Roman" panose="02020603050405020304" pitchFamily="18" charset="0"/>
                          <a:ea typeface="Times New Roman" panose="02020603050405020304" pitchFamily="18" charset="0"/>
                        </a:rPr>
                        <a:t>750</a:t>
                      </a:r>
                      <a:endParaRPr lang="fr-FR" sz="1400" dirty="0">
                        <a:effectLst/>
                        <a:latin typeface="Times New Roman" panose="02020603050405020304" pitchFamily="18" charset="0"/>
                        <a:ea typeface="Times New Roman" panose="02020603050405020304" pitchFamily="18" charset="0"/>
                      </a:endParaRPr>
                    </a:p>
                    <a:p>
                      <a:pPr algn="ctr">
                        <a:spcAft>
                          <a:spcPts val="0"/>
                        </a:spcAft>
                      </a:pPr>
                      <a:r>
                        <a:rPr lang="fr-FR" sz="1400" b="1" dirty="0" smtClean="0">
                          <a:effectLst/>
                          <a:latin typeface="Times New Roman" panose="02020603050405020304" pitchFamily="18" charset="0"/>
                          <a:ea typeface="Times New Roman" panose="02020603050405020304" pitchFamily="18" charset="0"/>
                        </a:rPr>
                        <a:t>Heures mensuelles</a:t>
                      </a:r>
                      <a:endParaRPr lang="fr-F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9393696"/>
                  </a:ext>
                </a:extLst>
              </a:tr>
            </a:tbl>
          </a:graphicData>
        </a:graphic>
      </p:graphicFrame>
      <p:graphicFrame>
        <p:nvGraphicFramePr>
          <p:cNvPr id="16" name="Tableau 15"/>
          <p:cNvGraphicFramePr>
            <a:graphicFrameLocks noGrp="1"/>
          </p:cNvGraphicFramePr>
          <p:nvPr>
            <p:extLst>
              <p:ext uri="{D42A27DB-BD31-4B8C-83A1-F6EECF244321}">
                <p14:modId xmlns:p14="http://schemas.microsoft.com/office/powerpoint/2010/main" val="558220306"/>
              </p:ext>
            </p:extLst>
          </p:nvPr>
        </p:nvGraphicFramePr>
        <p:xfrm>
          <a:off x="349020" y="2659740"/>
          <a:ext cx="5873688" cy="1078329"/>
        </p:xfrm>
        <a:graphic>
          <a:graphicData uri="http://schemas.openxmlformats.org/drawingml/2006/table">
            <a:tbl>
              <a:tblPr firstRow="1" firstCol="1" bandRow="1"/>
              <a:tblGrid>
                <a:gridCol w="978948">
                  <a:extLst>
                    <a:ext uri="{9D8B030D-6E8A-4147-A177-3AD203B41FA5}">
                      <a16:colId xmlns:a16="http://schemas.microsoft.com/office/drawing/2014/main" val="211774086"/>
                    </a:ext>
                  </a:extLst>
                </a:gridCol>
                <a:gridCol w="978948">
                  <a:extLst>
                    <a:ext uri="{9D8B030D-6E8A-4147-A177-3AD203B41FA5}">
                      <a16:colId xmlns:a16="http://schemas.microsoft.com/office/drawing/2014/main" val="254624065"/>
                    </a:ext>
                  </a:extLst>
                </a:gridCol>
                <a:gridCol w="978948">
                  <a:extLst>
                    <a:ext uri="{9D8B030D-6E8A-4147-A177-3AD203B41FA5}">
                      <a16:colId xmlns:a16="http://schemas.microsoft.com/office/drawing/2014/main" val="837749730"/>
                    </a:ext>
                  </a:extLst>
                </a:gridCol>
                <a:gridCol w="978948">
                  <a:extLst>
                    <a:ext uri="{9D8B030D-6E8A-4147-A177-3AD203B41FA5}">
                      <a16:colId xmlns:a16="http://schemas.microsoft.com/office/drawing/2014/main" val="1335471657"/>
                    </a:ext>
                  </a:extLst>
                </a:gridCol>
                <a:gridCol w="978948">
                  <a:extLst>
                    <a:ext uri="{9D8B030D-6E8A-4147-A177-3AD203B41FA5}">
                      <a16:colId xmlns:a16="http://schemas.microsoft.com/office/drawing/2014/main" val="592218868"/>
                    </a:ext>
                  </a:extLst>
                </a:gridCol>
                <a:gridCol w="978948">
                  <a:extLst>
                    <a:ext uri="{9D8B030D-6E8A-4147-A177-3AD203B41FA5}">
                      <a16:colId xmlns:a16="http://schemas.microsoft.com/office/drawing/2014/main" val="3858647174"/>
                    </a:ext>
                  </a:extLst>
                </a:gridCol>
              </a:tblGrid>
              <a:tr h="224889">
                <a:tc>
                  <a:txBody>
                    <a:bodyPr/>
                    <a:lstStyle/>
                    <a:p>
                      <a:pPr algn="just">
                        <a:spcAft>
                          <a:spcPts val="0"/>
                        </a:spcAft>
                      </a:pPr>
                      <a:r>
                        <a:rPr lang="fr-FR" sz="1400" b="1" dirty="0">
                          <a:effectLst/>
                          <a:latin typeface="Times New Roman" panose="02020603050405020304" pitchFamily="18" charset="0"/>
                          <a:ea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fr-FR" sz="1400" b="1" dirty="0">
                          <a:solidFill>
                            <a:srgbClr val="FF0000"/>
                          </a:solidFill>
                          <a:effectLst/>
                          <a:latin typeface="Times New Roman" panose="02020603050405020304" pitchFamily="18" charset="0"/>
                          <a:ea typeface="Times New Roman" panose="02020603050405020304" pitchFamily="18" charset="0"/>
                        </a:rPr>
                        <a:t>CFDT</a:t>
                      </a:r>
                      <a:endParaRPr lang="fr-FR"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solidFill>
                            <a:srgbClr val="FF0000"/>
                          </a:solidFill>
                          <a:effectLst/>
                          <a:latin typeface="Times New Roman" panose="02020603050405020304" pitchFamily="18" charset="0"/>
                          <a:ea typeface="Times New Roman" panose="02020603050405020304" pitchFamily="18" charset="0"/>
                        </a:rPr>
                        <a:t>CGT</a:t>
                      </a:r>
                      <a:endParaRPr lang="fr-FR"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solidFill>
                            <a:srgbClr val="FF0000"/>
                          </a:solidFill>
                          <a:effectLst/>
                          <a:latin typeface="Times New Roman" panose="02020603050405020304" pitchFamily="18" charset="0"/>
                          <a:ea typeface="Times New Roman" panose="02020603050405020304" pitchFamily="18" charset="0"/>
                        </a:rPr>
                        <a:t>FO</a:t>
                      </a:r>
                      <a:endParaRPr lang="fr-FR"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solidFill>
                            <a:srgbClr val="FF0000"/>
                          </a:solidFill>
                          <a:effectLst/>
                          <a:latin typeface="Times New Roman" panose="02020603050405020304" pitchFamily="18" charset="0"/>
                          <a:ea typeface="Times New Roman" panose="02020603050405020304" pitchFamily="18" charset="0"/>
                        </a:rPr>
                        <a:t>UNSA</a:t>
                      </a:r>
                      <a:endParaRPr lang="fr-FR"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solidFill>
                            <a:srgbClr val="FF0000"/>
                          </a:solidFill>
                          <a:effectLst/>
                          <a:latin typeface="Times New Roman" panose="02020603050405020304" pitchFamily="18" charset="0"/>
                          <a:ea typeface="Times New Roman" panose="02020603050405020304" pitchFamily="18" charset="0"/>
                        </a:rPr>
                        <a:t>TOTAL</a:t>
                      </a:r>
                      <a:endParaRPr lang="fr-FR"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293610"/>
                  </a:ext>
                </a:extLst>
              </a:tr>
              <a:tr h="0">
                <a:tc>
                  <a:txBody>
                    <a:bodyPr/>
                    <a:lstStyle/>
                    <a:p>
                      <a:pPr algn="just">
                        <a:spcAft>
                          <a:spcPts val="0"/>
                        </a:spcAft>
                      </a:pPr>
                      <a:r>
                        <a:rPr lang="fr-FR" sz="1400">
                          <a:effectLst/>
                          <a:latin typeface="Times New Roman" panose="02020603050405020304" pitchFamily="18" charset="0"/>
                          <a:ea typeface="Times New Roman" panose="02020603050405020304" pitchFamily="18" charset="0"/>
                        </a:rPr>
                        <a:t>Voix obtenues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Times New Roman" panose="02020603050405020304" pitchFamily="18" charset="0"/>
                          <a:ea typeface="Times New Roman" panose="02020603050405020304" pitchFamily="18" charset="0"/>
                        </a:rPr>
                        <a:t>1472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Times New Roman" panose="02020603050405020304" pitchFamily="18" charset="0"/>
                          <a:ea typeface="Times New Roman" panose="02020603050405020304" pitchFamily="18" charset="0"/>
                        </a:rPr>
                        <a:t>1013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Times New Roman" panose="02020603050405020304" pitchFamily="18" charset="0"/>
                          <a:ea typeface="Times New Roman" panose="02020603050405020304" pitchFamily="18" charset="0"/>
                        </a:rPr>
                        <a:t>420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Times New Roman" panose="02020603050405020304" pitchFamily="18" charset="0"/>
                          <a:ea typeface="Times New Roman" panose="02020603050405020304" pitchFamily="18" charset="0"/>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Times New Roman" panose="02020603050405020304" pitchFamily="18" charset="0"/>
                          <a:ea typeface="Times New Roman" panose="02020603050405020304" pitchFamily="18" charset="0"/>
                        </a:rPr>
                        <a:t>2963 voix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8415807"/>
                  </a:ext>
                </a:extLst>
              </a:tr>
              <a:tr h="0">
                <a:tc>
                  <a:txBody>
                    <a:bodyPr/>
                    <a:lstStyle/>
                    <a:p>
                      <a:pPr algn="just">
                        <a:spcAft>
                          <a:spcPts val="0"/>
                        </a:spcAft>
                      </a:pPr>
                      <a:r>
                        <a:rPr lang="fr-FR" sz="1400" b="1" dirty="0">
                          <a:effectLst/>
                          <a:latin typeface="Times New Roman" panose="02020603050405020304" pitchFamily="18" charset="0"/>
                          <a:ea typeface="Times New Roman" panose="02020603050405020304" pitchFamily="18" charset="0"/>
                        </a:rPr>
                        <a:t>Nombre d’heures</a:t>
                      </a:r>
                      <a:endParaRPr lang="fr-F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effectLst/>
                          <a:latin typeface="Times New Roman" panose="02020603050405020304" pitchFamily="18" charset="0"/>
                          <a:ea typeface="Times New Roman" panose="02020603050405020304" pitchFamily="18" charset="0"/>
                        </a:rPr>
                        <a:t>372.60</a:t>
                      </a:r>
                      <a:endParaRPr lang="fr-F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effectLst/>
                          <a:latin typeface="Times New Roman" panose="02020603050405020304" pitchFamily="18" charset="0"/>
                          <a:ea typeface="Times New Roman" panose="02020603050405020304" pitchFamily="18" charset="0"/>
                        </a:rPr>
                        <a:t>256.41</a:t>
                      </a:r>
                      <a:endParaRPr lang="fr-F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effectLst/>
                          <a:latin typeface="Times New Roman" panose="02020603050405020304" pitchFamily="18" charset="0"/>
                          <a:ea typeface="Times New Roman" panose="02020603050405020304" pitchFamily="18" charset="0"/>
                        </a:rPr>
                        <a:t>106.31</a:t>
                      </a:r>
                      <a:endParaRPr lang="fr-F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effectLst/>
                          <a:latin typeface="Times New Roman" panose="02020603050405020304" pitchFamily="18" charset="0"/>
                          <a:ea typeface="Times New Roman" panose="02020603050405020304" pitchFamily="18" charset="0"/>
                        </a:rPr>
                        <a:t>14.68</a:t>
                      </a:r>
                      <a:endParaRPr lang="fr-F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effectLst/>
                          <a:latin typeface="Times New Roman" panose="02020603050405020304" pitchFamily="18" charset="0"/>
                          <a:ea typeface="Times New Roman" panose="02020603050405020304" pitchFamily="18" charset="0"/>
                        </a:rPr>
                        <a:t>750 heures </a:t>
                      </a:r>
                      <a:endParaRPr lang="fr-FR" sz="1400" dirty="0">
                        <a:effectLst/>
                        <a:latin typeface="Times New Roman" panose="02020603050405020304" pitchFamily="18" charset="0"/>
                        <a:ea typeface="Times New Roman" panose="02020603050405020304" pitchFamily="18" charset="0"/>
                      </a:endParaRPr>
                    </a:p>
                    <a:p>
                      <a:pPr algn="ctr">
                        <a:spcAft>
                          <a:spcPts val="0"/>
                        </a:spcAft>
                      </a:pPr>
                      <a:r>
                        <a:rPr lang="fr-FR" sz="1400" b="1" dirty="0" smtClean="0">
                          <a:effectLst/>
                          <a:latin typeface="Times New Roman" panose="02020603050405020304" pitchFamily="18" charset="0"/>
                          <a:ea typeface="Times New Roman" panose="02020603050405020304" pitchFamily="18" charset="0"/>
                        </a:rPr>
                        <a:t>mensuelle</a:t>
                      </a:r>
                      <a:r>
                        <a:rPr lang="fr-FR" sz="1400" b="1" dirty="0">
                          <a:effectLst/>
                          <a:latin typeface="Times New Roman" panose="02020603050405020304" pitchFamily="18" charset="0"/>
                          <a:ea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902416"/>
                  </a:ext>
                </a:extLst>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3559803403"/>
              </p:ext>
            </p:extLst>
          </p:nvPr>
        </p:nvGraphicFramePr>
        <p:xfrm>
          <a:off x="328576" y="4000091"/>
          <a:ext cx="5894131" cy="1920240"/>
        </p:xfrm>
        <a:graphic>
          <a:graphicData uri="http://schemas.openxmlformats.org/drawingml/2006/table">
            <a:tbl>
              <a:tblPr firstRow="1" firstCol="1" bandRow="1"/>
              <a:tblGrid>
                <a:gridCol w="1025266">
                  <a:extLst>
                    <a:ext uri="{9D8B030D-6E8A-4147-A177-3AD203B41FA5}">
                      <a16:colId xmlns:a16="http://schemas.microsoft.com/office/drawing/2014/main" val="3785953743"/>
                    </a:ext>
                  </a:extLst>
                </a:gridCol>
                <a:gridCol w="789959">
                  <a:extLst>
                    <a:ext uri="{9D8B030D-6E8A-4147-A177-3AD203B41FA5}">
                      <a16:colId xmlns:a16="http://schemas.microsoft.com/office/drawing/2014/main" val="4087991484"/>
                    </a:ext>
                  </a:extLst>
                </a:gridCol>
                <a:gridCol w="758635">
                  <a:extLst>
                    <a:ext uri="{9D8B030D-6E8A-4147-A177-3AD203B41FA5}">
                      <a16:colId xmlns:a16="http://schemas.microsoft.com/office/drawing/2014/main" val="1253716242"/>
                    </a:ext>
                  </a:extLst>
                </a:gridCol>
                <a:gridCol w="758635">
                  <a:extLst>
                    <a:ext uri="{9D8B030D-6E8A-4147-A177-3AD203B41FA5}">
                      <a16:colId xmlns:a16="http://schemas.microsoft.com/office/drawing/2014/main" val="2030244848"/>
                    </a:ext>
                  </a:extLst>
                </a:gridCol>
                <a:gridCol w="696753">
                  <a:extLst>
                    <a:ext uri="{9D8B030D-6E8A-4147-A177-3AD203B41FA5}">
                      <a16:colId xmlns:a16="http://schemas.microsoft.com/office/drawing/2014/main" val="1623574102"/>
                    </a:ext>
                  </a:extLst>
                </a:gridCol>
                <a:gridCol w="1864883">
                  <a:extLst>
                    <a:ext uri="{9D8B030D-6E8A-4147-A177-3AD203B41FA5}">
                      <a16:colId xmlns:a16="http://schemas.microsoft.com/office/drawing/2014/main" val="2027510042"/>
                    </a:ext>
                  </a:extLst>
                </a:gridCol>
              </a:tblGrid>
              <a:tr h="50202">
                <a:tc>
                  <a:txBody>
                    <a:bodyPr/>
                    <a:lstStyle/>
                    <a:p>
                      <a:pPr algn="just">
                        <a:spcAft>
                          <a:spcPts val="0"/>
                        </a:spcAft>
                      </a:pPr>
                      <a:r>
                        <a:rPr lang="fr-FR" sz="1400" b="1">
                          <a:effectLst/>
                          <a:latin typeface="Times New Roman" panose="02020603050405020304" pitchFamily="18" charset="0"/>
                          <a:ea typeface="Times New Roman" panose="02020603050405020304" pitchFamily="18" charset="0"/>
                        </a:rPr>
                        <a:t> </a:t>
                      </a:r>
                      <a:endParaRPr lang="fr-F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fr-FR" sz="1400" b="1" dirty="0">
                          <a:solidFill>
                            <a:srgbClr val="FF0000"/>
                          </a:solidFill>
                          <a:effectLst/>
                          <a:latin typeface="Times New Roman" panose="02020603050405020304" pitchFamily="18" charset="0"/>
                          <a:ea typeface="Times New Roman" panose="02020603050405020304" pitchFamily="18" charset="0"/>
                        </a:rPr>
                        <a:t>CFDT</a:t>
                      </a:r>
                      <a:endParaRPr lang="fr-FR"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solidFill>
                            <a:srgbClr val="FF0000"/>
                          </a:solidFill>
                          <a:effectLst/>
                          <a:latin typeface="Times New Roman" panose="02020603050405020304" pitchFamily="18" charset="0"/>
                          <a:ea typeface="Times New Roman" panose="02020603050405020304" pitchFamily="18" charset="0"/>
                        </a:rPr>
                        <a:t>CGT</a:t>
                      </a:r>
                      <a:endParaRPr lang="fr-FR"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solidFill>
                            <a:srgbClr val="FF0000"/>
                          </a:solidFill>
                          <a:effectLst/>
                          <a:latin typeface="Times New Roman" panose="02020603050405020304" pitchFamily="18" charset="0"/>
                          <a:ea typeface="Times New Roman" panose="02020603050405020304" pitchFamily="18" charset="0"/>
                        </a:rPr>
                        <a:t>FO</a:t>
                      </a:r>
                      <a:endParaRPr lang="fr-FR"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solidFill>
                            <a:srgbClr val="FF0000"/>
                          </a:solidFill>
                          <a:effectLst/>
                          <a:latin typeface="Times New Roman" panose="02020603050405020304" pitchFamily="18" charset="0"/>
                          <a:ea typeface="Times New Roman" panose="02020603050405020304" pitchFamily="18" charset="0"/>
                        </a:rPr>
                        <a:t>UNSA</a:t>
                      </a:r>
                      <a:endParaRPr lang="fr-FR"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solidFill>
                            <a:srgbClr val="FF0000"/>
                          </a:solidFill>
                          <a:effectLst/>
                          <a:latin typeface="Times New Roman" panose="02020603050405020304" pitchFamily="18" charset="0"/>
                          <a:ea typeface="Times New Roman" panose="02020603050405020304" pitchFamily="18" charset="0"/>
                        </a:rPr>
                        <a:t>TOTAL</a:t>
                      </a:r>
                      <a:endParaRPr lang="fr-FR"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92171"/>
                  </a:ext>
                </a:extLst>
              </a:tr>
              <a:tr h="0">
                <a:tc>
                  <a:txBody>
                    <a:bodyPr/>
                    <a:lstStyle/>
                    <a:p>
                      <a:pPr algn="just">
                        <a:spcAft>
                          <a:spcPts val="0"/>
                        </a:spcAft>
                      </a:pPr>
                      <a:r>
                        <a:rPr lang="fr-FR" sz="1400">
                          <a:effectLst/>
                          <a:latin typeface="Times New Roman" panose="02020603050405020304" pitchFamily="18" charset="0"/>
                          <a:ea typeface="Times New Roman" panose="02020603050405020304" pitchFamily="18" charset="0"/>
                        </a:rPr>
                        <a:t>1</a:t>
                      </a:r>
                      <a:r>
                        <a:rPr lang="fr-FR" sz="1400" baseline="30000">
                          <a:effectLst/>
                          <a:latin typeface="Times New Roman" panose="02020603050405020304" pitchFamily="18" charset="0"/>
                          <a:ea typeface="Times New Roman" panose="02020603050405020304" pitchFamily="18" charset="0"/>
                        </a:rPr>
                        <a:t>ère</a:t>
                      </a:r>
                      <a:r>
                        <a:rPr lang="fr-FR" sz="1400">
                          <a:effectLst/>
                          <a:latin typeface="Times New Roman" panose="02020603050405020304" pitchFamily="18" charset="0"/>
                          <a:ea typeface="Times New Roman" panose="02020603050405020304" pitchFamily="18" charset="0"/>
                        </a:rPr>
                        <a:t> moitié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effectLst/>
                          <a:latin typeface="Times New Roman" panose="02020603050405020304" pitchFamily="18" charset="0"/>
                          <a:ea typeface="Times New Roman" panose="02020603050405020304" pitchFamily="18" charset="0"/>
                        </a:rPr>
                        <a:t>369.57</a:t>
                      </a:r>
                      <a:endParaRPr lang="fr-F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effectLst/>
                          <a:latin typeface="Times New Roman" panose="02020603050405020304" pitchFamily="18" charset="0"/>
                          <a:ea typeface="Times New Roman" panose="02020603050405020304" pitchFamily="18" charset="0"/>
                        </a:rPr>
                        <a:t>217.39</a:t>
                      </a:r>
                      <a:endParaRPr lang="fr-F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effectLst/>
                          <a:latin typeface="Times New Roman" panose="02020603050405020304" pitchFamily="18" charset="0"/>
                          <a:ea typeface="Times New Roman" panose="02020603050405020304" pitchFamily="18" charset="0"/>
                        </a:rPr>
                        <a:t>146.74</a:t>
                      </a:r>
                      <a:endParaRPr lang="fr-F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effectLst/>
                          <a:latin typeface="Times New Roman" panose="02020603050405020304" pitchFamily="18" charset="0"/>
                          <a:ea typeface="Times New Roman" panose="02020603050405020304" pitchFamily="18" charset="0"/>
                        </a:rPr>
                        <a:t>16.30</a:t>
                      </a:r>
                      <a:endParaRPr lang="fr-F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effectLst/>
                          <a:latin typeface="Times New Roman" panose="02020603050405020304" pitchFamily="18" charset="0"/>
                          <a:ea typeface="Times New Roman" panose="02020603050405020304" pitchFamily="18" charset="0"/>
                        </a:rPr>
                        <a:t>750</a:t>
                      </a:r>
                      <a:endParaRPr lang="fr-FR" sz="1400" dirty="0">
                        <a:effectLst/>
                        <a:latin typeface="Times New Roman" panose="02020603050405020304" pitchFamily="18" charset="0"/>
                        <a:ea typeface="Times New Roman" panose="02020603050405020304" pitchFamily="18" charset="0"/>
                      </a:endParaRPr>
                    </a:p>
                    <a:p>
                      <a:pPr algn="ctr">
                        <a:spcAft>
                          <a:spcPts val="0"/>
                        </a:spcAft>
                      </a:pPr>
                      <a:r>
                        <a:rPr lang="fr-FR" sz="1400" b="1" dirty="0" smtClean="0">
                          <a:effectLst/>
                          <a:latin typeface="Times New Roman" panose="02020603050405020304" pitchFamily="18" charset="0"/>
                          <a:ea typeface="Times New Roman" panose="02020603050405020304" pitchFamily="18" charset="0"/>
                        </a:rPr>
                        <a:t>Heures mensuelles</a:t>
                      </a:r>
                      <a:endParaRPr lang="fr-F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759128"/>
                  </a:ext>
                </a:extLst>
              </a:tr>
              <a:tr h="0">
                <a:tc>
                  <a:txBody>
                    <a:bodyPr/>
                    <a:lstStyle/>
                    <a:p>
                      <a:pPr algn="just">
                        <a:spcAft>
                          <a:spcPts val="0"/>
                        </a:spcAft>
                      </a:pPr>
                      <a:r>
                        <a:rPr lang="fr-FR" sz="1400">
                          <a:effectLst/>
                          <a:latin typeface="Times New Roman" panose="02020603050405020304" pitchFamily="18" charset="0"/>
                          <a:ea typeface="Times New Roman" panose="02020603050405020304" pitchFamily="18" charset="0"/>
                        </a:rPr>
                        <a:t>2</a:t>
                      </a:r>
                      <a:r>
                        <a:rPr lang="fr-FR" sz="1400" baseline="30000">
                          <a:effectLst/>
                          <a:latin typeface="Times New Roman" panose="02020603050405020304" pitchFamily="18" charset="0"/>
                          <a:ea typeface="Times New Roman" panose="02020603050405020304" pitchFamily="18" charset="0"/>
                        </a:rPr>
                        <a:t>ème</a:t>
                      </a:r>
                      <a:r>
                        <a:rPr lang="fr-FR" sz="1400">
                          <a:effectLst/>
                          <a:latin typeface="Times New Roman" panose="02020603050405020304" pitchFamily="18" charset="0"/>
                          <a:ea typeface="Times New Roman" panose="02020603050405020304" pitchFamily="18" charset="0"/>
                        </a:rPr>
                        <a:t> moitié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effectLst/>
                          <a:latin typeface="Times New Roman" panose="02020603050405020304" pitchFamily="18" charset="0"/>
                          <a:ea typeface="Times New Roman" panose="02020603050405020304" pitchFamily="18" charset="0"/>
                        </a:rPr>
                        <a:t>372.60</a:t>
                      </a:r>
                      <a:endParaRPr lang="fr-F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effectLst/>
                          <a:latin typeface="Times New Roman" panose="02020603050405020304" pitchFamily="18" charset="0"/>
                          <a:ea typeface="Times New Roman" panose="02020603050405020304" pitchFamily="18" charset="0"/>
                        </a:rPr>
                        <a:t>256.41</a:t>
                      </a:r>
                      <a:endParaRPr lang="fr-F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effectLst/>
                          <a:latin typeface="Times New Roman" panose="02020603050405020304" pitchFamily="18" charset="0"/>
                          <a:ea typeface="Times New Roman" panose="02020603050405020304" pitchFamily="18" charset="0"/>
                        </a:rPr>
                        <a:t>106.31</a:t>
                      </a:r>
                      <a:endParaRPr lang="fr-F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effectLst/>
                          <a:latin typeface="Times New Roman" panose="02020603050405020304" pitchFamily="18" charset="0"/>
                          <a:ea typeface="Times New Roman" panose="02020603050405020304" pitchFamily="18" charset="0"/>
                        </a:rPr>
                        <a:t>14.68</a:t>
                      </a:r>
                      <a:endParaRPr lang="fr-F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effectLst/>
                          <a:latin typeface="Times New Roman" panose="02020603050405020304" pitchFamily="18" charset="0"/>
                          <a:ea typeface="Times New Roman" panose="02020603050405020304" pitchFamily="18" charset="0"/>
                        </a:rPr>
                        <a:t>750 heures </a:t>
                      </a:r>
                      <a:endParaRPr lang="fr-FR" sz="1400" dirty="0">
                        <a:effectLst/>
                        <a:latin typeface="Times New Roman" panose="02020603050405020304" pitchFamily="18" charset="0"/>
                        <a:ea typeface="Times New Roman" panose="02020603050405020304" pitchFamily="18" charset="0"/>
                      </a:endParaRPr>
                    </a:p>
                    <a:p>
                      <a:pPr algn="ctr">
                        <a:spcAft>
                          <a:spcPts val="0"/>
                        </a:spcAft>
                      </a:pPr>
                      <a:r>
                        <a:rPr lang="fr-FR" sz="1400" b="1" dirty="0" smtClean="0">
                          <a:effectLst/>
                          <a:latin typeface="Times New Roman" panose="02020603050405020304" pitchFamily="18" charset="0"/>
                          <a:ea typeface="Times New Roman" panose="02020603050405020304" pitchFamily="18" charset="0"/>
                        </a:rPr>
                        <a:t>mensuelles</a:t>
                      </a:r>
                      <a:r>
                        <a:rPr lang="fr-FR" sz="1400" b="1" dirty="0">
                          <a:effectLst/>
                          <a:latin typeface="Times New Roman" panose="02020603050405020304" pitchFamily="18" charset="0"/>
                          <a:ea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807198"/>
                  </a:ext>
                </a:extLst>
              </a:tr>
              <a:tr h="0">
                <a:tc>
                  <a:txBody>
                    <a:bodyPr/>
                    <a:lstStyle/>
                    <a:p>
                      <a:pPr algn="just">
                        <a:spcAft>
                          <a:spcPts val="0"/>
                        </a:spcAft>
                      </a:pPr>
                      <a:r>
                        <a:rPr lang="fr-FR" sz="1400" b="1">
                          <a:effectLst/>
                          <a:latin typeface="Times New Roman" panose="02020603050405020304" pitchFamily="18" charset="0"/>
                          <a:ea typeface="Times New Roman" panose="02020603050405020304" pitchFamily="18" charset="0"/>
                        </a:rPr>
                        <a:t>Total </a:t>
                      </a:r>
                      <a:endParaRPr lang="fr-FR" sz="1400">
                        <a:effectLst/>
                        <a:latin typeface="Times New Roman" panose="02020603050405020304" pitchFamily="18" charset="0"/>
                        <a:ea typeface="Times New Roman" panose="02020603050405020304" pitchFamily="18" charset="0"/>
                      </a:endParaRPr>
                    </a:p>
                    <a:p>
                      <a:pPr algn="just">
                        <a:spcAft>
                          <a:spcPts val="0"/>
                        </a:spcAft>
                      </a:pPr>
                      <a:r>
                        <a:rPr lang="fr-FR" sz="1050" i="1">
                          <a:effectLst/>
                          <a:latin typeface="Times New Roman" panose="02020603050405020304" pitchFamily="18" charset="0"/>
                          <a:ea typeface="Times New Roman" panose="02020603050405020304" pitchFamily="18" charset="0"/>
                        </a:rPr>
                        <a:t>(en centièmes)</a:t>
                      </a:r>
                      <a:endParaRPr lang="fr-F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effectLst/>
                          <a:latin typeface="Times New Roman" panose="02020603050405020304" pitchFamily="18" charset="0"/>
                          <a:ea typeface="Times New Roman" panose="02020603050405020304" pitchFamily="18" charset="0"/>
                        </a:rPr>
                        <a:t>742.17</a:t>
                      </a:r>
                      <a:endParaRPr lang="fr-F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effectLst/>
                          <a:latin typeface="Times New Roman" panose="02020603050405020304" pitchFamily="18" charset="0"/>
                          <a:ea typeface="Times New Roman" panose="02020603050405020304" pitchFamily="18" charset="0"/>
                        </a:rPr>
                        <a:t>473.80</a:t>
                      </a:r>
                      <a:endParaRPr lang="fr-F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effectLst/>
                          <a:latin typeface="Times New Roman" panose="02020603050405020304" pitchFamily="18" charset="0"/>
                          <a:ea typeface="Times New Roman" panose="02020603050405020304" pitchFamily="18" charset="0"/>
                        </a:rPr>
                        <a:t>253.05</a:t>
                      </a:r>
                      <a:endParaRPr lang="fr-F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effectLst/>
                          <a:latin typeface="Times New Roman" panose="02020603050405020304" pitchFamily="18" charset="0"/>
                          <a:ea typeface="Times New Roman" panose="02020603050405020304" pitchFamily="18" charset="0"/>
                        </a:rPr>
                        <a:t>30.98</a:t>
                      </a:r>
                      <a:endParaRPr lang="fr-F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effectLst/>
                          <a:latin typeface="Times New Roman" panose="02020603050405020304" pitchFamily="18" charset="0"/>
                          <a:ea typeface="Times New Roman" panose="02020603050405020304" pitchFamily="18" charset="0"/>
                        </a:rPr>
                        <a:t>1500 </a:t>
                      </a:r>
                      <a:r>
                        <a:rPr lang="fr-FR" sz="1400" b="1" dirty="0" smtClean="0">
                          <a:effectLst/>
                          <a:latin typeface="Times New Roman" panose="02020603050405020304" pitchFamily="18" charset="0"/>
                          <a:ea typeface="Times New Roman" panose="02020603050405020304" pitchFamily="18" charset="0"/>
                        </a:rPr>
                        <a:t>heures mensuelles</a:t>
                      </a:r>
                      <a:endParaRPr lang="fr-F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839561"/>
                  </a:ext>
                </a:extLst>
              </a:tr>
              <a:tr h="0">
                <a:tc>
                  <a:txBody>
                    <a:bodyPr/>
                    <a:lstStyle/>
                    <a:p>
                      <a:pPr algn="just">
                        <a:spcAft>
                          <a:spcPts val="0"/>
                        </a:spcAft>
                      </a:pPr>
                      <a:r>
                        <a:rPr lang="fr-FR" sz="1400" b="1">
                          <a:effectLst/>
                          <a:latin typeface="Times New Roman" panose="02020603050405020304" pitchFamily="18" charset="0"/>
                          <a:ea typeface="Times New Roman" panose="02020603050405020304" pitchFamily="18" charset="0"/>
                        </a:rPr>
                        <a:t>Total </a:t>
                      </a:r>
                      <a:endParaRPr lang="fr-FR" sz="1400">
                        <a:effectLst/>
                        <a:latin typeface="Times New Roman" panose="02020603050405020304" pitchFamily="18" charset="0"/>
                        <a:ea typeface="Times New Roman" panose="02020603050405020304" pitchFamily="18" charset="0"/>
                      </a:endParaRPr>
                    </a:p>
                    <a:p>
                      <a:pPr algn="just">
                        <a:spcAft>
                          <a:spcPts val="0"/>
                        </a:spcAft>
                      </a:pPr>
                      <a:r>
                        <a:rPr lang="fr-FR" sz="1050" i="1">
                          <a:effectLst/>
                          <a:latin typeface="Times New Roman" panose="02020603050405020304" pitchFamily="18" charset="0"/>
                          <a:ea typeface="Times New Roman" panose="02020603050405020304" pitchFamily="18" charset="0"/>
                        </a:rPr>
                        <a:t>(35 h)</a:t>
                      </a:r>
                      <a:endParaRPr lang="fr-F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effectLst/>
                          <a:latin typeface="Times New Roman" panose="02020603050405020304" pitchFamily="18" charset="0"/>
                          <a:ea typeface="Times New Roman" panose="02020603050405020304" pitchFamily="18" charset="0"/>
                        </a:rPr>
                        <a:t>742h10</a:t>
                      </a:r>
                      <a:endParaRPr lang="fr-F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effectLst/>
                          <a:latin typeface="Times New Roman" panose="02020603050405020304" pitchFamily="18" charset="0"/>
                          <a:ea typeface="Times New Roman" panose="02020603050405020304" pitchFamily="18" charset="0"/>
                        </a:rPr>
                        <a:t>473h48</a:t>
                      </a:r>
                      <a:endParaRPr lang="fr-F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effectLst/>
                          <a:latin typeface="Times New Roman" panose="02020603050405020304" pitchFamily="18" charset="0"/>
                          <a:ea typeface="Times New Roman" panose="02020603050405020304" pitchFamily="18" charset="0"/>
                        </a:rPr>
                        <a:t>253h03</a:t>
                      </a:r>
                      <a:endParaRPr lang="fr-F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effectLst/>
                          <a:latin typeface="Times New Roman" panose="02020603050405020304" pitchFamily="18" charset="0"/>
                          <a:ea typeface="Times New Roman" panose="02020603050405020304" pitchFamily="18" charset="0"/>
                        </a:rPr>
                        <a:t>30h59</a:t>
                      </a:r>
                      <a:endParaRPr lang="fr-F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effectLst/>
                          <a:latin typeface="Times New Roman" panose="02020603050405020304" pitchFamily="18" charset="0"/>
                          <a:ea typeface="Times New Roman" panose="02020603050405020304" pitchFamily="18" charset="0"/>
                        </a:rPr>
                        <a:t>1500 </a:t>
                      </a:r>
                      <a:r>
                        <a:rPr lang="fr-FR" sz="1400" b="1" dirty="0" smtClean="0">
                          <a:effectLst/>
                          <a:latin typeface="Times New Roman" panose="02020603050405020304" pitchFamily="18" charset="0"/>
                          <a:ea typeface="Times New Roman" panose="02020603050405020304" pitchFamily="18" charset="0"/>
                        </a:rPr>
                        <a:t>heures mensuelles</a:t>
                      </a:r>
                      <a:endParaRPr lang="fr-F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718745"/>
                  </a:ext>
                </a:extLst>
              </a:tr>
            </a:tbl>
          </a:graphicData>
        </a:graphic>
      </p:graphicFrame>
    </p:spTree>
    <p:extLst>
      <p:ext uri="{BB962C8B-B14F-4D97-AF65-F5344CB8AC3E}">
        <p14:creationId xmlns:p14="http://schemas.microsoft.com/office/powerpoint/2010/main" val="32965623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sz="2400" dirty="0" smtClean="0">
                <a:solidFill>
                  <a:schemeClr val="tx1"/>
                </a:solidFill>
              </a:rPr>
              <a:t>Situation du bénéficiaire d’une DAS</a:t>
            </a:r>
            <a:r>
              <a:rPr lang="fr-FR" sz="2400" dirty="0">
                <a:solidFill>
                  <a:schemeClr val="tx1"/>
                </a:solidFill>
              </a:rPr>
              <a:t> </a:t>
            </a:r>
            <a:r>
              <a:rPr lang="fr-FR" sz="2400" dirty="0" smtClean="0">
                <a:solidFill>
                  <a:schemeClr val="tx1"/>
                </a:solidFill>
              </a:rPr>
              <a:t> </a:t>
            </a:r>
            <a:r>
              <a:rPr lang="fr-FR" sz="1400" i="1" dirty="0" smtClean="0">
                <a:solidFill>
                  <a:schemeClr val="tx1"/>
                </a:solidFill>
              </a:rPr>
              <a:t>(décret </a:t>
            </a:r>
            <a:r>
              <a:rPr lang="fr-FR" sz="1400" i="1" dirty="0">
                <a:solidFill>
                  <a:schemeClr val="tx1"/>
                </a:solidFill>
              </a:rPr>
              <a:t>n°2017-1419 du 28 septembre </a:t>
            </a:r>
            <a:r>
              <a:rPr lang="fr-FR" sz="1400" i="1" dirty="0" smtClean="0">
                <a:solidFill>
                  <a:schemeClr val="tx1"/>
                </a:solidFill>
              </a:rPr>
              <a:t>2017)</a:t>
            </a:r>
            <a:endParaRPr lang="fr-FR" sz="1400" i="1" dirty="0">
              <a:solidFill>
                <a:schemeClr val="tx1"/>
              </a:solidFill>
            </a:endParaRPr>
          </a:p>
          <a:p>
            <a:endParaRPr lang="fr-FR" sz="2400" dirty="0" smtClean="0">
              <a:solidFill>
                <a:schemeClr val="tx1"/>
              </a:solidFill>
            </a:endParaRPr>
          </a:p>
          <a:p>
            <a:r>
              <a:rPr lang="fr-FR" sz="2000" dirty="0">
                <a:solidFill>
                  <a:schemeClr val="tx1"/>
                </a:solidFill>
              </a:rPr>
              <a:t>La décharge ne modifie pas la situation </a:t>
            </a:r>
            <a:r>
              <a:rPr lang="fr-FR" sz="2000" dirty="0" smtClean="0">
                <a:solidFill>
                  <a:schemeClr val="tx1"/>
                </a:solidFill>
              </a:rPr>
              <a:t>statutaire. L’agent demeure en position d’activité.</a:t>
            </a:r>
          </a:p>
          <a:p>
            <a:r>
              <a:rPr lang="fr-FR" sz="2000" dirty="0" smtClean="0">
                <a:solidFill>
                  <a:schemeClr val="tx1"/>
                </a:solidFill>
              </a:rPr>
              <a:t>Aucun droit de contrôle de l’administration sur les activités syndicales confiées pendant la DAS</a:t>
            </a:r>
            <a:endParaRPr lang="fr-FR" sz="2000" dirty="0">
              <a:solidFill>
                <a:schemeClr val="tx1"/>
              </a:solidFill>
            </a:endParaRPr>
          </a:p>
          <a:p>
            <a:r>
              <a:rPr lang="fr-FR" sz="2000" dirty="0">
                <a:solidFill>
                  <a:schemeClr val="tx1"/>
                </a:solidFill>
              </a:rPr>
              <a:t>La charge administrative doit être allégée proportionnellement à la décharge dont bénéficie l’agent.</a:t>
            </a:r>
            <a:r>
              <a:rPr lang="fr-FR" sz="1800" dirty="0">
                <a:solidFill>
                  <a:schemeClr val="tx1"/>
                </a:solidFill>
              </a:rPr>
              <a:t/>
            </a:r>
            <a:br>
              <a:rPr lang="fr-FR" sz="1800" dirty="0">
                <a:solidFill>
                  <a:schemeClr val="tx1"/>
                </a:solidFill>
              </a:rPr>
            </a:br>
            <a:r>
              <a:rPr lang="fr-FR" sz="2000" dirty="0" smtClean="0">
                <a:solidFill>
                  <a:schemeClr val="tx1"/>
                </a:solidFill>
              </a:rPr>
              <a:t>La valeur </a:t>
            </a:r>
            <a:r>
              <a:rPr lang="fr-FR" sz="2000" dirty="0">
                <a:solidFill>
                  <a:schemeClr val="tx1"/>
                </a:solidFill>
              </a:rPr>
              <a:t>professionnelle et les droits à avancement sont appréciés en fonction des tâches qu'il </a:t>
            </a:r>
            <a:r>
              <a:rPr lang="fr-FR" sz="2000" dirty="0" smtClean="0">
                <a:solidFill>
                  <a:schemeClr val="tx1"/>
                </a:solidFill>
              </a:rPr>
              <a:t>continue </a:t>
            </a:r>
            <a:r>
              <a:rPr lang="fr-FR" sz="2000" dirty="0">
                <a:solidFill>
                  <a:schemeClr val="tx1"/>
                </a:solidFill>
              </a:rPr>
              <a:t>d'assumer et non par rapport à celles d'un agent exerçant à temps plein</a:t>
            </a:r>
            <a:r>
              <a:rPr lang="fr-FR" sz="2000" dirty="0" smtClean="0">
                <a:solidFill>
                  <a:schemeClr val="tx1"/>
                </a:solidFill>
              </a:rPr>
              <a:t>.</a:t>
            </a:r>
          </a:p>
          <a:p>
            <a:r>
              <a:rPr lang="fr-FR" sz="2000" dirty="0">
                <a:solidFill>
                  <a:schemeClr val="tx1"/>
                </a:solidFill>
              </a:rPr>
              <a:t>Il a accès aux dispositifs de prestations d'action sociale et de protection sociale </a:t>
            </a:r>
            <a:r>
              <a:rPr lang="fr-FR" sz="2000" dirty="0" smtClean="0">
                <a:solidFill>
                  <a:schemeClr val="tx1"/>
                </a:solidFill>
              </a:rPr>
              <a:t>complémentaire.</a:t>
            </a:r>
          </a:p>
        </p:txBody>
      </p:sp>
      <p:sp>
        <p:nvSpPr>
          <p:cNvPr id="3" name="Espace réservé du texte 2"/>
          <p:cNvSpPr>
            <a:spLocks noGrp="1"/>
          </p:cNvSpPr>
          <p:nvPr>
            <p:ph type="body" sz="quarter" idx="14"/>
          </p:nvPr>
        </p:nvSpPr>
        <p:spPr/>
        <p:txBody>
          <a:bodyPr/>
          <a:lstStyle/>
          <a:p>
            <a:r>
              <a:rPr lang="fr-FR" dirty="0"/>
              <a:t>Les décharges d’activité de service</a:t>
            </a:r>
          </a:p>
          <a:p>
            <a:endParaRPr lang="fr-FR" dirty="0"/>
          </a:p>
        </p:txBody>
      </p:sp>
      <p:sp>
        <p:nvSpPr>
          <p:cNvPr id="4" name="Titre 3"/>
          <p:cNvSpPr>
            <a:spLocks noGrp="1"/>
          </p:cNvSpPr>
          <p:nvPr>
            <p:ph type="title"/>
          </p:nvPr>
        </p:nvSpPr>
        <p:spPr/>
        <p:txBody>
          <a:bodyPr/>
          <a:lstStyle/>
          <a:p>
            <a:r>
              <a:rPr lang="fr-FR" dirty="0"/>
              <a:t>Exercice du droit syndical</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66</a:t>
            </a:fld>
            <a:endParaRPr lang="fr-FR" dirty="0"/>
          </a:p>
        </p:txBody>
      </p:sp>
    </p:spTree>
    <p:extLst>
      <p:ext uri="{BB962C8B-B14F-4D97-AF65-F5344CB8AC3E}">
        <p14:creationId xmlns:p14="http://schemas.microsoft.com/office/powerpoint/2010/main" val="8471582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06888" y="1108213"/>
            <a:ext cx="11520000" cy="4320000"/>
          </a:xfrm>
        </p:spPr>
        <p:txBody>
          <a:bodyPr/>
          <a:lstStyle/>
          <a:p>
            <a:r>
              <a:rPr lang="fr-FR" sz="2000" dirty="0" smtClean="0">
                <a:solidFill>
                  <a:srgbClr val="C00000"/>
                </a:solidFill>
              </a:rPr>
              <a:t>Rémunération</a:t>
            </a:r>
            <a:r>
              <a:rPr lang="fr-FR" sz="2000" dirty="0" smtClean="0">
                <a:solidFill>
                  <a:schemeClr val="tx1"/>
                </a:solidFill>
              </a:rPr>
              <a:t>  </a:t>
            </a:r>
            <a:r>
              <a:rPr lang="fr-FR" sz="2000" dirty="0">
                <a:solidFill>
                  <a:schemeClr val="tx1"/>
                </a:solidFill>
              </a:rPr>
              <a:t>: </a:t>
            </a:r>
            <a:r>
              <a:rPr lang="fr-FR" sz="1400" dirty="0" smtClean="0">
                <a:solidFill>
                  <a:schemeClr val="tx1"/>
                </a:solidFill>
              </a:rPr>
              <a:t>art.7 </a:t>
            </a:r>
            <a:r>
              <a:rPr lang="fr-FR" sz="1400" dirty="0">
                <a:solidFill>
                  <a:schemeClr val="tx1"/>
                </a:solidFill>
              </a:rPr>
              <a:t>à 10 et 12 du décret n°2017-1419 du 28 septembre </a:t>
            </a:r>
            <a:r>
              <a:rPr lang="fr-FR" sz="1400" dirty="0" smtClean="0">
                <a:solidFill>
                  <a:schemeClr val="tx1"/>
                </a:solidFill>
              </a:rPr>
              <a:t>2017</a:t>
            </a:r>
          </a:p>
          <a:p>
            <a:r>
              <a:rPr lang="fr-FR" sz="2000" dirty="0" smtClean="0">
                <a:solidFill>
                  <a:schemeClr val="tx1"/>
                </a:solidFill>
              </a:rPr>
              <a:t>Maintien</a:t>
            </a:r>
            <a:r>
              <a:rPr lang="fr-FR" sz="1600" dirty="0" smtClean="0">
                <a:solidFill>
                  <a:schemeClr val="tx1"/>
                </a:solidFill>
              </a:rPr>
              <a:t> </a:t>
            </a:r>
            <a:r>
              <a:rPr lang="fr-FR" sz="2000" dirty="0">
                <a:solidFill>
                  <a:schemeClr val="tx1"/>
                </a:solidFill>
              </a:rPr>
              <a:t>du traitement indiciaire, du SFT </a:t>
            </a:r>
            <a:endParaRPr lang="fr-FR" sz="2000" dirty="0" smtClean="0">
              <a:solidFill>
                <a:schemeClr val="tx1"/>
              </a:solidFill>
            </a:endParaRPr>
          </a:p>
          <a:p>
            <a:r>
              <a:rPr lang="fr-FR" sz="2000" dirty="0" smtClean="0">
                <a:solidFill>
                  <a:schemeClr val="tx1"/>
                </a:solidFill>
              </a:rPr>
              <a:t>NBI maintenue si l’agent a exercé des fonctions y ouvrant droit au moins 6 mois avant la DAS</a:t>
            </a:r>
            <a:endParaRPr lang="fr-FR" sz="2000" dirty="0">
              <a:solidFill>
                <a:schemeClr val="tx1"/>
              </a:solidFill>
            </a:endParaRPr>
          </a:p>
          <a:p>
            <a:r>
              <a:rPr lang="fr-FR" sz="2000" dirty="0">
                <a:solidFill>
                  <a:schemeClr val="tx1"/>
                </a:solidFill>
              </a:rPr>
              <a:t>Le régime indemnitaire  : </a:t>
            </a:r>
            <a:endParaRPr lang="fr-FR" sz="2000" dirty="0" smtClean="0">
              <a:solidFill>
                <a:schemeClr val="tx1"/>
              </a:solidFill>
            </a:endParaRPr>
          </a:p>
          <a:p>
            <a:endParaRPr lang="fr-FR" sz="2000" dirty="0">
              <a:solidFill>
                <a:schemeClr val="tx1"/>
              </a:solidFill>
            </a:endParaRPr>
          </a:p>
          <a:p>
            <a:endParaRPr lang="fr-FR" sz="2000" dirty="0" smtClean="0">
              <a:solidFill>
                <a:schemeClr val="tx1"/>
              </a:solidFill>
            </a:endParaRPr>
          </a:p>
          <a:p>
            <a:endParaRPr lang="fr-FR" sz="2000" dirty="0">
              <a:solidFill>
                <a:schemeClr val="tx1"/>
              </a:solidFill>
            </a:endParaRPr>
          </a:p>
          <a:p>
            <a:endParaRPr lang="fr-FR" sz="2000" dirty="0" smtClean="0">
              <a:solidFill>
                <a:schemeClr val="tx1"/>
              </a:solidFill>
            </a:endParaRPr>
          </a:p>
          <a:p>
            <a:endParaRPr lang="fr-FR" sz="2000" dirty="0">
              <a:solidFill>
                <a:schemeClr val="tx1"/>
              </a:solidFill>
            </a:endParaRPr>
          </a:p>
          <a:p>
            <a:endParaRPr lang="fr-FR" sz="2000" dirty="0" smtClean="0">
              <a:solidFill>
                <a:schemeClr val="tx1"/>
              </a:solidFill>
            </a:endParaRPr>
          </a:p>
          <a:p>
            <a:endParaRPr lang="fr-FR" sz="2000" dirty="0">
              <a:solidFill>
                <a:schemeClr val="tx1"/>
              </a:solidFill>
            </a:endParaRPr>
          </a:p>
          <a:p>
            <a:r>
              <a:rPr lang="fr-FR" sz="1400" dirty="0" smtClean="0">
                <a:solidFill>
                  <a:schemeClr val="tx1"/>
                </a:solidFill>
              </a:rPr>
              <a:t>Evolution du montant des primes  : selon </a:t>
            </a:r>
            <a:r>
              <a:rPr lang="fr-FR" sz="1400" dirty="0">
                <a:solidFill>
                  <a:schemeClr val="tx1"/>
                </a:solidFill>
              </a:rPr>
              <a:t>l'évolution annuelle de la moyenne des montants des mêmes primes et indemnités versées aux </a:t>
            </a:r>
            <a:r>
              <a:rPr lang="fr-FR" sz="1400" dirty="0" smtClean="0">
                <a:solidFill>
                  <a:schemeClr val="tx1"/>
                </a:solidFill>
              </a:rPr>
              <a:t>agents du </a:t>
            </a:r>
            <a:r>
              <a:rPr lang="fr-FR" sz="1400" dirty="0">
                <a:solidFill>
                  <a:schemeClr val="tx1"/>
                </a:solidFill>
              </a:rPr>
              <a:t>même cadre </a:t>
            </a:r>
            <a:r>
              <a:rPr lang="fr-FR" sz="1400" dirty="0" smtClean="0">
                <a:solidFill>
                  <a:schemeClr val="tx1"/>
                </a:solidFill>
              </a:rPr>
              <a:t>d'emplois, relevant </a:t>
            </a:r>
            <a:r>
              <a:rPr lang="fr-FR" sz="1400" dirty="0">
                <a:solidFill>
                  <a:schemeClr val="tx1"/>
                </a:solidFill>
              </a:rPr>
              <a:t>de la même autorité </a:t>
            </a:r>
            <a:r>
              <a:rPr lang="fr-FR" sz="1400" dirty="0" smtClean="0">
                <a:solidFill>
                  <a:schemeClr val="tx1"/>
                </a:solidFill>
              </a:rPr>
              <a:t>territoriale, exerçant </a:t>
            </a:r>
            <a:r>
              <a:rPr lang="fr-FR" sz="1400" dirty="0">
                <a:solidFill>
                  <a:schemeClr val="tx1"/>
                </a:solidFill>
              </a:rPr>
              <a:t>effectivement leurs fonctions à temps </a:t>
            </a:r>
            <a:r>
              <a:rPr lang="fr-FR" sz="1400" dirty="0" err="1" smtClean="0">
                <a:solidFill>
                  <a:schemeClr val="tx1"/>
                </a:solidFill>
              </a:rPr>
              <a:t>plein,et</a:t>
            </a:r>
            <a:r>
              <a:rPr lang="fr-FR" sz="1400" dirty="0" smtClean="0">
                <a:solidFill>
                  <a:schemeClr val="tx1"/>
                </a:solidFill>
              </a:rPr>
              <a:t> </a:t>
            </a:r>
            <a:r>
              <a:rPr lang="fr-FR" sz="1400" dirty="0">
                <a:solidFill>
                  <a:schemeClr val="tx1"/>
                </a:solidFill>
              </a:rPr>
              <a:t>occupant un emploi comparable à celui que l'agent occupait précédemment.	</a:t>
            </a:r>
          </a:p>
        </p:txBody>
      </p:sp>
      <p:sp>
        <p:nvSpPr>
          <p:cNvPr id="3" name="Espace réservé du texte 2"/>
          <p:cNvSpPr>
            <a:spLocks noGrp="1"/>
          </p:cNvSpPr>
          <p:nvPr>
            <p:ph type="body" sz="quarter" idx="14"/>
          </p:nvPr>
        </p:nvSpPr>
        <p:spPr/>
        <p:txBody>
          <a:bodyPr/>
          <a:lstStyle/>
          <a:p>
            <a:r>
              <a:rPr lang="fr-FR" dirty="0"/>
              <a:t>Les décharges d’activité de service</a:t>
            </a:r>
          </a:p>
          <a:p>
            <a:endParaRPr lang="fr-FR" dirty="0"/>
          </a:p>
        </p:txBody>
      </p:sp>
      <p:sp>
        <p:nvSpPr>
          <p:cNvPr id="4" name="Titre 3"/>
          <p:cNvSpPr>
            <a:spLocks noGrp="1"/>
          </p:cNvSpPr>
          <p:nvPr>
            <p:ph type="title"/>
          </p:nvPr>
        </p:nvSpPr>
        <p:spPr/>
        <p:txBody>
          <a:bodyPr/>
          <a:lstStyle/>
          <a:p>
            <a:r>
              <a:rPr lang="fr-FR" dirty="0"/>
              <a:t>Exercice du droit syndical</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67</a:t>
            </a:fld>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527818013"/>
              </p:ext>
            </p:extLst>
          </p:nvPr>
        </p:nvGraphicFramePr>
        <p:xfrm>
          <a:off x="439485" y="2714055"/>
          <a:ext cx="11183945" cy="2760516"/>
        </p:xfrm>
        <a:graphic>
          <a:graphicData uri="http://schemas.openxmlformats.org/drawingml/2006/table">
            <a:tbl>
              <a:tblPr firstRow="1" bandRow="1">
                <a:tableStyleId>{5C22544A-7EE6-4342-B048-85BDC9FD1C3A}</a:tableStyleId>
              </a:tblPr>
              <a:tblGrid>
                <a:gridCol w="5496063">
                  <a:extLst>
                    <a:ext uri="{9D8B030D-6E8A-4147-A177-3AD203B41FA5}">
                      <a16:colId xmlns:a16="http://schemas.microsoft.com/office/drawing/2014/main" val="3287747000"/>
                    </a:ext>
                  </a:extLst>
                </a:gridCol>
                <a:gridCol w="2656201">
                  <a:extLst>
                    <a:ext uri="{9D8B030D-6E8A-4147-A177-3AD203B41FA5}">
                      <a16:colId xmlns:a16="http://schemas.microsoft.com/office/drawing/2014/main" val="1546451849"/>
                    </a:ext>
                  </a:extLst>
                </a:gridCol>
                <a:gridCol w="3031681">
                  <a:extLst>
                    <a:ext uri="{9D8B030D-6E8A-4147-A177-3AD203B41FA5}">
                      <a16:colId xmlns:a16="http://schemas.microsoft.com/office/drawing/2014/main" val="1524616225"/>
                    </a:ext>
                  </a:extLst>
                </a:gridCol>
              </a:tblGrid>
              <a:tr h="593722">
                <a:tc>
                  <a:txBody>
                    <a:bodyPr/>
                    <a:lstStyle/>
                    <a:p>
                      <a:r>
                        <a:rPr lang="fr-FR" sz="1400" dirty="0" smtClean="0"/>
                        <a:t>DAS</a:t>
                      </a:r>
                      <a:r>
                        <a:rPr lang="fr-FR" sz="1400" baseline="0" dirty="0" smtClean="0"/>
                        <a:t> totale</a:t>
                      </a:r>
                      <a:endParaRPr lang="fr-FR" sz="1400" dirty="0"/>
                    </a:p>
                  </a:txBody>
                  <a:tcPr/>
                </a:tc>
                <a:tc>
                  <a:txBody>
                    <a:bodyPr/>
                    <a:lstStyle/>
                    <a:p>
                      <a:r>
                        <a:rPr lang="fr-FR" dirty="0" smtClean="0"/>
                        <a:t>DAS</a:t>
                      </a:r>
                      <a:r>
                        <a:rPr lang="fr-FR" baseline="0" dirty="0" smtClean="0"/>
                        <a:t> partielle entre 70% et 100%</a:t>
                      </a:r>
                      <a:endParaRPr lang="fr-FR" dirty="0"/>
                    </a:p>
                  </a:txBody>
                  <a:tcPr/>
                </a:tc>
                <a:tc>
                  <a:txBody>
                    <a:bodyPr/>
                    <a:lstStyle/>
                    <a:p>
                      <a:r>
                        <a:rPr lang="fr-FR" dirty="0" smtClean="0"/>
                        <a:t>DAS partielle</a:t>
                      </a:r>
                      <a:r>
                        <a:rPr lang="fr-FR" baseline="0" dirty="0" smtClean="0"/>
                        <a:t> inférieure à 70%</a:t>
                      </a:r>
                      <a:endParaRPr lang="fr-FR" dirty="0"/>
                    </a:p>
                  </a:txBody>
                  <a:tcPr/>
                </a:tc>
                <a:extLst>
                  <a:ext uri="{0D108BD9-81ED-4DB2-BD59-A6C34878D82A}">
                    <a16:rowId xmlns:a16="http://schemas.microsoft.com/office/drawing/2014/main" val="3647994563"/>
                  </a:ext>
                </a:extLst>
              </a:tr>
              <a:tr h="2120436">
                <a:tc>
                  <a:txBody>
                    <a:bodyPr/>
                    <a:lstStyle/>
                    <a:p>
                      <a:r>
                        <a:rPr lang="fr-FR" sz="1400" b="0" i="0" kern="1200" dirty="0" smtClean="0">
                          <a:solidFill>
                            <a:schemeClr val="dk1"/>
                          </a:solidFill>
                          <a:effectLst/>
                          <a:latin typeface="+mn-lt"/>
                          <a:ea typeface="+mn-ea"/>
                          <a:cs typeface="+mn-cs"/>
                        </a:rPr>
                        <a:t>Montant annuel des primes et indemnités attachées aux fonctions exercées dans son corps ou cadre d'emplois avant d'en être déchargé.</a:t>
                      </a:r>
                    </a:p>
                    <a:p>
                      <a:r>
                        <a:rPr lang="fr-FR" sz="1400" b="1" i="0" kern="1200" dirty="0" smtClean="0">
                          <a:solidFill>
                            <a:schemeClr val="dk1"/>
                          </a:solidFill>
                          <a:effectLst/>
                          <a:latin typeface="+mn-lt"/>
                          <a:ea typeface="+mn-ea"/>
                          <a:cs typeface="+mn-cs"/>
                        </a:rPr>
                        <a:t>Pour</a:t>
                      </a:r>
                      <a:r>
                        <a:rPr lang="fr-FR" sz="1400" b="1" i="0" kern="1200" baseline="0" dirty="0" smtClean="0">
                          <a:solidFill>
                            <a:schemeClr val="dk1"/>
                          </a:solidFill>
                          <a:effectLst/>
                          <a:latin typeface="+mn-lt"/>
                          <a:ea typeface="+mn-ea"/>
                          <a:cs typeface="+mn-cs"/>
                        </a:rPr>
                        <a:t> les</a:t>
                      </a:r>
                      <a:r>
                        <a:rPr lang="fr-FR" sz="1400" b="1" i="0" kern="1200" dirty="0" smtClean="0">
                          <a:solidFill>
                            <a:schemeClr val="dk1"/>
                          </a:solidFill>
                          <a:effectLst/>
                          <a:latin typeface="+mn-lt"/>
                          <a:ea typeface="+mn-ea"/>
                          <a:cs typeface="+mn-cs"/>
                        </a:rPr>
                        <a:t> versements exceptionnels modulés au titre de l'engagement professionne</a:t>
                      </a:r>
                      <a:r>
                        <a:rPr lang="fr-FR" sz="1400" b="0" i="0" kern="1200" dirty="0" smtClean="0">
                          <a:solidFill>
                            <a:schemeClr val="dk1"/>
                          </a:solidFill>
                          <a:effectLst/>
                          <a:latin typeface="+mn-lt"/>
                          <a:ea typeface="+mn-ea"/>
                          <a:cs typeface="+mn-cs"/>
                        </a:rPr>
                        <a:t>l ou de la manière de servir, l'agent bénéficie du montant moyen attribué aux agents du cadre d'emplois de sa collectivité.</a:t>
                      </a:r>
                    </a:p>
                    <a:p>
                      <a:r>
                        <a:rPr lang="fr-FR" sz="1400" b="0" i="0" kern="1200" dirty="0" smtClean="0">
                          <a:solidFill>
                            <a:schemeClr val="dk1"/>
                          </a:solidFill>
                          <a:effectLst/>
                          <a:latin typeface="+mn-lt"/>
                          <a:ea typeface="+mn-ea"/>
                          <a:cs typeface="+mn-cs"/>
                        </a:rPr>
                        <a:t>Ne sont pas versées</a:t>
                      </a:r>
                      <a:r>
                        <a:rPr lang="fr-FR" sz="1400" b="0" i="0" kern="1200" baseline="0" dirty="0" smtClean="0">
                          <a:solidFill>
                            <a:schemeClr val="dk1"/>
                          </a:solidFill>
                          <a:effectLst/>
                          <a:latin typeface="+mn-lt"/>
                          <a:ea typeface="+mn-ea"/>
                          <a:cs typeface="+mn-cs"/>
                        </a:rPr>
                        <a:t> les IHTS, les primes à caractère de remboursement de frais.</a:t>
                      </a:r>
                      <a:endParaRPr lang="fr-FR" sz="1400" dirty="0"/>
                    </a:p>
                  </a:txBody>
                  <a:tcPr/>
                </a:tc>
                <a:tc>
                  <a:txBody>
                    <a:bodyPr/>
                    <a:lstStyle/>
                    <a:p>
                      <a:r>
                        <a:rPr lang="fr-FR" sz="1400" b="0" i="0" kern="1200" dirty="0" smtClean="0">
                          <a:solidFill>
                            <a:schemeClr val="dk1"/>
                          </a:solidFill>
                          <a:effectLst/>
                          <a:latin typeface="+mn-lt"/>
                          <a:ea typeface="+mn-ea"/>
                          <a:cs typeface="+mn-cs"/>
                        </a:rPr>
                        <a:t>Versement de l'ensemble des primes et indemnités attachées à son grade ou aux fonctions qu'il continue d'exercer.</a:t>
                      </a:r>
                    </a:p>
                    <a:p>
                      <a:r>
                        <a:rPr lang="fr-FR" sz="1400" b="0" i="0" kern="1200" dirty="0" smtClean="0">
                          <a:solidFill>
                            <a:schemeClr val="dk1"/>
                          </a:solidFill>
                          <a:effectLst/>
                          <a:latin typeface="+mn-lt"/>
                          <a:ea typeface="+mn-ea"/>
                          <a:cs typeface="+mn-cs"/>
                        </a:rPr>
                        <a:t>Le taux appliqué à ces primes et indemnités est celui correspondant à l'exercice effectif de fonctions à temps plein</a:t>
                      </a:r>
                    </a:p>
                  </a:txBody>
                  <a:tcPr/>
                </a:tc>
                <a:tc>
                  <a:txBody>
                    <a:bodyPr/>
                    <a:lstStyle/>
                    <a:p>
                      <a:r>
                        <a:rPr lang="fr-FR" sz="1400" i="1" dirty="0" smtClean="0"/>
                        <a:t>Ne sont pas soumis</a:t>
                      </a:r>
                      <a:r>
                        <a:rPr lang="fr-FR" sz="1400" i="1" baseline="0" dirty="0" smtClean="0"/>
                        <a:t> aux dispositions du décret 2017-1419 du 28/09/2017.</a:t>
                      </a:r>
                    </a:p>
                    <a:p>
                      <a:r>
                        <a:rPr lang="fr-FR" sz="1400" i="0" baseline="0" dirty="0" smtClean="0"/>
                        <a:t>Versement des primes et indemnités liées aux fonctions, sur la base d’un temps plein.</a:t>
                      </a:r>
                    </a:p>
                    <a:p>
                      <a:r>
                        <a:rPr lang="fr-FR" sz="1400" i="1" baseline="0" dirty="0" smtClean="0"/>
                        <a:t> </a:t>
                      </a:r>
                    </a:p>
                    <a:p>
                      <a:endParaRPr lang="fr-FR" dirty="0"/>
                    </a:p>
                  </a:txBody>
                  <a:tcPr/>
                </a:tc>
                <a:extLst>
                  <a:ext uri="{0D108BD9-81ED-4DB2-BD59-A6C34878D82A}">
                    <a16:rowId xmlns:a16="http://schemas.microsoft.com/office/drawing/2014/main" val="1596282208"/>
                  </a:ext>
                </a:extLst>
              </a:tr>
            </a:tbl>
          </a:graphicData>
        </a:graphic>
      </p:graphicFrame>
    </p:spTree>
    <p:extLst>
      <p:ext uri="{BB962C8B-B14F-4D97-AF65-F5344CB8AC3E}">
        <p14:creationId xmlns:p14="http://schemas.microsoft.com/office/powerpoint/2010/main" val="23737784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91885" y="698335"/>
            <a:ext cx="11520000" cy="5154678"/>
          </a:xfrm>
        </p:spPr>
        <p:txBody>
          <a:bodyPr/>
          <a:lstStyle/>
          <a:p>
            <a:r>
              <a:rPr lang="fr-FR" sz="2000" dirty="0" smtClean="0">
                <a:solidFill>
                  <a:schemeClr val="tx1"/>
                </a:solidFill>
              </a:rPr>
              <a:t>Le déroulement de carrière :</a:t>
            </a:r>
          </a:p>
          <a:p>
            <a:r>
              <a:rPr lang="fr-FR" sz="2000" dirty="0" smtClean="0">
                <a:solidFill>
                  <a:srgbClr val="C00000"/>
                </a:solidFill>
              </a:rPr>
              <a:t>Avancement d’échelon : droits maintenus</a:t>
            </a:r>
          </a:p>
          <a:p>
            <a:r>
              <a:rPr lang="fr-FR" sz="2000" dirty="0" smtClean="0">
                <a:solidFill>
                  <a:srgbClr val="C00000"/>
                </a:solidFill>
              </a:rPr>
              <a:t>Avancement de grade </a:t>
            </a:r>
            <a:r>
              <a:rPr lang="fr-FR" sz="1600" dirty="0" smtClean="0">
                <a:solidFill>
                  <a:srgbClr val="C00000"/>
                </a:solidFill>
              </a:rPr>
              <a:t>art L212-4 et L212-5 du CGFP </a:t>
            </a:r>
            <a:r>
              <a:rPr lang="fr-FR" sz="2000" dirty="0" smtClean="0">
                <a:solidFill>
                  <a:srgbClr val="C00000"/>
                </a:solidFill>
              </a:rPr>
              <a:t>:</a:t>
            </a:r>
          </a:p>
          <a:p>
            <a:r>
              <a:rPr lang="fr-FR" sz="1400" dirty="0">
                <a:solidFill>
                  <a:schemeClr val="tx1"/>
                </a:solidFill>
              </a:rPr>
              <a:t>Le </a:t>
            </a:r>
            <a:r>
              <a:rPr lang="fr-FR" sz="1400" dirty="0" smtClean="0">
                <a:solidFill>
                  <a:schemeClr val="tx1"/>
                </a:solidFill>
              </a:rPr>
              <a:t>fonctionnaire (en DAS au moins égale à 70%) qui </a:t>
            </a:r>
            <a:r>
              <a:rPr lang="fr-FR" sz="1400" dirty="0">
                <a:solidFill>
                  <a:schemeClr val="tx1"/>
                </a:solidFill>
              </a:rPr>
              <a:t>remplit les conditions pour bénéficier d’un avancement de grade est inscrit, de plein droit, au tableau d'avancement de grade </a:t>
            </a:r>
            <a:r>
              <a:rPr lang="fr-FR" sz="1400" dirty="0" smtClean="0">
                <a:solidFill>
                  <a:schemeClr val="tx1"/>
                </a:solidFill>
              </a:rPr>
              <a:t>:</a:t>
            </a:r>
            <a:r>
              <a:rPr lang="fr-FR" sz="1400" dirty="0">
                <a:solidFill>
                  <a:schemeClr val="tx1"/>
                </a:solidFill>
              </a:rPr>
              <a:t/>
            </a:r>
            <a:br>
              <a:rPr lang="fr-FR" sz="1400" dirty="0">
                <a:solidFill>
                  <a:schemeClr val="tx1"/>
                </a:solidFill>
              </a:rPr>
            </a:br>
            <a:r>
              <a:rPr lang="fr-FR" sz="1400" dirty="0">
                <a:solidFill>
                  <a:schemeClr val="tx1"/>
                </a:solidFill>
              </a:rPr>
              <a:t>- au vu de l'ancienneté acquise dans ce grade</a:t>
            </a:r>
            <a:br>
              <a:rPr lang="fr-FR" sz="1400" dirty="0">
                <a:solidFill>
                  <a:schemeClr val="tx1"/>
                </a:solidFill>
              </a:rPr>
            </a:br>
            <a:r>
              <a:rPr lang="fr-FR" sz="1400" dirty="0">
                <a:solidFill>
                  <a:schemeClr val="tx1"/>
                </a:solidFill>
              </a:rPr>
              <a:t>- et de celle dont justifient en moyenne les fonctionnaires titulaires du même grade relevant de la même autorité de gestion et ayant accédé, au titre du précédent tableau d'avancement et selon la même voie, au grade supérieur.</a:t>
            </a:r>
          </a:p>
          <a:p>
            <a:r>
              <a:rPr lang="fr-FR" sz="1400" dirty="0">
                <a:solidFill>
                  <a:schemeClr val="tx1"/>
                </a:solidFill>
              </a:rPr>
              <a:t>Les dispositions prévoyant un avancement "sur la base de l'avancement moyen des fonctionnaires du même grade " ne créent pas un droit automatique à l'avancement au grade supérieur pour les fonctionnaires dont l'ancienneté de grade excède l'ancienneté moyenne des agents titulaires du même grade (</a:t>
            </a:r>
            <a:r>
              <a:rPr lang="fr-FR" sz="1400" u="sng" dirty="0">
                <a:solidFill>
                  <a:schemeClr val="tx1"/>
                </a:solidFill>
              </a:rPr>
              <a:t>CE 29 oct. 2012 n°347259</a:t>
            </a:r>
            <a:r>
              <a:rPr lang="fr-FR" sz="1400" dirty="0">
                <a:solidFill>
                  <a:schemeClr val="tx1"/>
                </a:solidFill>
              </a:rPr>
              <a:t>).</a:t>
            </a:r>
          </a:p>
          <a:p>
            <a:r>
              <a:rPr lang="fr-FR" sz="1400" dirty="0">
                <a:solidFill>
                  <a:schemeClr val="tx1"/>
                </a:solidFill>
              </a:rPr>
              <a:t>Le droit à l'avancement moyen est en effet établi en calculant la moyenne de l'ancienneté des agents qui détiennent le même grade ou classe dans le corps auquel appartient le fonctionnaire déchargé, et qui ont été promus au grade d'avancement au titre du ou des précédents tableaux (</a:t>
            </a:r>
            <a:r>
              <a:rPr lang="fr-FR" sz="1400" u="sng" dirty="0">
                <a:solidFill>
                  <a:schemeClr val="tx1"/>
                </a:solidFill>
              </a:rPr>
              <a:t>CE 26 nov. 2012 n°350953</a:t>
            </a:r>
            <a:r>
              <a:rPr lang="fr-FR" sz="1400" dirty="0">
                <a:solidFill>
                  <a:schemeClr val="tx1"/>
                </a:solidFill>
              </a:rPr>
              <a:t>).</a:t>
            </a:r>
          </a:p>
          <a:p>
            <a:r>
              <a:rPr lang="fr-FR" sz="2000" dirty="0" smtClean="0">
                <a:solidFill>
                  <a:srgbClr val="C00000"/>
                </a:solidFill>
              </a:rPr>
              <a:t>Promotion interne :</a:t>
            </a:r>
          </a:p>
          <a:p>
            <a:r>
              <a:rPr lang="fr-FR" sz="1400" dirty="0">
                <a:solidFill>
                  <a:schemeClr val="tx1"/>
                </a:solidFill>
              </a:rPr>
              <a:t>Le fait d'être, partiellement ou même totalement, déchargé de service n'empêche pas de bénéficier d'une promotion interne. </a:t>
            </a:r>
            <a:r>
              <a:rPr lang="fr-FR" sz="1400" dirty="0" smtClean="0">
                <a:solidFill>
                  <a:schemeClr val="tx1"/>
                </a:solidFill>
              </a:rPr>
              <a:t>En effet l'art. L. 411-8 code général de la fonction publique qui interdit la nomination ou promotion "pour ordre" précise que cette interdiction ne fait pas obstacle à la promotion interne d’agents bénéficiant de décharges d'activité de service .</a:t>
            </a:r>
          </a:p>
          <a:p>
            <a:r>
              <a:rPr lang="fr-FR" sz="1400" dirty="0" smtClean="0">
                <a:solidFill>
                  <a:schemeClr val="tx1"/>
                </a:solidFill>
              </a:rPr>
              <a:t>Ces dispositions ne confèrent toutefois aucun droit automatique à la promotion interne.</a:t>
            </a:r>
          </a:p>
          <a:p>
            <a:endParaRPr lang="fr-FR" sz="2000" dirty="0" smtClean="0">
              <a:solidFill>
                <a:schemeClr val="tx1"/>
              </a:solidFill>
            </a:endParaRPr>
          </a:p>
          <a:p>
            <a:endParaRPr lang="fr-FR" sz="1100" dirty="0" smtClean="0">
              <a:solidFill>
                <a:schemeClr val="tx1"/>
              </a:solidFill>
            </a:endParaRPr>
          </a:p>
        </p:txBody>
      </p:sp>
      <p:sp>
        <p:nvSpPr>
          <p:cNvPr id="3" name="Espace réservé du texte 2"/>
          <p:cNvSpPr>
            <a:spLocks noGrp="1"/>
          </p:cNvSpPr>
          <p:nvPr>
            <p:ph type="body" sz="quarter" idx="14"/>
          </p:nvPr>
        </p:nvSpPr>
        <p:spPr/>
        <p:txBody>
          <a:bodyPr/>
          <a:lstStyle/>
          <a:p>
            <a:r>
              <a:rPr lang="fr-FR" dirty="0"/>
              <a:t>Les décharges d’activité de service</a:t>
            </a:r>
          </a:p>
          <a:p>
            <a:endParaRPr lang="fr-FR" dirty="0"/>
          </a:p>
        </p:txBody>
      </p:sp>
      <p:sp>
        <p:nvSpPr>
          <p:cNvPr id="4" name="Titre 3"/>
          <p:cNvSpPr>
            <a:spLocks noGrp="1"/>
          </p:cNvSpPr>
          <p:nvPr>
            <p:ph type="title"/>
          </p:nvPr>
        </p:nvSpPr>
        <p:spPr/>
        <p:txBody>
          <a:bodyPr/>
          <a:lstStyle/>
          <a:p>
            <a:r>
              <a:rPr lang="fr-FR" dirty="0"/>
              <a:t>Exercice du droit syndical</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68</a:t>
            </a:fld>
            <a:endParaRPr lang="fr-FR" dirty="0"/>
          </a:p>
        </p:txBody>
      </p:sp>
    </p:spTree>
    <p:extLst>
      <p:ext uri="{BB962C8B-B14F-4D97-AF65-F5344CB8AC3E}">
        <p14:creationId xmlns:p14="http://schemas.microsoft.com/office/powerpoint/2010/main" val="13919693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60000" y="1055322"/>
            <a:ext cx="11520000" cy="5154678"/>
          </a:xfrm>
        </p:spPr>
        <p:txBody>
          <a:bodyPr/>
          <a:lstStyle/>
          <a:p>
            <a:r>
              <a:rPr lang="fr-FR" sz="2000" dirty="0" smtClean="0">
                <a:solidFill>
                  <a:schemeClr val="tx1"/>
                </a:solidFill>
              </a:rPr>
              <a:t>Les entretiens individuels :</a:t>
            </a:r>
          </a:p>
          <a:p>
            <a:r>
              <a:rPr lang="fr-FR" sz="1600" u="sng" dirty="0"/>
              <a:t>L’entretien annuel de suivi</a:t>
            </a:r>
            <a:r>
              <a:rPr lang="fr-FR" sz="1600" dirty="0"/>
              <a:t> </a:t>
            </a:r>
            <a:r>
              <a:rPr lang="fr-FR" sz="1600" dirty="0">
                <a:solidFill>
                  <a:schemeClr val="tx1"/>
                </a:solidFill>
              </a:rPr>
              <a:t>(</a:t>
            </a:r>
            <a:r>
              <a:rPr lang="fr-FR" sz="1100" i="1" dirty="0">
                <a:solidFill>
                  <a:schemeClr val="tx1"/>
                </a:solidFill>
              </a:rPr>
              <a:t>art. L. 212-6 code général de la fonction </a:t>
            </a:r>
            <a:r>
              <a:rPr lang="fr-FR" sz="1100" i="1" dirty="0" smtClean="0">
                <a:solidFill>
                  <a:schemeClr val="tx1"/>
                </a:solidFill>
              </a:rPr>
              <a:t>publique</a:t>
            </a:r>
            <a:r>
              <a:rPr lang="fr-FR" sz="1600" dirty="0" smtClean="0">
                <a:solidFill>
                  <a:schemeClr val="tx1"/>
                </a:solidFill>
              </a:rPr>
              <a:t>,  </a:t>
            </a:r>
            <a:r>
              <a:rPr lang="fr-FR" sz="1200" i="1" dirty="0" smtClean="0">
                <a:solidFill>
                  <a:schemeClr val="tx1"/>
                </a:solidFill>
              </a:rPr>
              <a:t>art </a:t>
            </a:r>
            <a:r>
              <a:rPr lang="fr-FR" sz="1200" i="1" dirty="0">
                <a:solidFill>
                  <a:schemeClr val="tx1"/>
                </a:solidFill>
              </a:rPr>
              <a:t>16 du décret n°2017-1419 du 28 septembre 2017)</a:t>
            </a:r>
          </a:p>
          <a:p>
            <a:r>
              <a:rPr lang="fr-FR" sz="1400" dirty="0" smtClean="0">
                <a:solidFill>
                  <a:schemeClr val="tx1"/>
                </a:solidFill>
              </a:rPr>
              <a:t>Les </a:t>
            </a:r>
            <a:r>
              <a:rPr lang="fr-FR" sz="1400" dirty="0">
                <a:solidFill>
                  <a:schemeClr val="tx1"/>
                </a:solidFill>
              </a:rPr>
              <a:t>fonctionnaires bénéficiant d'une décharge d'activité de services pour l’exercice d’une activité syndicale qui consacrent une quotité de temps de travail </a:t>
            </a:r>
            <a:r>
              <a:rPr lang="fr-FR" sz="1400" u="sng" dirty="0">
                <a:solidFill>
                  <a:schemeClr val="tx1"/>
                </a:solidFill>
              </a:rPr>
              <a:t>au moins égale à 70% et inférieure à 100%</a:t>
            </a:r>
            <a:r>
              <a:rPr lang="fr-FR" sz="1400" dirty="0">
                <a:solidFill>
                  <a:schemeClr val="tx1"/>
                </a:solidFill>
              </a:rPr>
              <a:t> d’un temps plein à cette </a:t>
            </a:r>
            <a:r>
              <a:rPr lang="fr-FR" sz="1400" dirty="0" smtClean="0">
                <a:solidFill>
                  <a:schemeClr val="tx1"/>
                </a:solidFill>
              </a:rPr>
              <a:t>activité ont droit à un entretien annuel Au cours de </a:t>
            </a:r>
            <a:r>
              <a:rPr lang="fr-FR" sz="1400" dirty="0">
                <a:solidFill>
                  <a:schemeClr val="tx1"/>
                </a:solidFill>
              </a:rPr>
              <a:t>l’entretien, ces agents ne sont cependant pas soumis à l’appréciation de leur valeur </a:t>
            </a:r>
            <a:r>
              <a:rPr lang="fr-FR" sz="1400" dirty="0" smtClean="0">
                <a:solidFill>
                  <a:schemeClr val="tx1"/>
                </a:solidFill>
              </a:rPr>
              <a:t>professionnelle, Cet entretien annuel de suivi est conduit par le supérieur hiérarchique direct de l’agent. L’entretien est conduit par le supérieur hiérarchique. </a:t>
            </a:r>
            <a:endParaRPr lang="fr-FR" sz="1400" dirty="0">
              <a:solidFill>
                <a:schemeClr val="tx1"/>
              </a:solidFill>
            </a:endParaRPr>
          </a:p>
          <a:p>
            <a:r>
              <a:rPr lang="fr-FR" sz="1600" u="sng" dirty="0"/>
              <a:t>L’entretien annuel </a:t>
            </a:r>
            <a:r>
              <a:rPr lang="fr-FR" sz="1600" u="sng" dirty="0" smtClean="0"/>
              <a:t>d’accompagnement : </a:t>
            </a:r>
          </a:p>
          <a:p>
            <a:r>
              <a:rPr lang="fr-FR" sz="1400" dirty="0" smtClean="0">
                <a:solidFill>
                  <a:schemeClr val="tx1"/>
                </a:solidFill>
              </a:rPr>
              <a:t>Les </a:t>
            </a:r>
            <a:r>
              <a:rPr lang="fr-FR" sz="1400" dirty="0">
                <a:solidFill>
                  <a:schemeClr val="tx1"/>
                </a:solidFill>
              </a:rPr>
              <a:t>fonctionnaires qui, dans le cadre d’une mise à disposition ou d’une décharge d’activité de service, consacrent une quotité de temps de travail égale ou supérieur à 70 % d’un temps plein à une activité syndicale peuvent également demander à bénéficier d’un entretien annuel d’accompagnement.</a:t>
            </a:r>
          </a:p>
          <a:p>
            <a:r>
              <a:rPr lang="fr-FR" sz="1400" dirty="0">
                <a:solidFill>
                  <a:schemeClr val="tx1"/>
                </a:solidFill>
              </a:rPr>
              <a:t>Pour les agents occupant 100% d'un service à temps plein à une activité syndicale, l’entretien qui intervient avant le terme de la décharge syndicale ou de la mise à disposition ne peut leur être refusé.</a:t>
            </a:r>
          </a:p>
          <a:p>
            <a:r>
              <a:rPr lang="fr-FR" sz="1400" dirty="0" smtClean="0">
                <a:solidFill>
                  <a:schemeClr val="tx1"/>
                </a:solidFill>
              </a:rPr>
              <a:t>Cet entretien </a:t>
            </a:r>
            <a:r>
              <a:rPr lang="fr-FR" sz="1400" dirty="0">
                <a:solidFill>
                  <a:schemeClr val="tx1"/>
                </a:solidFill>
              </a:rPr>
              <a:t>d’accompagnement ne peut comporter aucune appréciation de sa valeur professionnelle de l’agent</a:t>
            </a:r>
            <a:r>
              <a:rPr lang="fr-FR" sz="1400" dirty="0" smtClean="0">
                <a:solidFill>
                  <a:schemeClr val="tx1"/>
                </a:solidFill>
              </a:rPr>
              <a:t>.</a:t>
            </a:r>
            <a:endParaRPr lang="fr-FR" sz="1400" dirty="0">
              <a:solidFill>
                <a:schemeClr val="tx1"/>
              </a:solidFill>
            </a:endParaRPr>
          </a:p>
          <a:p>
            <a:r>
              <a:rPr lang="fr-FR" sz="1600" dirty="0">
                <a:solidFill>
                  <a:schemeClr val="tx1"/>
                </a:solidFill>
              </a:rPr>
              <a:t>A la différence de l’entretien annuel de suivi, cet entretien est mené par le responsable des ressources humaines de l'établissement dont l’agent relève</a:t>
            </a:r>
            <a:r>
              <a:rPr lang="fr-FR" sz="1600" dirty="0" smtClean="0">
                <a:solidFill>
                  <a:schemeClr val="tx1"/>
                </a:solidFill>
              </a:rPr>
              <a:t>.</a:t>
            </a:r>
            <a:endParaRPr lang="fr-FR" sz="1400" dirty="0" smtClean="0">
              <a:solidFill>
                <a:schemeClr val="tx1"/>
              </a:solidFill>
            </a:endParaRPr>
          </a:p>
          <a:p>
            <a:r>
              <a:rPr lang="fr-FR" sz="1400" dirty="0" smtClean="0">
                <a:solidFill>
                  <a:schemeClr val="tx1"/>
                </a:solidFill>
              </a:rPr>
              <a:t>Ces entretiens portent </a:t>
            </a:r>
            <a:r>
              <a:rPr lang="fr-FR" sz="1400" dirty="0">
                <a:solidFill>
                  <a:schemeClr val="tx1"/>
                </a:solidFill>
              </a:rPr>
              <a:t>sur les thématiques suivantes :</a:t>
            </a:r>
            <a:br>
              <a:rPr lang="fr-FR" sz="1400" dirty="0">
                <a:solidFill>
                  <a:schemeClr val="tx1"/>
                </a:solidFill>
              </a:rPr>
            </a:br>
            <a:r>
              <a:rPr lang="fr-FR" sz="1400" dirty="0">
                <a:solidFill>
                  <a:schemeClr val="tx1"/>
                </a:solidFill>
              </a:rPr>
              <a:t>- les acquis de l'expérience professionnelle, y compris ceux résultant de son activité syndicale ;</a:t>
            </a:r>
            <a:br>
              <a:rPr lang="fr-FR" sz="1400" dirty="0">
                <a:solidFill>
                  <a:schemeClr val="tx1"/>
                </a:solidFill>
              </a:rPr>
            </a:br>
            <a:r>
              <a:rPr lang="fr-FR" sz="1400" dirty="0">
                <a:solidFill>
                  <a:schemeClr val="tx1"/>
                </a:solidFill>
              </a:rPr>
              <a:t>- les besoins de formation professionnelle ;</a:t>
            </a:r>
            <a:br>
              <a:rPr lang="fr-FR" sz="1400" dirty="0">
                <a:solidFill>
                  <a:schemeClr val="tx1"/>
                </a:solidFill>
              </a:rPr>
            </a:br>
            <a:r>
              <a:rPr lang="fr-FR" sz="1400" dirty="0">
                <a:solidFill>
                  <a:schemeClr val="tx1"/>
                </a:solidFill>
              </a:rPr>
              <a:t>- les perspectives d'évolution professionnelle en termes de carrière et de mobilité.</a:t>
            </a:r>
          </a:p>
          <a:p>
            <a:endParaRPr lang="fr-FR" sz="1200" dirty="0" smtClean="0">
              <a:solidFill>
                <a:schemeClr val="tx1"/>
              </a:solidFill>
            </a:endParaRPr>
          </a:p>
        </p:txBody>
      </p:sp>
      <p:sp>
        <p:nvSpPr>
          <p:cNvPr id="3" name="Espace réservé du texte 2"/>
          <p:cNvSpPr>
            <a:spLocks noGrp="1"/>
          </p:cNvSpPr>
          <p:nvPr>
            <p:ph type="body" sz="quarter" idx="14"/>
          </p:nvPr>
        </p:nvSpPr>
        <p:spPr/>
        <p:txBody>
          <a:bodyPr/>
          <a:lstStyle/>
          <a:p>
            <a:r>
              <a:rPr lang="fr-FR" dirty="0"/>
              <a:t>Les décharges d’activité de service</a:t>
            </a:r>
          </a:p>
          <a:p>
            <a:endParaRPr lang="fr-FR" dirty="0"/>
          </a:p>
        </p:txBody>
      </p:sp>
      <p:sp>
        <p:nvSpPr>
          <p:cNvPr id="4" name="Titre 3"/>
          <p:cNvSpPr>
            <a:spLocks noGrp="1"/>
          </p:cNvSpPr>
          <p:nvPr>
            <p:ph type="title"/>
          </p:nvPr>
        </p:nvSpPr>
        <p:spPr/>
        <p:txBody>
          <a:bodyPr/>
          <a:lstStyle/>
          <a:p>
            <a:r>
              <a:rPr lang="fr-FR" dirty="0"/>
              <a:t>Exercice du droit syndical</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69</a:t>
            </a:fld>
            <a:endParaRPr lang="fr-FR" dirty="0"/>
          </a:p>
        </p:txBody>
      </p:sp>
    </p:spTree>
    <p:extLst>
      <p:ext uri="{BB962C8B-B14F-4D97-AF65-F5344CB8AC3E}">
        <p14:creationId xmlns:p14="http://schemas.microsoft.com/office/powerpoint/2010/main" val="2280750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a:t>Les compétences du CST</a:t>
            </a:r>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7</a:t>
            </a:fld>
            <a:endParaRPr lang="fr-FR" dirty="0"/>
          </a:p>
        </p:txBody>
      </p:sp>
      <p:sp>
        <p:nvSpPr>
          <p:cNvPr id="6" name="Espace réservé du texte 5"/>
          <p:cNvSpPr txBox="1">
            <a:spLocks noGrp="1"/>
          </p:cNvSpPr>
          <p:nvPr>
            <p:ph type="body" sz="quarter" idx="13"/>
          </p:nvPr>
        </p:nvSpPr>
        <p:spPr>
          <a:xfrm>
            <a:off x="360000" y="755934"/>
            <a:ext cx="11520000" cy="5843651"/>
          </a:xfrm>
          <a:prstGeom prst="rect">
            <a:avLst/>
          </a:prstGeom>
          <a:noFill/>
        </p:spPr>
        <p:txBody>
          <a:bodyPr wrap="square" rtlCol="0">
            <a:spAutoFit/>
          </a:bodyPr>
          <a:lstStyle/>
          <a:p>
            <a:r>
              <a:rPr lang="fr-FR" sz="800" dirty="0" smtClean="0"/>
              <a:t> </a:t>
            </a:r>
            <a:endParaRPr lang="fr-FR" sz="800" dirty="0"/>
          </a:p>
          <a:p>
            <a:pPr marL="342900" lvl="0" indent="-342900" algn="just">
              <a:lnSpc>
                <a:spcPct val="115000"/>
              </a:lnSpc>
              <a:spcAft>
                <a:spcPts val="0"/>
              </a:spcAft>
              <a:buFont typeface="Calibri" panose="020F0502020204030204" pitchFamily="34" charset="0"/>
              <a:buChar char="-"/>
            </a:pPr>
            <a:r>
              <a:rPr lang="fr-FR" sz="2000" b="1" dirty="0" smtClean="0">
                <a:latin typeface="Calibri" panose="020F0502020204030204" pitchFamily="34" charset="0"/>
                <a:ea typeface="Calibri" panose="020F0502020204030204" pitchFamily="34" charset="0"/>
                <a:cs typeface="Times New Roman" panose="02020603050405020304" pitchFamily="18" charset="0"/>
              </a:rPr>
              <a:t>Le CST débat </a:t>
            </a:r>
            <a:r>
              <a:rPr lang="fr-FR" sz="2000" b="1" dirty="0">
                <a:latin typeface="Calibri" panose="020F0502020204030204" pitchFamily="34" charset="0"/>
                <a:ea typeface="Calibri" panose="020F0502020204030204" pitchFamily="34" charset="0"/>
                <a:cs typeface="Times New Roman" panose="02020603050405020304" pitchFamily="18" charset="0"/>
              </a:rPr>
              <a:t>chaque année sur</a:t>
            </a:r>
            <a:r>
              <a:rPr lang="fr-FR" sz="2000" dirty="0">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15000"/>
              </a:lnSpc>
              <a:spcAft>
                <a:spcPts val="0"/>
              </a:spcAft>
              <a:buFont typeface="Courier New" panose="02070309020205020404" pitchFamily="49" charset="0"/>
              <a:buChar char="o"/>
            </a:pPr>
            <a:r>
              <a:rPr lang="fr-FR" sz="1600" dirty="0">
                <a:latin typeface="Calibri" panose="020F0502020204030204" pitchFamily="34" charset="0"/>
                <a:ea typeface="Calibri" panose="020F0502020204030204" pitchFamily="34" charset="0"/>
                <a:cs typeface="Times New Roman" panose="02020603050405020304" pitchFamily="18" charset="0"/>
              </a:rPr>
              <a:t>le bilan de la mise en œuvre des lignes directrices de </a:t>
            </a:r>
            <a:r>
              <a:rPr lang="fr-FR" sz="1600" dirty="0" smtClean="0">
                <a:latin typeface="Calibri" panose="020F0502020204030204" pitchFamily="34" charset="0"/>
                <a:ea typeface="Calibri" panose="020F0502020204030204" pitchFamily="34" charset="0"/>
                <a:cs typeface="Times New Roman" panose="02020603050405020304" pitchFamily="18" charset="0"/>
              </a:rPr>
              <a:t>gestion, </a:t>
            </a:r>
            <a:r>
              <a:rPr lang="fr-FR" sz="1600" dirty="0">
                <a:latin typeface="Calibri" panose="020F0502020204030204" pitchFamily="34" charset="0"/>
                <a:ea typeface="Calibri" panose="020F0502020204030204" pitchFamily="34" charset="0"/>
                <a:cs typeface="Times New Roman" panose="02020603050405020304" pitchFamily="18" charset="0"/>
              </a:rPr>
              <a:t>sur la base des décisions individuelles</a:t>
            </a:r>
          </a:p>
          <a:p>
            <a:pPr marL="742950" lvl="1" indent="-285750">
              <a:lnSpc>
                <a:spcPct val="115000"/>
              </a:lnSpc>
              <a:spcAft>
                <a:spcPts val="0"/>
              </a:spcAft>
              <a:buFont typeface="Courier New" panose="02070309020205020404" pitchFamily="49" charset="0"/>
              <a:buChar char="o"/>
            </a:pPr>
            <a:r>
              <a:rPr lang="fr-FR" sz="1600" dirty="0">
                <a:latin typeface="Calibri" panose="020F0502020204030204" pitchFamily="34" charset="0"/>
                <a:ea typeface="Calibri" panose="020F0502020204030204" pitchFamily="34" charset="0"/>
                <a:cs typeface="Times New Roman" panose="02020603050405020304" pitchFamily="18" charset="0"/>
              </a:rPr>
              <a:t> l’évolution des politiques </a:t>
            </a:r>
            <a:r>
              <a:rPr lang="fr-FR" sz="1600" dirty="0" smtClean="0">
                <a:latin typeface="Calibri" panose="020F0502020204030204" pitchFamily="34" charset="0"/>
                <a:ea typeface="Calibri" panose="020F0502020204030204" pitchFamily="34" charset="0"/>
                <a:cs typeface="Times New Roman" panose="02020603050405020304" pitchFamily="18" charset="0"/>
              </a:rPr>
              <a:t>des </a:t>
            </a:r>
            <a:r>
              <a:rPr lang="fr-FR" sz="1600" dirty="0">
                <a:latin typeface="Calibri" panose="020F0502020204030204" pitchFamily="34" charset="0"/>
                <a:ea typeface="Calibri" panose="020F0502020204030204" pitchFamily="34" charset="0"/>
                <a:cs typeface="Times New Roman" panose="02020603050405020304" pitchFamily="18" charset="0"/>
              </a:rPr>
              <a:t>ressources humaines, sur la base du rapport social unique</a:t>
            </a:r>
          </a:p>
          <a:p>
            <a:pPr marL="742950" lvl="1" indent="-285750">
              <a:lnSpc>
                <a:spcPct val="115000"/>
              </a:lnSpc>
              <a:spcAft>
                <a:spcPts val="0"/>
              </a:spcAft>
              <a:buFont typeface="Courier New" panose="02070309020205020404" pitchFamily="49" charset="0"/>
              <a:buChar char="o"/>
            </a:pPr>
            <a:r>
              <a:rPr lang="fr-FR" sz="1600" dirty="0">
                <a:latin typeface="Calibri" panose="020F0502020204030204" pitchFamily="34" charset="0"/>
                <a:ea typeface="Calibri" panose="020F0502020204030204" pitchFamily="34" charset="0"/>
                <a:cs typeface="Times New Roman" panose="02020603050405020304" pitchFamily="18" charset="0"/>
              </a:rPr>
              <a:t> la création des emplois à temps non complet</a:t>
            </a:r>
          </a:p>
          <a:p>
            <a:pPr marL="742950" lvl="1" indent="-285750">
              <a:lnSpc>
                <a:spcPct val="115000"/>
              </a:lnSpc>
              <a:spcAft>
                <a:spcPts val="0"/>
              </a:spcAft>
              <a:buFont typeface="Courier New" panose="02070309020205020404" pitchFamily="49" charset="0"/>
              <a:buChar char="o"/>
            </a:pPr>
            <a:r>
              <a:rPr lang="fr-FR" sz="1600" dirty="0">
                <a:latin typeface="Calibri" panose="020F0502020204030204" pitchFamily="34" charset="0"/>
                <a:ea typeface="Calibri" panose="020F0502020204030204" pitchFamily="34" charset="0"/>
                <a:cs typeface="Times New Roman" panose="02020603050405020304" pitchFamily="18" charset="0"/>
              </a:rPr>
              <a:t> le bilan annuel de la mise en œuvre du télétravail</a:t>
            </a:r>
          </a:p>
          <a:p>
            <a:pPr marL="742950" lvl="1" indent="-285750">
              <a:lnSpc>
                <a:spcPct val="115000"/>
              </a:lnSpc>
              <a:spcAft>
                <a:spcPts val="0"/>
              </a:spcAft>
              <a:buFont typeface="Courier New" panose="02070309020205020404" pitchFamily="49" charset="0"/>
              <a:buChar char="o"/>
            </a:pPr>
            <a:r>
              <a:rPr lang="fr-FR" sz="1600" dirty="0">
                <a:latin typeface="Calibri" panose="020F0502020204030204" pitchFamily="34" charset="0"/>
                <a:ea typeface="Calibri" panose="020F0502020204030204" pitchFamily="34" charset="0"/>
                <a:cs typeface="Times New Roman" panose="02020603050405020304" pitchFamily="18" charset="0"/>
              </a:rPr>
              <a:t> le bilan annuel des recrutements effectués au titre du PACTE</a:t>
            </a:r>
          </a:p>
          <a:p>
            <a:pPr marL="742950" lvl="1" indent="-285750">
              <a:lnSpc>
                <a:spcPct val="115000"/>
              </a:lnSpc>
              <a:spcAft>
                <a:spcPts val="0"/>
              </a:spcAft>
              <a:buFont typeface="Courier New" panose="02070309020205020404" pitchFamily="49" charset="0"/>
              <a:buChar char="o"/>
            </a:pPr>
            <a:r>
              <a:rPr lang="fr-FR" sz="1600" dirty="0">
                <a:latin typeface="Calibri" panose="020F0502020204030204" pitchFamily="34" charset="0"/>
                <a:ea typeface="Calibri" panose="020F0502020204030204" pitchFamily="34" charset="0"/>
                <a:cs typeface="Times New Roman" panose="02020603050405020304" pitchFamily="18" charset="0"/>
              </a:rPr>
              <a:t> le bilan annuel du dispositif </a:t>
            </a:r>
            <a:r>
              <a:rPr lang="fr-FR" sz="1600" dirty="0" smtClean="0">
                <a:latin typeface="Calibri" panose="020F0502020204030204" pitchFamily="34" charset="0"/>
                <a:ea typeface="Calibri" panose="020F0502020204030204" pitchFamily="34" charset="0"/>
                <a:cs typeface="Times New Roman" panose="02020603050405020304" pitchFamily="18" charset="0"/>
              </a:rPr>
              <a:t>expérimental </a:t>
            </a:r>
            <a:r>
              <a:rPr lang="fr-FR" sz="1600" dirty="0">
                <a:latin typeface="Calibri" panose="020F0502020204030204" pitchFamily="34" charset="0"/>
                <a:ea typeface="Calibri" panose="020F0502020204030204" pitchFamily="34" charset="0"/>
                <a:cs typeface="Times New Roman" panose="02020603050405020304" pitchFamily="18" charset="0"/>
              </a:rPr>
              <a:t>d’accompagnement des agents recrutés </a:t>
            </a:r>
            <a:r>
              <a:rPr lang="fr-FR" sz="1600" dirty="0" smtClean="0">
                <a:latin typeface="Calibri" panose="020F0502020204030204" pitchFamily="34" charset="0"/>
                <a:ea typeface="Calibri" panose="020F0502020204030204" pitchFamily="34" charset="0"/>
                <a:cs typeface="Times New Roman" panose="02020603050405020304" pitchFamily="18" charset="0"/>
              </a:rPr>
              <a:t>en </a:t>
            </a:r>
            <a:r>
              <a:rPr lang="fr-FR" sz="1600" dirty="0">
                <a:latin typeface="Calibri" panose="020F0502020204030204" pitchFamily="34" charset="0"/>
                <a:ea typeface="Calibri" panose="020F0502020204030204" pitchFamily="34" charset="0"/>
                <a:cs typeface="Times New Roman" panose="02020603050405020304" pitchFamily="18" charset="0"/>
              </a:rPr>
              <a:t>contrat et suivant en alternance une préparation aux </a:t>
            </a:r>
            <a:r>
              <a:rPr lang="fr-FR" sz="1600" dirty="0" smtClean="0">
                <a:latin typeface="Calibri" panose="020F0502020204030204" pitchFamily="34" charset="0"/>
                <a:ea typeface="Calibri" panose="020F0502020204030204" pitchFamily="34" charset="0"/>
                <a:cs typeface="Times New Roman" panose="02020603050405020304" pitchFamily="18" charset="0"/>
              </a:rPr>
              <a:t>concours de </a:t>
            </a:r>
            <a:r>
              <a:rPr lang="fr-FR" sz="1600" dirty="0">
                <a:latin typeface="Calibri" panose="020F0502020204030204" pitchFamily="34" charset="0"/>
                <a:ea typeface="Calibri" panose="020F0502020204030204" pitchFamily="34" charset="0"/>
                <a:cs typeface="Times New Roman" panose="02020603050405020304" pitchFamily="18" charset="0"/>
              </a:rPr>
              <a:t>catégorie A et B</a:t>
            </a:r>
          </a:p>
          <a:p>
            <a:pPr marL="742950" lvl="1" indent="-285750">
              <a:lnSpc>
                <a:spcPct val="115000"/>
              </a:lnSpc>
              <a:spcAft>
                <a:spcPts val="0"/>
              </a:spcAft>
              <a:buFont typeface="Courier New" panose="02070309020205020404" pitchFamily="49" charset="0"/>
              <a:buChar char="o"/>
            </a:pPr>
            <a:r>
              <a:rPr lang="fr-FR" sz="1600" dirty="0">
                <a:latin typeface="Calibri" panose="020F0502020204030204" pitchFamily="34" charset="0"/>
                <a:ea typeface="Calibri" panose="020F0502020204030204" pitchFamily="34" charset="0"/>
                <a:cs typeface="Times New Roman" panose="02020603050405020304" pitchFamily="18" charset="0"/>
              </a:rPr>
              <a:t> les questions relatives à la dématérialisation des procédures, aux évolutions </a:t>
            </a:r>
            <a:r>
              <a:rPr lang="fr-FR" sz="1600" dirty="0" smtClean="0">
                <a:latin typeface="Calibri" panose="020F0502020204030204" pitchFamily="34" charset="0"/>
                <a:ea typeface="Calibri" panose="020F0502020204030204" pitchFamily="34" charset="0"/>
                <a:cs typeface="Times New Roman" panose="02020603050405020304" pitchFamily="18" charset="0"/>
              </a:rPr>
              <a:t>technologiques et </a:t>
            </a:r>
            <a:r>
              <a:rPr lang="fr-FR" sz="1600" dirty="0">
                <a:latin typeface="Calibri" panose="020F0502020204030204" pitchFamily="34" charset="0"/>
                <a:ea typeface="Calibri" panose="020F0502020204030204" pitchFamily="34" charset="0"/>
                <a:cs typeface="Times New Roman" panose="02020603050405020304" pitchFamily="18" charset="0"/>
              </a:rPr>
              <a:t>de méthode de travail des services et à leurs incidences sur les agents</a:t>
            </a:r>
          </a:p>
          <a:p>
            <a:pPr marL="742950" lvl="1" indent="-285750">
              <a:lnSpc>
                <a:spcPct val="115000"/>
              </a:lnSpc>
              <a:spcAft>
                <a:spcPts val="0"/>
              </a:spcAft>
              <a:buFont typeface="Courier New" panose="02070309020205020404" pitchFamily="49" charset="0"/>
              <a:buChar char="o"/>
            </a:pPr>
            <a:r>
              <a:rPr lang="fr-FR" sz="1600" dirty="0">
                <a:latin typeface="Calibri" panose="020F0502020204030204" pitchFamily="34" charset="0"/>
                <a:ea typeface="Calibri" panose="020F0502020204030204" pitchFamily="34" charset="0"/>
                <a:cs typeface="Times New Roman" panose="02020603050405020304" pitchFamily="18" charset="0"/>
              </a:rPr>
              <a:t> le bilan annuel relatif à l’apprentissage</a:t>
            </a:r>
          </a:p>
          <a:p>
            <a:pPr marL="742950" lvl="1" indent="-285750">
              <a:lnSpc>
                <a:spcPct val="115000"/>
              </a:lnSpc>
              <a:spcAft>
                <a:spcPts val="0"/>
              </a:spcAft>
              <a:buFont typeface="Courier New" panose="02070309020205020404" pitchFamily="49" charset="0"/>
              <a:buChar char="o"/>
            </a:pPr>
            <a:r>
              <a:rPr lang="fr-FR" sz="1600" dirty="0">
                <a:latin typeface="Calibri" panose="020F0502020204030204" pitchFamily="34" charset="0"/>
                <a:ea typeface="Calibri" panose="020F0502020204030204" pitchFamily="34" charset="0"/>
                <a:cs typeface="Times New Roman" panose="02020603050405020304" pitchFamily="18" charset="0"/>
              </a:rPr>
              <a:t> le bilan annuel du plan de formation</a:t>
            </a:r>
          </a:p>
          <a:p>
            <a:pPr marL="742950" lvl="1" indent="-285750">
              <a:lnSpc>
                <a:spcPct val="115000"/>
              </a:lnSpc>
              <a:spcAft>
                <a:spcPts val="0"/>
              </a:spcAft>
              <a:buFont typeface="Courier New" panose="02070309020205020404" pitchFamily="49" charset="0"/>
              <a:buChar char="o"/>
            </a:pPr>
            <a:r>
              <a:rPr lang="fr-FR" sz="1600" dirty="0">
                <a:latin typeface="Calibri" panose="020F0502020204030204" pitchFamily="34" charset="0"/>
                <a:ea typeface="Calibri" panose="020F0502020204030204" pitchFamily="34" charset="0"/>
                <a:cs typeface="Times New Roman" panose="02020603050405020304" pitchFamily="18" charset="0"/>
              </a:rPr>
              <a:t> la politique d’insertion, de maintien dans l’emploi et d’accompagnement des parcours professionnels des travailleurs en situation de handicap</a:t>
            </a:r>
          </a:p>
          <a:p>
            <a:pPr marL="742950" lvl="1" indent="-285750">
              <a:lnSpc>
                <a:spcPct val="115000"/>
              </a:lnSpc>
              <a:spcAft>
                <a:spcPts val="0"/>
              </a:spcAft>
              <a:buFont typeface="Courier New" panose="02070309020205020404" pitchFamily="49" charset="0"/>
              <a:buChar char="o"/>
            </a:pPr>
            <a:r>
              <a:rPr lang="fr-FR" sz="1600" dirty="0">
                <a:latin typeface="Calibri" panose="020F0502020204030204" pitchFamily="34" charset="0"/>
                <a:ea typeface="Calibri" panose="020F0502020204030204" pitchFamily="34" charset="0"/>
                <a:cs typeface="Times New Roman" panose="02020603050405020304" pitchFamily="18" charset="0"/>
              </a:rPr>
              <a:t> les évaluations relatives à l’accessibilité des services et à la qualité des services rendus </a:t>
            </a:r>
          </a:p>
          <a:p>
            <a:pPr marL="742950" lvl="1" indent="-285750">
              <a:lnSpc>
                <a:spcPct val="115000"/>
              </a:lnSpc>
              <a:spcAft>
                <a:spcPts val="1000"/>
              </a:spcAft>
              <a:buFont typeface="Courier New" panose="02070309020205020404" pitchFamily="49" charset="0"/>
              <a:buChar char="o"/>
            </a:pPr>
            <a:r>
              <a:rPr lang="fr-FR" sz="1600" dirty="0">
                <a:latin typeface="Calibri" panose="020F0502020204030204" pitchFamily="34" charset="0"/>
                <a:ea typeface="Calibri" panose="020F0502020204030204" pitchFamily="34" charset="0"/>
                <a:cs typeface="Times New Roman" panose="02020603050405020304" pitchFamily="18" charset="0"/>
              </a:rPr>
              <a:t> les enjeux et politiques en matière d’égalité professionnelle et de prévention des discriminations </a:t>
            </a:r>
            <a:endParaRPr lang="fr-FR" sz="1600" dirty="0"/>
          </a:p>
        </p:txBody>
      </p:sp>
    </p:spTree>
    <p:extLst>
      <p:ext uri="{BB962C8B-B14F-4D97-AF65-F5344CB8AC3E}">
        <p14:creationId xmlns:p14="http://schemas.microsoft.com/office/powerpoint/2010/main" val="32017162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smtClean="0">
                <a:solidFill>
                  <a:schemeClr val="tx1"/>
                </a:solidFill>
              </a:rPr>
              <a:t>Les O.S. désignent les bénéficiaires </a:t>
            </a:r>
          </a:p>
          <a:p>
            <a:pPr marL="457200" indent="-457200">
              <a:buFontTx/>
              <a:buChar char="-"/>
            </a:pPr>
            <a:r>
              <a:rPr lang="fr-FR" dirty="0" smtClean="0">
                <a:solidFill>
                  <a:schemeClr val="tx1"/>
                </a:solidFill>
              </a:rPr>
              <a:t>des Autorisations d’Absence 1/1000h parmi les représentants en activité dans le périmètre du CST départemental</a:t>
            </a:r>
          </a:p>
          <a:p>
            <a:pPr marL="457200" indent="-457200">
              <a:buFontTx/>
              <a:buChar char="-"/>
            </a:pPr>
            <a:r>
              <a:rPr lang="fr-FR" dirty="0" smtClean="0">
                <a:solidFill>
                  <a:schemeClr val="tx1"/>
                </a:solidFill>
              </a:rPr>
              <a:t>des Décharges d’activité de service parmi les représentants en activité dans le périmètre du CST départemental et des CST autonomes des collectivités affiliées obligatoires.</a:t>
            </a:r>
          </a:p>
          <a:p>
            <a:r>
              <a:rPr lang="fr-FR" dirty="0" smtClean="0">
                <a:solidFill>
                  <a:schemeClr val="tx1"/>
                </a:solidFill>
              </a:rPr>
              <a:t>Elles communiquent la liste nominative au Président du CDG.</a:t>
            </a:r>
          </a:p>
          <a:p>
            <a:r>
              <a:rPr lang="fr-FR" dirty="0" smtClean="0">
                <a:solidFill>
                  <a:schemeClr val="tx1"/>
                </a:solidFill>
                <a:sym typeface="Wingdings 2" panose="05020102010507070707" pitchFamily="18" charset="2"/>
              </a:rPr>
              <a:t> Remboursement par le CDG</a:t>
            </a:r>
            <a:endParaRPr lang="fr-FR" dirty="0" smtClean="0">
              <a:solidFill>
                <a:schemeClr val="tx1"/>
              </a:solidFill>
            </a:endParaRPr>
          </a:p>
          <a:p>
            <a:r>
              <a:rPr lang="fr-FR" i="1" dirty="0" err="1" smtClean="0"/>
              <a:t>Cf</a:t>
            </a:r>
            <a:r>
              <a:rPr lang="fr-FR" i="1" dirty="0" smtClean="0"/>
              <a:t> imprimé et processus </a:t>
            </a:r>
          </a:p>
          <a:p>
            <a:r>
              <a:rPr lang="fr-FR" i="1" dirty="0" err="1" smtClean="0">
                <a:hlinkClick r:id="rId2" action="ppaction://hlinkfile"/>
              </a:rPr>
              <a:t>Process</a:t>
            </a:r>
            <a:r>
              <a:rPr lang="fr-FR" i="1" dirty="0" smtClean="0"/>
              <a:t> – </a:t>
            </a:r>
            <a:r>
              <a:rPr lang="fr-FR" i="1" dirty="0" smtClean="0">
                <a:hlinkClick r:id="rId3" action="ppaction://hlinkfile"/>
              </a:rPr>
              <a:t>imprimé de demande de remboursement</a:t>
            </a:r>
            <a:endParaRPr lang="fr-FR" i="1" dirty="0" smtClean="0"/>
          </a:p>
          <a:p>
            <a:pPr marL="457200" indent="-457200">
              <a:buFontTx/>
              <a:buChar char="-"/>
            </a:pPr>
            <a:endParaRPr lang="fr-FR" dirty="0"/>
          </a:p>
        </p:txBody>
      </p:sp>
      <p:sp>
        <p:nvSpPr>
          <p:cNvPr id="3" name="Espace réservé du texte 2"/>
          <p:cNvSpPr>
            <a:spLocks noGrp="1"/>
          </p:cNvSpPr>
          <p:nvPr>
            <p:ph type="body" sz="quarter" idx="14"/>
          </p:nvPr>
        </p:nvSpPr>
        <p:spPr/>
        <p:txBody>
          <a:bodyPr/>
          <a:lstStyle/>
          <a:p>
            <a:r>
              <a:rPr lang="fr-FR" dirty="0" smtClean="0"/>
              <a:t>Remboursement des droits syndicaux</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70</a:t>
            </a:fld>
            <a:endParaRPr lang="fr-FR" dirty="0"/>
          </a:p>
        </p:txBody>
      </p:sp>
    </p:spTree>
    <p:extLst>
      <p:ext uri="{BB962C8B-B14F-4D97-AF65-F5344CB8AC3E}">
        <p14:creationId xmlns:p14="http://schemas.microsoft.com/office/powerpoint/2010/main" val="39930000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25100" y="1108213"/>
            <a:ext cx="11520000" cy="4320000"/>
          </a:xfrm>
        </p:spPr>
        <p:txBody>
          <a:bodyPr/>
          <a:lstStyle/>
          <a:p>
            <a:r>
              <a:rPr lang="fr-FR" dirty="0" smtClean="0"/>
              <a:t>Autorisation d’absence art.18 / réunions des instances</a:t>
            </a:r>
          </a:p>
          <a:p>
            <a:r>
              <a:rPr lang="fr-FR" sz="1800" i="1" dirty="0" smtClean="0">
                <a:solidFill>
                  <a:schemeClr val="tx1"/>
                </a:solidFill>
              </a:rPr>
              <a:t>art 18 du décret n°85-397</a:t>
            </a:r>
          </a:p>
          <a:p>
            <a:endParaRPr lang="fr-FR" sz="1800" i="1" dirty="0">
              <a:solidFill>
                <a:schemeClr val="tx1"/>
              </a:solidFill>
            </a:endParaRPr>
          </a:p>
          <a:p>
            <a:r>
              <a:rPr lang="fr-FR" sz="1800" dirty="0" smtClean="0">
                <a:solidFill>
                  <a:schemeClr val="tx1"/>
                </a:solidFill>
              </a:rPr>
              <a:t>Accordée sur présentation de la convocation</a:t>
            </a:r>
          </a:p>
          <a:p>
            <a:r>
              <a:rPr lang="fr-FR" sz="1800" dirty="0" smtClean="0">
                <a:solidFill>
                  <a:schemeClr val="tx1"/>
                </a:solidFill>
              </a:rPr>
              <a:t>Pour les représentants titulaires et suppléants et les experts</a:t>
            </a:r>
          </a:p>
          <a:p>
            <a:pPr marL="285750" indent="-285750">
              <a:buFont typeface="Arial" panose="020B0604020202020204" pitchFamily="34" charset="0"/>
              <a:buChar char="•"/>
            </a:pPr>
            <a:r>
              <a:rPr lang="fr-FR" sz="1800" dirty="0" smtClean="0">
                <a:solidFill>
                  <a:schemeClr val="tx1"/>
                </a:solidFill>
              </a:rPr>
              <a:t>Réunions du CST, des CAP, de la CCP , conseil médical en formation plénière… (</a:t>
            </a:r>
            <a:r>
              <a:rPr lang="fr-FR" sz="1800" dirty="0" err="1" smtClean="0">
                <a:solidFill>
                  <a:schemeClr val="tx1"/>
                </a:solidFill>
              </a:rPr>
              <a:t>cf</a:t>
            </a:r>
            <a:r>
              <a:rPr lang="fr-FR" sz="1800" dirty="0" smtClean="0">
                <a:solidFill>
                  <a:schemeClr val="tx1"/>
                </a:solidFill>
              </a:rPr>
              <a:t> art.18 pour la liste de l’ensemble des instances)</a:t>
            </a:r>
          </a:p>
          <a:p>
            <a:pPr marL="285750" indent="-285750">
              <a:buFont typeface="Arial" panose="020B0604020202020204" pitchFamily="34" charset="0"/>
              <a:buChar char="•"/>
            </a:pPr>
            <a:r>
              <a:rPr lang="fr-FR" sz="1800" dirty="0" smtClean="0">
                <a:solidFill>
                  <a:schemeClr val="tx1"/>
                </a:solidFill>
              </a:rPr>
              <a:t>Réunions de travail convoquées par l’administration</a:t>
            </a:r>
          </a:p>
          <a:p>
            <a:pPr marL="285750" indent="-285750">
              <a:buFont typeface="Arial" panose="020B0604020202020204" pitchFamily="34" charset="0"/>
              <a:buChar char="•"/>
            </a:pPr>
            <a:r>
              <a:rPr lang="fr-FR" sz="1800" dirty="0">
                <a:solidFill>
                  <a:schemeClr val="tx1"/>
                </a:solidFill>
              </a:rPr>
              <a:t>Pour </a:t>
            </a:r>
            <a:r>
              <a:rPr lang="fr-FR" sz="1800" dirty="0" smtClean="0">
                <a:solidFill>
                  <a:schemeClr val="tx1"/>
                </a:solidFill>
              </a:rPr>
              <a:t>participer au niveau national </a:t>
            </a:r>
            <a:r>
              <a:rPr lang="fr-FR" sz="1800" dirty="0">
                <a:solidFill>
                  <a:schemeClr val="tx1"/>
                </a:solidFill>
              </a:rPr>
              <a:t>à des négociations collectives relatives à l’évolution des rémunérations et du pouvoir d’achat des agents publics avec les représentants du Gouvernement, des employeurs publics territoriaux et des employeurs publics hospitaliers.</a:t>
            </a:r>
          </a:p>
          <a:p>
            <a:pPr marL="0" lvl="1" indent="0" fontAlgn="base">
              <a:spcBef>
                <a:spcPts val="1000"/>
              </a:spcBef>
              <a:spcAft>
                <a:spcPts val="600"/>
              </a:spcAft>
              <a:buClr>
                <a:srgbClr val="B2324B"/>
              </a:buClr>
              <a:buSzPct val="92000"/>
              <a:buNone/>
              <a:defRPr/>
            </a:pPr>
            <a:r>
              <a:rPr lang="fr-FR" sz="1800" dirty="0" smtClean="0"/>
              <a:t>Ces </a:t>
            </a:r>
            <a:r>
              <a:rPr lang="fr-FR" sz="1800" dirty="0"/>
              <a:t>autorisations d’absence sont accordées de droit sur présentation d’une convocation et aucun délai de prévenance de la collectivité n’est prévu.</a:t>
            </a:r>
          </a:p>
          <a:p>
            <a:r>
              <a:rPr lang="fr-FR" sz="1800" dirty="0" smtClean="0">
                <a:solidFill>
                  <a:schemeClr val="tx1"/>
                </a:solidFill>
              </a:rPr>
              <a:t>La durée de l’autorisation d’absence comprend : les délais de route + durée prévisible de la réunion + un temps égal à cette durée pour préparer la réunion + le compte rendu des travaux.</a:t>
            </a:r>
          </a:p>
          <a:p>
            <a:endParaRPr lang="fr-FR" sz="1800" dirty="0">
              <a:solidFill>
                <a:schemeClr val="tx1"/>
              </a:solidFill>
            </a:endParaRPr>
          </a:p>
        </p:txBody>
      </p:sp>
      <p:sp>
        <p:nvSpPr>
          <p:cNvPr id="3" name="Espace réservé du texte 2"/>
          <p:cNvSpPr>
            <a:spLocks noGrp="1"/>
          </p:cNvSpPr>
          <p:nvPr>
            <p:ph type="body" sz="quarter" idx="14"/>
          </p:nvPr>
        </p:nvSpPr>
        <p:spPr/>
        <p:txBody>
          <a:bodyPr/>
          <a:lstStyle/>
          <a:p>
            <a:r>
              <a:rPr lang="fr-FR" dirty="0" smtClean="0"/>
              <a:t>Autres autorisations d’absence</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71</a:t>
            </a:fld>
            <a:endParaRPr lang="fr-FR" dirty="0"/>
          </a:p>
        </p:txBody>
      </p:sp>
    </p:spTree>
    <p:extLst>
      <p:ext uri="{BB962C8B-B14F-4D97-AF65-F5344CB8AC3E}">
        <p14:creationId xmlns:p14="http://schemas.microsoft.com/office/powerpoint/2010/main" val="31422267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algn="just"/>
            <a:endParaRPr lang="fr-FR" sz="2000" b="1" dirty="0" smtClean="0">
              <a:solidFill>
                <a:schemeClr val="tx1"/>
              </a:solidFill>
            </a:endParaRPr>
          </a:p>
          <a:p>
            <a:pPr algn="just"/>
            <a:r>
              <a:rPr lang="fr-FR" sz="2000" b="1" dirty="0" smtClean="0">
                <a:solidFill>
                  <a:schemeClr val="tx1"/>
                </a:solidFill>
              </a:rPr>
              <a:t>Des </a:t>
            </a:r>
            <a:r>
              <a:rPr lang="fr-FR" sz="2000" b="1" dirty="0">
                <a:solidFill>
                  <a:schemeClr val="tx1"/>
                </a:solidFill>
              </a:rPr>
              <a:t>autorisations spéciales d'absence</a:t>
            </a:r>
            <a:r>
              <a:rPr lang="fr-FR" sz="2000" dirty="0">
                <a:solidFill>
                  <a:schemeClr val="tx1"/>
                </a:solidFill>
              </a:rPr>
              <a:t> </a:t>
            </a:r>
            <a:r>
              <a:rPr lang="fr-FR" sz="2000" dirty="0" smtClean="0">
                <a:solidFill>
                  <a:schemeClr val="tx1"/>
                </a:solidFill>
              </a:rPr>
              <a:t>art 18 sont </a:t>
            </a:r>
            <a:r>
              <a:rPr lang="fr-FR" sz="2000" dirty="0">
                <a:solidFill>
                  <a:schemeClr val="tx1"/>
                </a:solidFill>
              </a:rPr>
              <a:t>également accordées aux représentants syndicaux pour siéger au sein d’organismes statutaires :</a:t>
            </a:r>
          </a:p>
          <a:p>
            <a:pPr marL="715963" algn="just">
              <a:buFont typeface="Arial" panose="020B0604020202020204" pitchFamily="34" charset="0"/>
              <a:buChar char="•"/>
              <a:tabLst>
                <a:tab pos="630238" algn="l"/>
              </a:tabLst>
            </a:pPr>
            <a:r>
              <a:rPr lang="fr-FR" sz="1400" b="1" dirty="0">
                <a:solidFill>
                  <a:schemeClr val="tx1"/>
                </a:solidFill>
              </a:rPr>
              <a:t>CCFP</a:t>
            </a:r>
            <a:r>
              <a:rPr lang="fr-FR" sz="1400" dirty="0">
                <a:solidFill>
                  <a:schemeClr val="tx1"/>
                </a:solidFill>
              </a:rPr>
              <a:t> : Conseil Commun de la Fonction Publique ; </a:t>
            </a:r>
          </a:p>
          <a:p>
            <a:pPr marL="715963" algn="just">
              <a:buFont typeface="Arial" panose="020B0604020202020204" pitchFamily="34" charset="0"/>
              <a:buChar char="•"/>
              <a:tabLst>
                <a:tab pos="630238" algn="l"/>
              </a:tabLst>
            </a:pPr>
            <a:r>
              <a:rPr lang="fr-FR" sz="1400" b="1" dirty="0">
                <a:solidFill>
                  <a:schemeClr val="tx1"/>
                </a:solidFill>
              </a:rPr>
              <a:t>CSFPT</a:t>
            </a:r>
            <a:r>
              <a:rPr lang="fr-FR" sz="1400" dirty="0">
                <a:solidFill>
                  <a:schemeClr val="tx1"/>
                </a:solidFill>
              </a:rPr>
              <a:t> : Conseil Supérieur de la Fonction Publique Territoriale ;  </a:t>
            </a:r>
          </a:p>
          <a:p>
            <a:pPr marL="715963" algn="just">
              <a:buFont typeface="Arial" panose="020B0604020202020204" pitchFamily="34" charset="0"/>
              <a:buChar char="•"/>
              <a:tabLst>
                <a:tab pos="630238" algn="l"/>
              </a:tabLst>
            </a:pPr>
            <a:r>
              <a:rPr lang="fr-FR" sz="1400" b="1" dirty="0">
                <a:solidFill>
                  <a:schemeClr val="tx1"/>
                </a:solidFill>
              </a:rPr>
              <a:t>CNFPT</a:t>
            </a:r>
            <a:r>
              <a:rPr lang="fr-FR" sz="1400" dirty="0">
                <a:solidFill>
                  <a:schemeClr val="tx1"/>
                </a:solidFill>
              </a:rPr>
              <a:t> : Centre National de la Fonction Publique Territoriale ; </a:t>
            </a:r>
          </a:p>
          <a:p>
            <a:pPr marL="715963" algn="just">
              <a:buFont typeface="Arial" panose="020B0604020202020204" pitchFamily="34" charset="0"/>
              <a:buChar char="•"/>
              <a:tabLst>
                <a:tab pos="630238" algn="l"/>
              </a:tabLst>
            </a:pPr>
            <a:r>
              <a:rPr lang="fr-FR" sz="1400" b="1" dirty="0">
                <a:solidFill>
                  <a:schemeClr val="tx1"/>
                </a:solidFill>
              </a:rPr>
              <a:t>CT</a:t>
            </a:r>
            <a:r>
              <a:rPr lang="fr-FR" sz="1400" dirty="0">
                <a:solidFill>
                  <a:schemeClr val="tx1"/>
                </a:solidFill>
              </a:rPr>
              <a:t> : Comité Technique (CST à compter du 1er janvier 2023);  </a:t>
            </a:r>
          </a:p>
          <a:p>
            <a:pPr marL="715963" algn="just">
              <a:buFont typeface="Arial" panose="020B0604020202020204" pitchFamily="34" charset="0"/>
              <a:buChar char="•"/>
              <a:tabLst>
                <a:tab pos="630238" algn="l"/>
              </a:tabLst>
            </a:pPr>
            <a:r>
              <a:rPr lang="fr-FR" sz="1400" b="1" dirty="0">
                <a:solidFill>
                  <a:schemeClr val="tx1"/>
                </a:solidFill>
              </a:rPr>
              <a:t>CAP</a:t>
            </a:r>
            <a:r>
              <a:rPr lang="fr-FR" sz="1400" dirty="0">
                <a:solidFill>
                  <a:schemeClr val="tx1"/>
                </a:solidFill>
              </a:rPr>
              <a:t> : Commission Administrative Paritaire ;</a:t>
            </a:r>
          </a:p>
          <a:p>
            <a:pPr marL="715963" algn="just">
              <a:buFont typeface="Arial" panose="020B0604020202020204" pitchFamily="34" charset="0"/>
              <a:buChar char="•"/>
              <a:tabLst>
                <a:tab pos="630238" algn="l"/>
              </a:tabLst>
            </a:pPr>
            <a:r>
              <a:rPr lang="fr-FR" sz="1400" b="1" dirty="0">
                <a:solidFill>
                  <a:schemeClr val="tx1"/>
                </a:solidFill>
              </a:rPr>
              <a:t>CCP</a:t>
            </a:r>
            <a:r>
              <a:rPr lang="fr-FR" sz="1400" dirty="0">
                <a:solidFill>
                  <a:schemeClr val="tx1"/>
                </a:solidFill>
              </a:rPr>
              <a:t> : Commission Consultative Paritaire ; </a:t>
            </a:r>
          </a:p>
          <a:p>
            <a:pPr marL="715963" algn="just">
              <a:buFont typeface="Arial" panose="020B0604020202020204" pitchFamily="34" charset="0"/>
              <a:buChar char="•"/>
              <a:tabLst>
                <a:tab pos="630238" algn="l"/>
              </a:tabLst>
            </a:pPr>
            <a:r>
              <a:rPr lang="fr-FR" sz="1400" b="1" dirty="0">
                <a:solidFill>
                  <a:schemeClr val="tx1"/>
                </a:solidFill>
              </a:rPr>
              <a:t>CDR</a:t>
            </a:r>
            <a:r>
              <a:rPr lang="fr-FR" sz="1400" dirty="0">
                <a:solidFill>
                  <a:schemeClr val="tx1"/>
                </a:solidFill>
              </a:rPr>
              <a:t> : Commission de Réforme devenu conseil médical en formation plénière</a:t>
            </a:r>
          </a:p>
          <a:p>
            <a:pPr marL="715963" algn="just">
              <a:buFont typeface="Arial" panose="020B0604020202020204" pitchFamily="34" charset="0"/>
              <a:buChar char="•"/>
              <a:tabLst>
                <a:tab pos="630238" algn="l"/>
              </a:tabLst>
            </a:pPr>
            <a:r>
              <a:rPr lang="fr-FR" sz="1400" b="1" dirty="0">
                <a:solidFill>
                  <a:schemeClr val="tx1"/>
                </a:solidFill>
              </a:rPr>
              <a:t>CHSCT</a:t>
            </a:r>
            <a:r>
              <a:rPr lang="fr-FR" sz="1400" dirty="0">
                <a:solidFill>
                  <a:schemeClr val="tx1"/>
                </a:solidFill>
              </a:rPr>
              <a:t> : Comité d’Hygiène, de Sécurité et des Conditions de Travail </a:t>
            </a:r>
            <a:r>
              <a:rPr lang="fr-FR" sz="1200" i="1" dirty="0">
                <a:solidFill>
                  <a:schemeClr val="tx1"/>
                </a:solidFill>
              </a:rPr>
              <a:t>(FSSCT à compter du 1er janvier 2023)</a:t>
            </a:r>
            <a:r>
              <a:rPr lang="fr-FR" sz="1400" dirty="0">
                <a:solidFill>
                  <a:schemeClr val="tx1"/>
                </a:solidFill>
              </a:rPr>
              <a:t>  ; </a:t>
            </a:r>
          </a:p>
          <a:p>
            <a:pPr marL="715963" algn="just">
              <a:buFont typeface="Arial" panose="020B0604020202020204" pitchFamily="34" charset="0"/>
              <a:buChar char="•"/>
              <a:tabLst>
                <a:tab pos="630238" algn="l"/>
              </a:tabLst>
            </a:pPr>
            <a:r>
              <a:rPr lang="fr-FR" sz="1400" b="1" dirty="0">
                <a:solidFill>
                  <a:schemeClr val="tx1"/>
                </a:solidFill>
              </a:rPr>
              <a:t>CESE</a:t>
            </a:r>
            <a:r>
              <a:rPr lang="fr-FR" sz="1400" dirty="0">
                <a:solidFill>
                  <a:schemeClr val="tx1"/>
                </a:solidFill>
              </a:rPr>
              <a:t> : Conseil Economique, Social et Environnemental ;</a:t>
            </a:r>
          </a:p>
          <a:p>
            <a:pPr marL="715963" algn="just">
              <a:buFont typeface="Arial" panose="020B0604020202020204" pitchFamily="34" charset="0"/>
              <a:buChar char="•"/>
              <a:tabLst>
                <a:tab pos="630238" algn="l"/>
              </a:tabLst>
            </a:pPr>
            <a:r>
              <a:rPr lang="fr-FR" sz="1400" b="1" dirty="0">
                <a:solidFill>
                  <a:schemeClr val="tx1"/>
                </a:solidFill>
              </a:rPr>
              <a:t>CESER</a:t>
            </a:r>
            <a:r>
              <a:rPr lang="fr-FR" sz="1400" dirty="0">
                <a:solidFill>
                  <a:schemeClr val="tx1"/>
                </a:solidFill>
              </a:rPr>
              <a:t> : Conseils Economiques, Sociaux et Environnementaux Régionaux.</a:t>
            </a:r>
          </a:p>
          <a:p>
            <a:endParaRPr lang="fr-FR" dirty="0"/>
          </a:p>
        </p:txBody>
      </p:sp>
      <p:sp>
        <p:nvSpPr>
          <p:cNvPr id="3" name="Espace réservé du texte 2"/>
          <p:cNvSpPr>
            <a:spLocks noGrp="1"/>
          </p:cNvSpPr>
          <p:nvPr>
            <p:ph type="body" sz="quarter" idx="14"/>
          </p:nvPr>
        </p:nvSpPr>
        <p:spPr/>
        <p:txBody>
          <a:bodyPr/>
          <a:lstStyle/>
          <a:p>
            <a:r>
              <a:rPr lang="fr-FR" dirty="0"/>
              <a:t>Autres autorisations d’absence</a:t>
            </a:r>
          </a:p>
          <a:p>
            <a:endParaRPr lang="fr-FR" dirty="0"/>
          </a:p>
        </p:txBody>
      </p:sp>
      <p:sp>
        <p:nvSpPr>
          <p:cNvPr id="4" name="Titre 3"/>
          <p:cNvSpPr>
            <a:spLocks noGrp="1"/>
          </p:cNvSpPr>
          <p:nvPr>
            <p:ph type="title"/>
          </p:nvPr>
        </p:nvSpPr>
        <p:spPr/>
        <p:txBody>
          <a:bodyPr/>
          <a:lstStyle/>
          <a:p>
            <a:r>
              <a:rPr lang="fr-FR" dirty="0"/>
              <a:t>Exercice du droit syndical</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72</a:t>
            </a:fld>
            <a:endParaRPr lang="fr-FR" dirty="0"/>
          </a:p>
        </p:txBody>
      </p:sp>
    </p:spTree>
    <p:extLst>
      <p:ext uri="{BB962C8B-B14F-4D97-AF65-F5344CB8AC3E}">
        <p14:creationId xmlns:p14="http://schemas.microsoft.com/office/powerpoint/2010/main" val="39744259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sz="2000" dirty="0" smtClean="0">
                <a:solidFill>
                  <a:schemeClr val="tx1"/>
                </a:solidFill>
              </a:rPr>
              <a:t>Un </a:t>
            </a:r>
            <a:r>
              <a:rPr lang="fr-FR" sz="2000" dirty="0">
                <a:solidFill>
                  <a:schemeClr val="tx1"/>
                </a:solidFill>
              </a:rPr>
              <a:t>crédit de temps syndical nécessaire à l'exercice de son mandat est accordé par les collectivités territoriales et leurs établissements publics à chacun des représentants des organisations syndicales membre du comité social territorial </a:t>
            </a:r>
            <a:r>
              <a:rPr lang="fr-FR" sz="2000" dirty="0" smtClean="0">
                <a:solidFill>
                  <a:schemeClr val="tx1"/>
                </a:solidFill>
              </a:rPr>
              <a:t>, </a:t>
            </a:r>
            <a:r>
              <a:rPr lang="fr-FR" sz="2000" dirty="0">
                <a:solidFill>
                  <a:schemeClr val="tx1"/>
                </a:solidFill>
              </a:rPr>
              <a:t>le cas échéant, de la formation spécialisée </a:t>
            </a:r>
            <a:r>
              <a:rPr lang="fr-FR" sz="2000" dirty="0" smtClean="0">
                <a:solidFill>
                  <a:schemeClr val="tx1"/>
                </a:solidFill>
              </a:rPr>
              <a:t>en </a:t>
            </a:r>
            <a:r>
              <a:rPr lang="fr-FR" sz="2000" dirty="0">
                <a:solidFill>
                  <a:schemeClr val="tx1"/>
                </a:solidFill>
              </a:rPr>
              <a:t>matière de santé, de sécurité et des conditions de travail.</a:t>
            </a:r>
          </a:p>
          <a:p>
            <a:r>
              <a:rPr lang="fr-FR" sz="2000" dirty="0">
                <a:solidFill>
                  <a:schemeClr val="tx1"/>
                </a:solidFill>
              </a:rPr>
              <a:t>Dans les collectivités territoriales et les établissements publics de moins de cinquante agents, ce crédit de temps syndical est attribué aux représentants du personnel siégeant au comité social territorial </a:t>
            </a:r>
            <a:r>
              <a:rPr lang="fr-FR" sz="2000" b="1" i="1" dirty="0">
                <a:solidFill>
                  <a:schemeClr val="tx1"/>
                </a:solidFill>
              </a:rPr>
              <a:t> </a:t>
            </a:r>
            <a:r>
              <a:rPr lang="fr-FR" sz="2000" dirty="0">
                <a:solidFill>
                  <a:schemeClr val="tx1"/>
                </a:solidFill>
              </a:rPr>
              <a:t>dont relèvent ces collectivités et établissements publics.</a:t>
            </a:r>
          </a:p>
          <a:p>
            <a:r>
              <a:rPr lang="fr-FR" sz="2000" i="1" dirty="0">
                <a:solidFill>
                  <a:schemeClr val="tx1"/>
                </a:solidFill>
              </a:rPr>
              <a:t>Art L214-7 du CGFP</a:t>
            </a:r>
          </a:p>
          <a:p>
            <a:endParaRPr lang="fr-FR" sz="2000" dirty="0"/>
          </a:p>
        </p:txBody>
      </p:sp>
      <p:sp>
        <p:nvSpPr>
          <p:cNvPr id="3" name="Espace réservé du texte 2"/>
          <p:cNvSpPr>
            <a:spLocks noGrp="1"/>
          </p:cNvSpPr>
          <p:nvPr>
            <p:ph type="body" sz="quarter" idx="14"/>
          </p:nvPr>
        </p:nvSpPr>
        <p:spPr/>
        <p:txBody>
          <a:bodyPr/>
          <a:lstStyle/>
          <a:p>
            <a:r>
              <a:rPr lang="fr-FR" dirty="0" smtClean="0"/>
              <a:t>Crédit de  temps syndical / représentants du personnel de la formation spécialisée ou CST</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73</a:t>
            </a:fld>
            <a:endParaRPr lang="fr-FR" dirty="0"/>
          </a:p>
        </p:txBody>
      </p:sp>
    </p:spTree>
    <p:extLst>
      <p:ext uri="{BB962C8B-B14F-4D97-AF65-F5344CB8AC3E}">
        <p14:creationId xmlns:p14="http://schemas.microsoft.com/office/powerpoint/2010/main" val="7943899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smtClean="0"/>
              <a:t>La mise à disposition des représentants syndicaux</a:t>
            </a:r>
          </a:p>
          <a:p>
            <a:pPr lvl="0" algn="just" defTabSz="457200">
              <a:lnSpc>
                <a:spcPct val="100000"/>
              </a:lnSpc>
              <a:buClr>
                <a:srgbClr val="ACD433"/>
              </a:buClr>
              <a:buSzPct val="80000"/>
              <a:defRPr/>
            </a:pPr>
            <a:r>
              <a:rPr lang="fr-FR" sz="1600" dirty="0">
                <a:solidFill>
                  <a:schemeClr val="tx1"/>
                </a:solidFill>
              </a:rPr>
              <a:t>Sous réserve des nécessités du service, les collectivités et établissements mettent des fonctionnaires à la disposition des organisations syndicales représentatives (article L.213-3 du CGFP). </a:t>
            </a:r>
          </a:p>
          <a:p>
            <a:pPr lvl="0" algn="just" defTabSz="457200">
              <a:lnSpc>
                <a:spcPct val="100000"/>
              </a:lnSpc>
              <a:buClr>
                <a:srgbClr val="ACD433"/>
              </a:buClr>
              <a:buSzPct val="80000"/>
              <a:defRPr/>
            </a:pPr>
            <a:r>
              <a:rPr lang="fr-FR" sz="1600" dirty="0">
                <a:solidFill>
                  <a:schemeClr val="tx1"/>
                </a:solidFill>
              </a:rPr>
              <a:t>Ces collectivités et établissements sont remboursés des charges salariales de toute nature correspondantes par une dotation particulière prélevée sur les ressources affectées à la dotation globale de fonctionnement (article L.1613-5 du CGCT).</a:t>
            </a:r>
          </a:p>
          <a:p>
            <a:pPr algn="ctr"/>
            <a:r>
              <a:rPr lang="fr-FR" sz="1600" dirty="0">
                <a:solidFill>
                  <a:srgbClr val="C00000"/>
                </a:solidFill>
              </a:rPr>
              <a:t>Attention ! La mise à disposition concerne uniquement l’exercice d’un mandat </a:t>
            </a:r>
            <a:r>
              <a:rPr lang="fr-FR" sz="1600" dirty="0" smtClean="0">
                <a:solidFill>
                  <a:srgbClr val="C00000"/>
                </a:solidFill>
              </a:rPr>
              <a:t>national</a:t>
            </a:r>
          </a:p>
          <a:p>
            <a:pPr algn="ctr"/>
            <a:endParaRPr lang="fr-FR" sz="1600" dirty="0">
              <a:solidFill>
                <a:schemeClr val="tx1"/>
              </a:solidFill>
            </a:endParaRPr>
          </a:p>
          <a:p>
            <a:pPr lvl="0" algn="just" defTabSz="457200">
              <a:lnSpc>
                <a:spcPct val="100000"/>
              </a:lnSpc>
              <a:spcBef>
                <a:spcPts val="0"/>
              </a:spcBef>
              <a:buClr>
                <a:srgbClr val="ACD433"/>
              </a:buClr>
              <a:buSzPct val="80000"/>
              <a:defRPr/>
            </a:pPr>
            <a:r>
              <a:rPr lang="fr-FR" sz="1600" dirty="0">
                <a:solidFill>
                  <a:schemeClr val="tx1"/>
                </a:solidFill>
              </a:rPr>
              <a:t>En pratique, la mise à disposition auprès d’une organisation syndicale est décidée par arrêté de l’autorité territoriale et est transmis au préfet et au ministre chargé des collectivités territoriales.</a:t>
            </a:r>
          </a:p>
          <a:p>
            <a:pPr>
              <a:spcBef>
                <a:spcPts val="0"/>
              </a:spcBef>
            </a:pPr>
            <a:endParaRPr lang="fr-FR" sz="1600" dirty="0">
              <a:solidFill>
                <a:schemeClr val="tx1"/>
              </a:solidFill>
            </a:endParaRPr>
          </a:p>
          <a:p>
            <a:pPr>
              <a:spcBef>
                <a:spcPts val="0"/>
              </a:spcBef>
            </a:pPr>
            <a:r>
              <a:rPr lang="fr-FR" sz="1600" dirty="0">
                <a:solidFill>
                  <a:schemeClr val="tx1"/>
                </a:solidFill>
              </a:rPr>
              <a:t>La mise à disposition de l’agent ne peut être inférieure à 50%.</a:t>
            </a:r>
          </a:p>
          <a:p>
            <a:pPr>
              <a:spcBef>
                <a:spcPts val="0"/>
              </a:spcBef>
            </a:pPr>
            <a:endParaRPr lang="fr-FR" sz="1600" dirty="0">
              <a:solidFill>
                <a:schemeClr val="tx1"/>
              </a:solidFill>
            </a:endParaRPr>
          </a:p>
          <a:p>
            <a:pPr lvl="0" algn="just" defTabSz="457200">
              <a:lnSpc>
                <a:spcPct val="100000"/>
              </a:lnSpc>
              <a:spcBef>
                <a:spcPts val="0"/>
              </a:spcBef>
              <a:buClr>
                <a:srgbClr val="ACD433"/>
              </a:buClr>
              <a:buSzPct val="80000"/>
              <a:defRPr/>
            </a:pPr>
            <a:r>
              <a:rPr lang="fr-FR" sz="1600" dirty="0">
                <a:solidFill>
                  <a:schemeClr val="tx1"/>
                </a:solidFill>
              </a:rPr>
              <a:t>La mise à disposition s’opère sous réserve : </a:t>
            </a:r>
          </a:p>
          <a:p>
            <a:pPr marL="1074738" lvl="0" indent="-361950" algn="just" defTabSz="457200">
              <a:lnSpc>
                <a:spcPct val="100000"/>
              </a:lnSpc>
              <a:spcBef>
                <a:spcPts val="0"/>
              </a:spcBef>
              <a:buClr>
                <a:schemeClr val="tx1">
                  <a:lumMod val="75000"/>
                  <a:lumOff val="25000"/>
                </a:schemeClr>
              </a:buClr>
              <a:buSzPct val="80000"/>
              <a:buFont typeface="Arial" panose="020B0604020202020204" pitchFamily="34" charset="0"/>
              <a:buChar char="•"/>
              <a:defRPr/>
            </a:pPr>
            <a:r>
              <a:rPr lang="fr-FR" sz="1600" dirty="0">
                <a:solidFill>
                  <a:schemeClr val="tx1"/>
                </a:solidFill>
              </a:rPr>
              <a:t>des nécessités de service ; </a:t>
            </a:r>
          </a:p>
          <a:p>
            <a:pPr marL="1074738" lvl="0" indent="-361950" algn="just" defTabSz="457200">
              <a:lnSpc>
                <a:spcPct val="100000"/>
              </a:lnSpc>
              <a:spcBef>
                <a:spcPts val="0"/>
              </a:spcBef>
              <a:buClr>
                <a:schemeClr val="tx1">
                  <a:lumMod val="75000"/>
                  <a:lumOff val="25000"/>
                </a:schemeClr>
              </a:buClr>
              <a:buSzPct val="80000"/>
              <a:buFont typeface="Arial" panose="020B0604020202020204" pitchFamily="34" charset="0"/>
              <a:buChar char="•"/>
              <a:defRPr/>
            </a:pPr>
            <a:r>
              <a:rPr lang="fr-FR" sz="1600" dirty="0">
                <a:solidFill>
                  <a:schemeClr val="tx1"/>
                </a:solidFill>
              </a:rPr>
              <a:t>de recueillir l’accord préalable de l’agent concerné ainsi que de l’organisation syndicale « d’accueil » ; </a:t>
            </a:r>
          </a:p>
          <a:p>
            <a:pPr algn="ctr"/>
            <a:endParaRPr lang="fr-FR" sz="1800" b="1" i="1" dirty="0">
              <a:solidFill>
                <a:schemeClr val="tx1"/>
              </a:solidFill>
            </a:endParaRPr>
          </a:p>
          <a:p>
            <a:endParaRPr lang="fr-FR" dirty="0"/>
          </a:p>
        </p:txBody>
      </p:sp>
      <p:sp>
        <p:nvSpPr>
          <p:cNvPr id="3" name="Espace réservé du texte 2"/>
          <p:cNvSpPr>
            <a:spLocks noGrp="1"/>
          </p:cNvSpPr>
          <p:nvPr>
            <p:ph type="body" sz="quarter" idx="14"/>
          </p:nvPr>
        </p:nvSpPr>
        <p:spPr/>
        <p:txBody>
          <a:bodyPr/>
          <a:lstStyle/>
          <a:p>
            <a:r>
              <a:rPr lang="fr-FR" dirty="0" smtClean="0"/>
              <a:t>La mise à disposition</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74</a:t>
            </a:fld>
            <a:endParaRPr lang="fr-FR" dirty="0"/>
          </a:p>
        </p:txBody>
      </p:sp>
    </p:spTree>
    <p:extLst>
      <p:ext uri="{BB962C8B-B14F-4D97-AF65-F5344CB8AC3E}">
        <p14:creationId xmlns:p14="http://schemas.microsoft.com/office/powerpoint/2010/main" val="38771202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lvl="0" algn="just" defTabSz="457200" eaLnBrk="0" fontAlgn="base" hangingPunct="0">
              <a:lnSpc>
                <a:spcPct val="100000"/>
              </a:lnSpc>
              <a:spcBef>
                <a:spcPct val="20000"/>
              </a:spcBef>
              <a:spcAft>
                <a:spcPts val="600"/>
              </a:spcAft>
              <a:buSzPct val="92000"/>
              <a:defRPr/>
            </a:pPr>
            <a:r>
              <a:rPr lang="fr-FR" sz="2400" dirty="0" smtClean="0">
                <a:solidFill>
                  <a:srgbClr val="C00000"/>
                </a:solidFill>
              </a:rPr>
              <a:t>Le détachement pour mandat syndical</a:t>
            </a:r>
          </a:p>
          <a:p>
            <a:pPr lvl="0" algn="just" defTabSz="457200" eaLnBrk="0" fontAlgn="base" hangingPunct="0">
              <a:lnSpc>
                <a:spcPct val="100000"/>
              </a:lnSpc>
              <a:spcBef>
                <a:spcPct val="20000"/>
              </a:spcBef>
              <a:spcAft>
                <a:spcPts val="600"/>
              </a:spcAft>
              <a:buSzPct val="92000"/>
              <a:defRPr/>
            </a:pPr>
            <a:r>
              <a:rPr lang="fr-FR" sz="2400" dirty="0" smtClean="0">
                <a:solidFill>
                  <a:schemeClr val="tx1"/>
                </a:solidFill>
              </a:rPr>
              <a:t>Un </a:t>
            </a:r>
            <a:r>
              <a:rPr lang="fr-FR" sz="2400" dirty="0">
                <a:solidFill>
                  <a:schemeClr val="tx1"/>
                </a:solidFill>
              </a:rPr>
              <a:t>fonctionnaire peut être détaché de plein droit pour exercer un mandat syndical (article 2 13° du décret n°86-68 du 13 janvier 1986). </a:t>
            </a:r>
          </a:p>
          <a:p>
            <a:pPr lvl="0" algn="just" defTabSz="457200" eaLnBrk="0" fontAlgn="base" hangingPunct="0">
              <a:lnSpc>
                <a:spcPct val="100000"/>
              </a:lnSpc>
              <a:spcBef>
                <a:spcPct val="20000"/>
              </a:spcBef>
              <a:spcAft>
                <a:spcPts val="600"/>
              </a:spcAft>
              <a:buSzPct val="92000"/>
              <a:defRPr/>
            </a:pPr>
            <a:endParaRPr lang="fr-FR" sz="2400" dirty="0">
              <a:solidFill>
                <a:schemeClr val="tx1"/>
              </a:solidFill>
            </a:endParaRPr>
          </a:p>
          <a:p>
            <a:pPr lvl="0" algn="just" defTabSz="457200" eaLnBrk="0" fontAlgn="base" hangingPunct="0">
              <a:lnSpc>
                <a:spcPct val="100000"/>
              </a:lnSpc>
              <a:spcBef>
                <a:spcPct val="20000"/>
              </a:spcBef>
              <a:spcAft>
                <a:spcPts val="600"/>
              </a:spcAft>
              <a:buSzPct val="92000"/>
              <a:defRPr/>
            </a:pPr>
            <a:r>
              <a:rPr lang="fr-FR" sz="2400" dirty="0">
                <a:solidFill>
                  <a:schemeClr val="tx1"/>
                </a:solidFill>
              </a:rPr>
              <a:t>Il est alors rémunéré par l’organisation syndicale pour laquelle il est détaché, sans donner lieu à remboursement par la collectivité d’origine.</a:t>
            </a:r>
          </a:p>
          <a:p>
            <a:pPr lvl="0" algn="just" defTabSz="457200" eaLnBrk="0" fontAlgn="base" hangingPunct="0">
              <a:lnSpc>
                <a:spcPct val="100000"/>
              </a:lnSpc>
              <a:spcBef>
                <a:spcPct val="20000"/>
              </a:spcBef>
              <a:spcAft>
                <a:spcPts val="600"/>
              </a:spcAft>
              <a:buSzPct val="92000"/>
              <a:defRPr/>
            </a:pPr>
            <a:endParaRPr lang="fr-FR" sz="2400" dirty="0">
              <a:solidFill>
                <a:schemeClr val="tx1"/>
              </a:solidFill>
            </a:endParaRPr>
          </a:p>
          <a:p>
            <a:pPr lvl="0" algn="just" defTabSz="457200" eaLnBrk="0" fontAlgn="base" hangingPunct="0">
              <a:lnSpc>
                <a:spcPct val="100000"/>
              </a:lnSpc>
              <a:spcBef>
                <a:spcPct val="20000"/>
              </a:spcBef>
              <a:spcAft>
                <a:spcPts val="600"/>
              </a:spcAft>
              <a:buSzPct val="92000"/>
              <a:defRPr/>
            </a:pPr>
            <a:r>
              <a:rPr lang="fr-FR" sz="2400" dirty="0">
                <a:solidFill>
                  <a:schemeClr val="tx1"/>
                </a:solidFill>
              </a:rPr>
              <a:t>Les dispositions applicables au détachement de droit commun s’appliquent. </a:t>
            </a:r>
          </a:p>
          <a:p>
            <a:endParaRPr lang="fr-FR" sz="4000" dirty="0"/>
          </a:p>
        </p:txBody>
      </p:sp>
      <p:sp>
        <p:nvSpPr>
          <p:cNvPr id="3" name="Espace réservé du texte 2"/>
          <p:cNvSpPr>
            <a:spLocks noGrp="1"/>
          </p:cNvSpPr>
          <p:nvPr>
            <p:ph type="body" sz="quarter" idx="14"/>
          </p:nvPr>
        </p:nvSpPr>
        <p:spPr/>
        <p:txBody>
          <a:bodyPr/>
          <a:lstStyle/>
          <a:p>
            <a:r>
              <a:rPr lang="fr-FR" dirty="0" smtClean="0"/>
              <a:t>Le détachement</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75</a:t>
            </a:fld>
            <a:endParaRPr lang="fr-FR" dirty="0"/>
          </a:p>
        </p:txBody>
      </p:sp>
    </p:spTree>
    <p:extLst>
      <p:ext uri="{BB962C8B-B14F-4D97-AF65-F5344CB8AC3E}">
        <p14:creationId xmlns:p14="http://schemas.microsoft.com/office/powerpoint/2010/main" val="21861305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10531" y="1329854"/>
            <a:ext cx="11520000" cy="4320000"/>
          </a:xfrm>
        </p:spPr>
        <p:txBody>
          <a:bodyPr/>
          <a:lstStyle/>
          <a:p>
            <a:r>
              <a:rPr lang="fr-FR" sz="1600" i="1" dirty="0" smtClean="0">
                <a:solidFill>
                  <a:schemeClr val="tx1"/>
                </a:solidFill>
              </a:rPr>
              <a:t>Art. L215-1du CGFP</a:t>
            </a:r>
          </a:p>
          <a:p>
            <a:r>
              <a:rPr lang="fr-FR" sz="1600" i="1" dirty="0">
                <a:solidFill>
                  <a:schemeClr val="tx1"/>
                </a:solidFill>
              </a:rPr>
              <a:t>Décret n°85-552 du 22 mai 1985 relatif à l'attribution aux agents de la fonction publique territoriale du congé pour formation </a:t>
            </a:r>
            <a:r>
              <a:rPr lang="fr-FR" sz="1600" i="1" dirty="0" smtClean="0">
                <a:solidFill>
                  <a:schemeClr val="tx1"/>
                </a:solidFill>
              </a:rPr>
              <a:t>syndicale</a:t>
            </a:r>
            <a:endParaRPr lang="fr-FR" sz="1600" i="1" dirty="0">
              <a:solidFill>
                <a:schemeClr val="tx1"/>
              </a:solidFill>
            </a:endParaRPr>
          </a:p>
          <a:p>
            <a:r>
              <a:rPr lang="fr-FR" sz="1800" dirty="0" smtClean="0">
                <a:solidFill>
                  <a:schemeClr val="tx1"/>
                </a:solidFill>
              </a:rPr>
              <a:t>Le </a:t>
            </a:r>
            <a:r>
              <a:rPr lang="fr-FR" sz="1800" dirty="0" smtClean="0">
                <a:solidFill>
                  <a:srgbClr val="C00000"/>
                </a:solidFill>
              </a:rPr>
              <a:t>congé de formation syndicale </a:t>
            </a:r>
            <a:r>
              <a:rPr lang="fr-FR" sz="1800" dirty="0" smtClean="0">
                <a:solidFill>
                  <a:schemeClr val="tx1"/>
                </a:solidFill>
              </a:rPr>
              <a:t>avec traitement d’une durée maximale de 12 jours ouvrables par an</a:t>
            </a:r>
          </a:p>
          <a:p>
            <a:r>
              <a:rPr lang="fr-FR" sz="1800" dirty="0" smtClean="0">
                <a:solidFill>
                  <a:srgbClr val="C00000"/>
                </a:solidFill>
              </a:rPr>
              <a:t>Pour tout agent public en activité</a:t>
            </a:r>
          </a:p>
          <a:p>
            <a:r>
              <a:rPr lang="fr-FR" sz="1800" dirty="0" smtClean="0">
                <a:solidFill>
                  <a:schemeClr val="tx1"/>
                </a:solidFill>
              </a:rPr>
              <a:t>- dans </a:t>
            </a:r>
            <a:r>
              <a:rPr lang="fr-FR" sz="1800" dirty="0">
                <a:solidFill>
                  <a:schemeClr val="tx1"/>
                </a:solidFill>
              </a:rPr>
              <a:t>l'un des centres ou instituts </a:t>
            </a:r>
            <a:r>
              <a:rPr lang="fr-FR" sz="1800" dirty="0" smtClean="0">
                <a:solidFill>
                  <a:schemeClr val="tx1"/>
                </a:solidFill>
              </a:rPr>
              <a:t>listés dans un arrêté ministériel</a:t>
            </a:r>
            <a:endParaRPr lang="fr-FR" sz="1200" dirty="0" smtClean="0">
              <a:solidFill>
                <a:schemeClr val="tx1"/>
              </a:solidFill>
            </a:endParaRPr>
          </a:p>
          <a:p>
            <a:r>
              <a:rPr lang="fr-FR" sz="1800" dirty="0" smtClean="0">
                <a:solidFill>
                  <a:schemeClr val="tx1"/>
                </a:solidFill>
              </a:rPr>
              <a:t>- La </a:t>
            </a:r>
            <a:r>
              <a:rPr lang="fr-FR" sz="1800" dirty="0">
                <a:solidFill>
                  <a:schemeClr val="tx1"/>
                </a:solidFill>
              </a:rPr>
              <a:t>demande de congé doit être faite par écrit à l'autorité territoriale au moins un mois avant le début du stage ou de la </a:t>
            </a:r>
            <a:r>
              <a:rPr lang="fr-FR" sz="1800" dirty="0" err="1" smtClean="0">
                <a:solidFill>
                  <a:schemeClr val="tx1"/>
                </a:solidFill>
              </a:rPr>
              <a:t>session.A</a:t>
            </a:r>
            <a:r>
              <a:rPr lang="fr-FR" sz="1800" dirty="0" smtClean="0">
                <a:solidFill>
                  <a:schemeClr val="tx1"/>
                </a:solidFill>
              </a:rPr>
              <a:t> </a:t>
            </a:r>
            <a:r>
              <a:rPr lang="fr-FR" sz="1800" dirty="0">
                <a:solidFill>
                  <a:schemeClr val="tx1"/>
                </a:solidFill>
              </a:rPr>
              <a:t>défaut de réponse expresse au plus tard le quinzième jour qui précède le début du stage ou de la session, le congé est réputé accordé.</a:t>
            </a:r>
          </a:p>
          <a:p>
            <a:r>
              <a:rPr lang="fr-FR" sz="1800" dirty="0" smtClean="0">
                <a:solidFill>
                  <a:schemeClr val="tx1"/>
                </a:solidFill>
              </a:rPr>
              <a:t>-Les </a:t>
            </a:r>
            <a:r>
              <a:rPr lang="fr-FR" sz="1800" dirty="0">
                <a:solidFill>
                  <a:schemeClr val="tx1"/>
                </a:solidFill>
              </a:rPr>
              <a:t>décisions de rejet sont communiquées à la commission administrative paritaire lors de sa plus prochaine réunion.</a:t>
            </a:r>
          </a:p>
          <a:p>
            <a:r>
              <a:rPr lang="fr-FR" sz="1800" dirty="0" smtClean="0">
                <a:solidFill>
                  <a:schemeClr val="tx1"/>
                </a:solidFill>
              </a:rPr>
              <a:t>-collectivités </a:t>
            </a:r>
            <a:r>
              <a:rPr lang="fr-FR" sz="1800" dirty="0">
                <a:solidFill>
                  <a:schemeClr val="tx1"/>
                </a:solidFill>
              </a:rPr>
              <a:t>ou établissements </a:t>
            </a:r>
            <a:r>
              <a:rPr lang="fr-FR" sz="1800" dirty="0" smtClean="0">
                <a:solidFill>
                  <a:schemeClr val="tx1"/>
                </a:solidFill>
              </a:rPr>
              <a:t>de 100 agents et plus : les </a:t>
            </a:r>
            <a:r>
              <a:rPr lang="fr-FR" sz="1800" dirty="0">
                <a:solidFill>
                  <a:schemeClr val="tx1"/>
                </a:solidFill>
              </a:rPr>
              <a:t>congés sont accordés dans la limite de </a:t>
            </a:r>
            <a:r>
              <a:rPr lang="fr-FR" sz="1800" dirty="0" smtClean="0">
                <a:solidFill>
                  <a:schemeClr val="tx1"/>
                </a:solidFill>
              </a:rPr>
              <a:t>5%de </a:t>
            </a:r>
            <a:r>
              <a:rPr lang="fr-FR" sz="1800" dirty="0">
                <a:solidFill>
                  <a:schemeClr val="tx1"/>
                </a:solidFill>
              </a:rPr>
              <a:t>l'effectif réel</a:t>
            </a:r>
            <a:r>
              <a:rPr lang="fr-FR" sz="1800" dirty="0" smtClean="0">
                <a:solidFill>
                  <a:schemeClr val="tx1"/>
                </a:solidFill>
              </a:rPr>
              <a:t>.</a:t>
            </a:r>
          </a:p>
          <a:p>
            <a:pPr marL="171450" indent="-171450">
              <a:buFontTx/>
              <a:buChar char="-"/>
            </a:pPr>
            <a:r>
              <a:rPr lang="fr-FR" sz="1600" dirty="0" smtClean="0">
                <a:solidFill>
                  <a:schemeClr val="tx1"/>
                </a:solidFill>
              </a:rPr>
              <a:t>Accordé sous réserve des nécessités de service; Tout refus doit être  motivé, préciser </a:t>
            </a:r>
            <a:r>
              <a:rPr lang="fr-FR" sz="1600" dirty="0">
                <a:solidFill>
                  <a:schemeClr val="tx1"/>
                </a:solidFill>
              </a:rPr>
              <a:t>en quoi les nécessités de service empêchent, pour la période concernée, d'accorder le congé : un motif présentant, compte tenu des fonctions de l'agent, un caractère systématique, porte atteinte à l'exercice des droits syndicaux.</a:t>
            </a:r>
            <a:endParaRPr lang="fr-FR" sz="1050" dirty="0">
              <a:solidFill>
                <a:schemeClr val="tx1"/>
              </a:solidFill>
            </a:endParaRPr>
          </a:p>
        </p:txBody>
      </p:sp>
      <p:sp>
        <p:nvSpPr>
          <p:cNvPr id="3" name="Espace réservé du texte 2"/>
          <p:cNvSpPr>
            <a:spLocks noGrp="1"/>
          </p:cNvSpPr>
          <p:nvPr>
            <p:ph type="body" sz="quarter" idx="14"/>
          </p:nvPr>
        </p:nvSpPr>
        <p:spPr/>
        <p:txBody>
          <a:bodyPr/>
          <a:lstStyle/>
          <a:p>
            <a:r>
              <a:rPr lang="fr-FR" dirty="0" smtClean="0"/>
              <a:t>Congé de formation syndicale</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76</a:t>
            </a:fld>
            <a:endParaRPr lang="fr-FR" dirty="0"/>
          </a:p>
        </p:txBody>
      </p:sp>
    </p:spTree>
    <p:extLst>
      <p:ext uri="{BB962C8B-B14F-4D97-AF65-F5344CB8AC3E}">
        <p14:creationId xmlns:p14="http://schemas.microsoft.com/office/powerpoint/2010/main" val="31767346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algn="just">
              <a:buClr>
                <a:srgbClr val="40619E"/>
              </a:buClr>
            </a:pPr>
            <a:r>
              <a:rPr lang="fr-FR" sz="2000" b="1" u="sng" dirty="0">
                <a:solidFill>
                  <a:schemeClr val="tx1"/>
                </a:solidFill>
              </a:rPr>
              <a:t>Financement de la formation et frais afférents </a:t>
            </a:r>
          </a:p>
          <a:p>
            <a:pPr algn="just"/>
            <a:r>
              <a:rPr lang="fr-FR" sz="2000" dirty="0">
                <a:solidFill>
                  <a:schemeClr val="tx1"/>
                </a:solidFill>
              </a:rPr>
              <a:t>L’agent doit se rapprocher de l’organisation syndicale organisatrice de la formation. </a:t>
            </a:r>
          </a:p>
          <a:p>
            <a:pPr algn="just"/>
            <a:endParaRPr lang="fr-FR" sz="2000" dirty="0">
              <a:solidFill>
                <a:schemeClr val="tx1"/>
              </a:solidFill>
            </a:endParaRPr>
          </a:p>
          <a:p>
            <a:pPr algn="just">
              <a:buClr>
                <a:srgbClr val="40619E"/>
              </a:buClr>
            </a:pPr>
            <a:r>
              <a:rPr lang="fr-FR" sz="2000" b="1" u="sng" dirty="0">
                <a:solidFill>
                  <a:schemeClr val="tx1"/>
                </a:solidFill>
              </a:rPr>
              <a:t>Statut de l’agent pendant la formation </a:t>
            </a:r>
          </a:p>
          <a:p>
            <a:pPr algn="just"/>
            <a:r>
              <a:rPr lang="fr-FR" sz="2000" dirty="0">
                <a:solidFill>
                  <a:schemeClr val="tx1"/>
                </a:solidFill>
              </a:rPr>
              <a:t>L’agent est en </a:t>
            </a:r>
            <a:r>
              <a:rPr lang="fr-FR" sz="2000" u="sng" dirty="0">
                <a:solidFill>
                  <a:schemeClr val="tx1"/>
                </a:solidFill>
              </a:rPr>
              <a:t>position d’activité</a:t>
            </a:r>
            <a:r>
              <a:rPr lang="fr-FR" sz="2000" dirty="0">
                <a:solidFill>
                  <a:schemeClr val="tx1"/>
                </a:solidFill>
              </a:rPr>
              <a:t> durant ce congé. </a:t>
            </a:r>
          </a:p>
          <a:p>
            <a:pPr algn="just"/>
            <a:r>
              <a:rPr lang="fr-FR" sz="2000" dirty="0">
                <a:solidFill>
                  <a:schemeClr val="tx1"/>
                </a:solidFill>
              </a:rPr>
              <a:t>Le temps de formation </a:t>
            </a:r>
            <a:r>
              <a:rPr lang="fr-FR" sz="2000" u="sng" dirty="0">
                <a:solidFill>
                  <a:schemeClr val="tx1"/>
                </a:solidFill>
              </a:rPr>
              <a:t>correspond à du temps de travail et est comptabilisé comme toute autre journée de formation</a:t>
            </a:r>
            <a:r>
              <a:rPr lang="fr-FR" sz="2000" dirty="0">
                <a:solidFill>
                  <a:schemeClr val="tx1"/>
                </a:solidFill>
              </a:rPr>
              <a:t>.</a:t>
            </a:r>
          </a:p>
          <a:p>
            <a:pPr algn="just"/>
            <a:endParaRPr lang="fr-FR" sz="2000" dirty="0">
              <a:solidFill>
                <a:schemeClr val="tx1"/>
              </a:solidFill>
            </a:endParaRPr>
          </a:p>
          <a:p>
            <a:pPr algn="just">
              <a:buClr>
                <a:srgbClr val="40619E"/>
              </a:buClr>
            </a:pPr>
            <a:r>
              <a:rPr lang="fr-FR" sz="2000" b="1" u="sng" dirty="0">
                <a:solidFill>
                  <a:schemeClr val="tx1"/>
                </a:solidFill>
              </a:rPr>
              <a:t>Fin du stage</a:t>
            </a:r>
          </a:p>
          <a:p>
            <a:pPr algn="just"/>
            <a:r>
              <a:rPr lang="fr-FR" sz="2000" dirty="0">
                <a:solidFill>
                  <a:schemeClr val="tx1"/>
                </a:solidFill>
              </a:rPr>
              <a:t>L’agent remet l’attestation d’assiduité reçue à l’issue du stage à l’autorité territoriale au moment de la reprise des fonctions.</a:t>
            </a:r>
          </a:p>
          <a:p>
            <a:endParaRPr lang="fr-FR" dirty="0"/>
          </a:p>
        </p:txBody>
      </p:sp>
      <p:sp>
        <p:nvSpPr>
          <p:cNvPr id="3" name="Espace réservé du texte 2"/>
          <p:cNvSpPr>
            <a:spLocks noGrp="1"/>
          </p:cNvSpPr>
          <p:nvPr>
            <p:ph type="body" sz="quarter" idx="14"/>
          </p:nvPr>
        </p:nvSpPr>
        <p:spPr/>
        <p:txBody>
          <a:bodyPr/>
          <a:lstStyle/>
          <a:p>
            <a:endParaRPr lang="fr-FR" dirty="0" smtClean="0"/>
          </a:p>
          <a:p>
            <a:r>
              <a:rPr lang="fr-FR" dirty="0" smtClean="0"/>
              <a:t>Congé </a:t>
            </a:r>
            <a:r>
              <a:rPr lang="fr-FR" dirty="0"/>
              <a:t>de formation syndicale</a:t>
            </a:r>
          </a:p>
          <a:p>
            <a:endParaRPr lang="fr-FR" dirty="0"/>
          </a:p>
        </p:txBody>
      </p:sp>
      <p:sp>
        <p:nvSpPr>
          <p:cNvPr id="4" name="Titre 3"/>
          <p:cNvSpPr>
            <a:spLocks noGrp="1"/>
          </p:cNvSpPr>
          <p:nvPr>
            <p:ph type="title"/>
          </p:nvPr>
        </p:nvSpPr>
        <p:spPr/>
        <p:txBody>
          <a:bodyPr/>
          <a:lstStyle/>
          <a:p>
            <a:r>
              <a:rPr lang="fr-FR" dirty="0"/>
              <a:t>Exercice du droit syndical</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77</a:t>
            </a:fld>
            <a:endParaRPr lang="fr-FR" dirty="0"/>
          </a:p>
        </p:txBody>
      </p:sp>
    </p:spTree>
    <p:extLst>
      <p:ext uri="{BB962C8B-B14F-4D97-AF65-F5344CB8AC3E}">
        <p14:creationId xmlns:p14="http://schemas.microsoft.com/office/powerpoint/2010/main" val="32512295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60000" y="1028312"/>
            <a:ext cx="11520000" cy="4320000"/>
          </a:xfrm>
        </p:spPr>
        <p:txBody>
          <a:bodyPr/>
          <a:lstStyle/>
          <a:p>
            <a:r>
              <a:rPr lang="fr-FR" dirty="0"/>
              <a:t>Le local syndical </a:t>
            </a:r>
            <a:r>
              <a:rPr lang="fr-FR" i="1" dirty="0">
                <a:solidFill>
                  <a:schemeClr val="tx1"/>
                </a:solidFill>
              </a:rPr>
              <a:t>(art 3 à 4 du décret 85-397):</a:t>
            </a:r>
          </a:p>
          <a:p>
            <a:endParaRPr lang="fr-FR" dirty="0"/>
          </a:p>
        </p:txBody>
      </p:sp>
      <p:sp>
        <p:nvSpPr>
          <p:cNvPr id="3" name="Espace réservé du texte 2"/>
          <p:cNvSpPr>
            <a:spLocks noGrp="1"/>
          </p:cNvSpPr>
          <p:nvPr>
            <p:ph type="body" sz="quarter" idx="14"/>
          </p:nvPr>
        </p:nvSpPr>
        <p:spPr/>
        <p:txBody>
          <a:bodyPr/>
          <a:lstStyle/>
          <a:p>
            <a:r>
              <a:rPr lang="fr-FR" dirty="0" smtClean="0"/>
              <a:t>Les locaux</a:t>
            </a:r>
            <a:endParaRPr lang="fr-FR" dirty="0"/>
          </a:p>
        </p:txBody>
      </p:sp>
      <p:sp>
        <p:nvSpPr>
          <p:cNvPr id="4" name="Titre 3"/>
          <p:cNvSpPr>
            <a:spLocks noGrp="1"/>
          </p:cNvSpPr>
          <p:nvPr>
            <p:ph type="title"/>
          </p:nvPr>
        </p:nvSpPr>
        <p:spPr/>
        <p:txBody>
          <a:bodyPr/>
          <a:lstStyle/>
          <a:p>
            <a:r>
              <a:rPr lang="fr-FR" dirty="0"/>
              <a:t>Exercice du droit syndical</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78</a:t>
            </a:fld>
            <a:endParaRPr lang="fr-FR" dirty="0"/>
          </a:p>
        </p:txBody>
      </p:sp>
      <p:sp>
        <p:nvSpPr>
          <p:cNvPr id="6" name="Rectangle : coins arrondis 8">
            <a:extLst>
              <a:ext uri="{FF2B5EF4-FFF2-40B4-BE49-F238E27FC236}">
                <a16:creationId xmlns:a16="http://schemas.microsoft.com/office/drawing/2014/main" id="{8CB0865C-47A5-C47D-574D-8008DD8B8C84}"/>
              </a:ext>
            </a:extLst>
          </p:cNvPr>
          <p:cNvSpPr/>
          <p:nvPr/>
        </p:nvSpPr>
        <p:spPr>
          <a:xfrm>
            <a:off x="513952" y="2121655"/>
            <a:ext cx="11212095" cy="18511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ð"/>
              <a:defRPr/>
            </a:pPr>
            <a:r>
              <a:rPr lang="fr-FR" altLang="fr-FR" sz="2000" dirty="0">
                <a:solidFill>
                  <a:schemeClr val="bg2">
                    <a:lumMod val="25000"/>
                  </a:schemeClr>
                </a:solidFill>
              </a:rPr>
              <a:t>Obligation transférée au CDG qui met à disposition des </a:t>
            </a:r>
            <a:r>
              <a:rPr lang="fr-FR" altLang="fr-FR" sz="2000" b="1" u="sng" dirty="0">
                <a:solidFill>
                  <a:schemeClr val="bg2">
                    <a:lumMod val="25000"/>
                  </a:schemeClr>
                </a:solidFill>
              </a:rPr>
              <a:t>locaux distincts</a:t>
            </a:r>
            <a:r>
              <a:rPr lang="fr-FR" altLang="fr-FR" sz="2000" b="1" dirty="0">
                <a:solidFill>
                  <a:schemeClr val="bg2">
                    <a:lumMod val="25000"/>
                  </a:schemeClr>
                </a:solidFill>
              </a:rPr>
              <a:t> pour chacune des organisations syndicales </a:t>
            </a:r>
            <a:r>
              <a:rPr lang="fr-FR" altLang="fr-FR" sz="2000" dirty="0">
                <a:solidFill>
                  <a:schemeClr val="bg2">
                    <a:lumMod val="25000"/>
                  </a:schemeClr>
                </a:solidFill>
              </a:rPr>
              <a:t>représentatives c’est-à-dire représentées au comité social territorial du CDG </a:t>
            </a:r>
            <a:r>
              <a:rPr lang="fr-FR" altLang="fr-FR" sz="2000" b="1" u="sng" dirty="0">
                <a:solidFill>
                  <a:schemeClr val="bg2">
                    <a:lumMod val="25000"/>
                  </a:schemeClr>
                </a:solidFill>
              </a:rPr>
              <a:t>ou</a:t>
            </a:r>
            <a:r>
              <a:rPr lang="fr-FR" altLang="fr-FR" sz="2000" dirty="0">
                <a:solidFill>
                  <a:schemeClr val="bg2">
                    <a:lumMod val="25000"/>
                  </a:schemeClr>
                </a:solidFill>
              </a:rPr>
              <a:t> au CSFPT.</a:t>
            </a:r>
          </a:p>
          <a:p>
            <a:pPr marL="342900" indent="-342900" algn="just">
              <a:buFont typeface="Wingdings" panose="05000000000000000000" pitchFamily="2" charset="2"/>
              <a:buChar char="ð"/>
              <a:defRPr/>
            </a:pPr>
            <a:r>
              <a:rPr lang="fr-FR" altLang="fr-FR" sz="2000" dirty="0">
                <a:solidFill>
                  <a:schemeClr val="bg2">
                    <a:lumMod val="25000"/>
                  </a:schemeClr>
                </a:solidFill>
              </a:rPr>
              <a:t>Les OS affiliées à une même fédération ou confédération se voient attribuer un même local</a:t>
            </a:r>
            <a:r>
              <a:rPr lang="fr-FR" altLang="fr-FR" sz="2000" dirty="0" smtClean="0">
                <a:solidFill>
                  <a:schemeClr val="bg2">
                    <a:lumMod val="25000"/>
                  </a:schemeClr>
                </a:solidFill>
              </a:rPr>
              <a:t>.</a:t>
            </a:r>
            <a:r>
              <a:rPr lang="fr-FR" sz="2000" dirty="0">
                <a:solidFill>
                  <a:schemeClr val="tx1"/>
                </a:solidFill>
              </a:rPr>
              <a:t> Les locaux comportent les équipements indispensables à l’exercice de l’activité syndicale.</a:t>
            </a:r>
          </a:p>
          <a:p>
            <a:pPr marL="342900" indent="-342900" algn="just">
              <a:buFont typeface="Wingdings" panose="05000000000000000000" pitchFamily="2" charset="2"/>
              <a:buChar char="ð"/>
              <a:defRPr/>
            </a:pPr>
            <a:endParaRPr lang="fr-FR" altLang="fr-FR" sz="2000" dirty="0">
              <a:solidFill>
                <a:schemeClr val="bg2">
                  <a:lumMod val="25000"/>
                </a:schemeClr>
              </a:solidFill>
            </a:endParaRPr>
          </a:p>
        </p:txBody>
      </p:sp>
      <p:sp>
        <p:nvSpPr>
          <p:cNvPr id="7" name="Rectangle : coins arrondis 9">
            <a:extLst>
              <a:ext uri="{FF2B5EF4-FFF2-40B4-BE49-F238E27FC236}">
                <a16:creationId xmlns:a16="http://schemas.microsoft.com/office/drawing/2014/main" id="{70A04583-4368-63A1-A35E-5976B33F2F63}"/>
              </a:ext>
            </a:extLst>
          </p:cNvPr>
          <p:cNvSpPr/>
          <p:nvPr/>
        </p:nvSpPr>
        <p:spPr>
          <a:xfrm>
            <a:off x="1153000" y="1587048"/>
            <a:ext cx="3200399" cy="54369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fr-FR" altLang="fr-FR" sz="1800" b="1" dirty="0">
                <a:solidFill>
                  <a:srgbClr val="40619E"/>
                </a:solidFill>
              </a:rPr>
              <a:t>Collectivités &lt; 50 agents </a:t>
            </a:r>
            <a:r>
              <a:rPr lang="fr-FR" altLang="fr-FR" sz="1800" dirty="0">
                <a:solidFill>
                  <a:srgbClr val="40619E"/>
                </a:solidFill>
              </a:rPr>
              <a:t>:</a:t>
            </a:r>
          </a:p>
        </p:txBody>
      </p:sp>
      <p:sp>
        <p:nvSpPr>
          <p:cNvPr id="8" name="Rectangle : coins arrondis 11">
            <a:extLst>
              <a:ext uri="{FF2B5EF4-FFF2-40B4-BE49-F238E27FC236}">
                <a16:creationId xmlns:a16="http://schemas.microsoft.com/office/drawing/2014/main" id="{80A6B12D-8D3E-BBD0-43CC-C34E41B2EDE9}"/>
              </a:ext>
            </a:extLst>
          </p:cNvPr>
          <p:cNvSpPr/>
          <p:nvPr/>
        </p:nvSpPr>
        <p:spPr>
          <a:xfrm>
            <a:off x="429706" y="4853552"/>
            <a:ext cx="10952567" cy="191554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indent="-444500" algn="just">
              <a:buFont typeface="Wingdings" panose="05000000000000000000" pitchFamily="2" charset="2"/>
              <a:buNone/>
              <a:defRPr/>
            </a:pPr>
            <a:r>
              <a:rPr lang="fr-FR" altLang="fr-FR" sz="2000" dirty="0">
                <a:solidFill>
                  <a:schemeClr val="bg2">
                    <a:lumMod val="25000"/>
                  </a:schemeClr>
                </a:solidFill>
                <a:sym typeface="Wingdings" panose="05000000000000000000" pitchFamily="2" charset="2"/>
              </a:rPr>
              <a:t></a:t>
            </a:r>
            <a:r>
              <a:rPr lang="fr-FR" altLang="fr-FR" sz="2000" dirty="0">
                <a:solidFill>
                  <a:schemeClr val="bg2">
                    <a:lumMod val="25000"/>
                  </a:schemeClr>
                </a:solidFill>
              </a:rPr>
              <a:t> obligation d’attribuer un </a:t>
            </a:r>
            <a:r>
              <a:rPr lang="fr-FR" altLang="fr-FR" sz="2000" b="1" u="sng" dirty="0">
                <a:solidFill>
                  <a:schemeClr val="bg2">
                    <a:lumMod val="25000"/>
                  </a:schemeClr>
                </a:solidFill>
              </a:rPr>
              <a:t>local commun</a:t>
            </a:r>
            <a:r>
              <a:rPr lang="fr-FR" altLang="fr-FR" sz="2000" dirty="0">
                <a:solidFill>
                  <a:schemeClr val="bg2">
                    <a:lumMod val="25000"/>
                  </a:schemeClr>
                </a:solidFill>
              </a:rPr>
              <a:t> à usage de bureau aux OS </a:t>
            </a:r>
            <a:r>
              <a:rPr lang="fr-FR" altLang="fr-FR" sz="2000" dirty="0" smtClean="0">
                <a:solidFill>
                  <a:schemeClr val="bg2">
                    <a:lumMod val="25000"/>
                  </a:schemeClr>
                </a:solidFill>
              </a:rPr>
              <a:t>représentatives ayant une section locale.</a:t>
            </a:r>
            <a:endParaRPr lang="fr-FR" altLang="fr-FR" sz="2000" dirty="0">
              <a:solidFill>
                <a:schemeClr val="bg2">
                  <a:lumMod val="25000"/>
                </a:schemeClr>
              </a:solidFill>
            </a:endParaRPr>
          </a:p>
          <a:p>
            <a:pPr marL="444500" indent="-444500" algn="just">
              <a:buFont typeface="Wingdings" panose="05000000000000000000" pitchFamily="2" charset="2"/>
              <a:buNone/>
              <a:defRPr/>
            </a:pPr>
            <a:r>
              <a:rPr lang="fr-FR" altLang="fr-FR" sz="2000" dirty="0">
                <a:solidFill>
                  <a:schemeClr val="bg2">
                    <a:lumMod val="25000"/>
                  </a:schemeClr>
                </a:solidFill>
                <a:sym typeface="Wingdings" panose="05000000000000000000" pitchFamily="2" charset="2"/>
              </a:rPr>
              <a:t> dans la mesure du possible : octroi d’un local </a:t>
            </a:r>
            <a:r>
              <a:rPr lang="fr-FR" altLang="fr-FR" sz="2000" dirty="0" smtClean="0">
                <a:solidFill>
                  <a:schemeClr val="bg2">
                    <a:lumMod val="25000"/>
                  </a:schemeClr>
                </a:solidFill>
                <a:sym typeface="Wingdings" panose="05000000000000000000" pitchFamily="2" charset="2"/>
              </a:rPr>
              <a:t>distinct + </a:t>
            </a:r>
            <a:r>
              <a:rPr lang="fr-FR" sz="2000" dirty="0">
                <a:solidFill>
                  <a:schemeClr val="tx1"/>
                </a:solidFill>
              </a:rPr>
              <a:t>les équipements indispensables à l’exercice de l’activité syndicale.</a:t>
            </a:r>
            <a:r>
              <a:rPr lang="fr-FR" altLang="fr-FR" sz="2000" dirty="0" smtClean="0">
                <a:solidFill>
                  <a:schemeClr val="bg2">
                    <a:lumMod val="25000"/>
                  </a:schemeClr>
                </a:solidFill>
                <a:sym typeface="Wingdings" panose="05000000000000000000" pitchFamily="2" charset="2"/>
              </a:rPr>
              <a:t> </a:t>
            </a:r>
            <a:endParaRPr lang="fr-FR" altLang="fr-FR" sz="2000" dirty="0">
              <a:solidFill>
                <a:schemeClr val="bg2">
                  <a:lumMod val="25000"/>
                </a:schemeClr>
              </a:solidFill>
              <a:sym typeface="Wingdings" panose="05000000000000000000" pitchFamily="2" charset="2"/>
            </a:endParaRPr>
          </a:p>
          <a:p>
            <a:pPr marL="444500" indent="-444500" algn="just">
              <a:buNone/>
              <a:defRPr/>
            </a:pPr>
            <a:r>
              <a:rPr lang="fr-FR" altLang="fr-FR" sz="2000" dirty="0">
                <a:solidFill>
                  <a:schemeClr val="bg2">
                    <a:lumMod val="25000"/>
                  </a:schemeClr>
                </a:solidFill>
                <a:sym typeface="Wingdings" panose="05000000000000000000" pitchFamily="2" charset="2"/>
              </a:rPr>
              <a:t> à </a:t>
            </a:r>
            <a:r>
              <a:rPr kumimoji="0" lang="fr-FR" sz="2000" b="0" i="0" u="none" strike="noStrike" kern="1200" cap="none" spc="0" normalizeH="0" baseline="0" noProof="0" dirty="0">
                <a:ln>
                  <a:noFill/>
                </a:ln>
                <a:solidFill>
                  <a:prstClr val="black">
                    <a:lumMod val="75000"/>
                    <a:lumOff val="25000"/>
                  </a:prstClr>
                </a:solidFill>
                <a:effectLst/>
                <a:uLnTx/>
                <a:uFillTx/>
                <a:ea typeface="+mn-ea"/>
                <a:cs typeface="+mn-cs"/>
              </a:rPr>
              <a:t>défaut d'une telle mise à disposition, ces collectivités leur versent </a:t>
            </a:r>
            <a:r>
              <a:rPr kumimoji="0" lang="fr-FR" sz="2000" b="0" i="0" u="sng" strike="noStrike" kern="1200" cap="none" spc="0" normalizeH="0" baseline="0" noProof="0" dirty="0">
                <a:ln>
                  <a:noFill/>
                </a:ln>
                <a:solidFill>
                  <a:prstClr val="black">
                    <a:lumMod val="75000"/>
                    <a:lumOff val="25000"/>
                  </a:prstClr>
                </a:solidFill>
                <a:effectLst/>
                <a:uLnTx/>
                <a:uFillTx/>
                <a:ea typeface="+mn-ea"/>
                <a:cs typeface="+mn-cs"/>
              </a:rPr>
              <a:t>une subvention</a:t>
            </a:r>
            <a:endParaRPr lang="fr-FR" sz="2000" dirty="0">
              <a:solidFill>
                <a:prstClr val="black">
                  <a:lumMod val="75000"/>
                  <a:lumOff val="25000"/>
                </a:prstClr>
              </a:solidFill>
            </a:endParaRPr>
          </a:p>
          <a:p>
            <a:pPr marL="444500" indent="-444500" algn="just">
              <a:buNone/>
              <a:defRPr/>
            </a:pPr>
            <a:r>
              <a:rPr kumimoji="0" lang="fr-FR" sz="2000" b="0" i="0" u="none" strike="noStrike" kern="1200" cap="none" spc="0" normalizeH="0" baseline="0" noProof="0" dirty="0">
                <a:ln>
                  <a:noFill/>
                </a:ln>
                <a:solidFill>
                  <a:prstClr val="black">
                    <a:lumMod val="75000"/>
                    <a:lumOff val="25000"/>
                  </a:prstClr>
                </a:solidFill>
                <a:effectLst/>
                <a:uLnTx/>
                <a:uFillTx/>
                <a:ea typeface="+mn-ea"/>
                <a:cs typeface="+mn-cs"/>
              </a:rPr>
              <a:t>permettant de louer un local et de l'équiper </a:t>
            </a:r>
            <a:r>
              <a:rPr kumimoji="0" lang="fr-FR" sz="2000" b="0" i="1" u="none" strike="noStrike" kern="1200" cap="none" spc="0" normalizeH="0" baseline="0" noProof="0" dirty="0">
                <a:ln>
                  <a:noFill/>
                </a:ln>
                <a:solidFill>
                  <a:prstClr val="black">
                    <a:lumMod val="75000"/>
                    <a:lumOff val="25000"/>
                  </a:prstClr>
                </a:solidFill>
                <a:effectLst/>
                <a:uLnTx/>
                <a:uFillTx/>
                <a:ea typeface="+mn-ea"/>
                <a:cs typeface="+mn-cs"/>
              </a:rPr>
              <a:t>(</a:t>
            </a:r>
            <a:r>
              <a:rPr kumimoji="0" lang="fr-FR" sz="2000" b="0" i="1" u="none" strike="noStrike" kern="1200" cap="none" spc="0" normalizeH="0" baseline="0" noProof="0" dirty="0">
                <a:ln>
                  <a:noFill/>
                </a:ln>
                <a:solidFill>
                  <a:srgbClr val="40619E"/>
                </a:solidFill>
                <a:effectLst/>
                <a:uLnTx/>
                <a:uFillTx/>
                <a:ea typeface="+mn-ea"/>
                <a:cs typeface="+mn-cs"/>
                <a:hlinkClick r:id="rId2">
                  <a:extLst>
                    <a:ext uri="{A12FA001-AC4F-418D-AE19-62706E023703}">
                      <ahyp:hlinkClr xmlns="" xmlns:ahyp="http://schemas.microsoft.com/office/drawing/2018/hyperlinkcolor" val="tx"/>
                    </a:ext>
                  </a:extLst>
                </a:hlinkClick>
              </a:rPr>
              <a:t>article L.213-2 du CGFP</a:t>
            </a:r>
            <a:r>
              <a:rPr kumimoji="0" lang="fr-FR" sz="2000" b="0" i="1" u="none" strike="noStrike" kern="1200" cap="none" spc="0" normalizeH="0" baseline="0" noProof="0" dirty="0">
                <a:ln>
                  <a:noFill/>
                </a:ln>
                <a:solidFill>
                  <a:prstClr val="black">
                    <a:lumMod val="75000"/>
                    <a:lumOff val="25000"/>
                  </a:prstClr>
                </a:solidFill>
                <a:effectLst/>
                <a:uLnTx/>
                <a:uFillTx/>
                <a:ea typeface="+mn-ea"/>
                <a:cs typeface="+mn-cs"/>
              </a:rPr>
              <a:t>)</a:t>
            </a:r>
            <a:r>
              <a:rPr kumimoji="0" lang="fr-FR" sz="2000" b="0" i="0" u="none" strike="noStrike" kern="1200" cap="none" spc="0" normalizeH="0" baseline="0" noProof="0" dirty="0">
                <a:ln>
                  <a:noFill/>
                </a:ln>
                <a:solidFill>
                  <a:prstClr val="black">
                    <a:lumMod val="75000"/>
                    <a:lumOff val="25000"/>
                  </a:prstClr>
                </a:solidFill>
                <a:effectLst/>
                <a:uLnTx/>
                <a:uFillTx/>
                <a:ea typeface="+mn-ea"/>
                <a:cs typeface="+mn-cs"/>
              </a:rPr>
              <a:t>.</a:t>
            </a:r>
            <a:endParaRPr lang="fr-FR" altLang="fr-FR" sz="2000" dirty="0">
              <a:solidFill>
                <a:schemeClr val="bg2">
                  <a:lumMod val="25000"/>
                </a:schemeClr>
              </a:solidFill>
              <a:sym typeface="Wingdings" panose="05000000000000000000" pitchFamily="2" charset="2"/>
            </a:endParaRPr>
          </a:p>
        </p:txBody>
      </p:sp>
      <p:sp>
        <p:nvSpPr>
          <p:cNvPr id="9" name="Rectangle : coins arrondis 10">
            <a:extLst>
              <a:ext uri="{FF2B5EF4-FFF2-40B4-BE49-F238E27FC236}">
                <a16:creationId xmlns:a16="http://schemas.microsoft.com/office/drawing/2014/main" id="{5F6AF81D-FF42-5CFD-C482-47110B0AF369}"/>
              </a:ext>
            </a:extLst>
          </p:cNvPr>
          <p:cNvSpPr/>
          <p:nvPr/>
        </p:nvSpPr>
        <p:spPr>
          <a:xfrm>
            <a:off x="944252" y="4186722"/>
            <a:ext cx="3886605" cy="54369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fr-FR" altLang="fr-FR" sz="1800" b="1" dirty="0">
                <a:solidFill>
                  <a:srgbClr val="40619E"/>
                </a:solidFill>
              </a:rPr>
              <a:t>Collectivités de 50 à 500 agents </a:t>
            </a:r>
            <a:r>
              <a:rPr lang="fr-FR" altLang="fr-FR" sz="1800" dirty="0">
                <a:solidFill>
                  <a:srgbClr val="40619E"/>
                </a:solidFill>
              </a:rPr>
              <a:t>:</a:t>
            </a:r>
          </a:p>
        </p:txBody>
      </p:sp>
    </p:spTree>
    <p:extLst>
      <p:ext uri="{BB962C8B-B14F-4D97-AF65-F5344CB8AC3E}">
        <p14:creationId xmlns:p14="http://schemas.microsoft.com/office/powerpoint/2010/main" val="33175588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endParaRPr lang="fr-FR" dirty="0"/>
          </a:p>
        </p:txBody>
      </p:sp>
      <p:sp>
        <p:nvSpPr>
          <p:cNvPr id="3" name="Espace réservé du texte 2"/>
          <p:cNvSpPr>
            <a:spLocks noGrp="1"/>
          </p:cNvSpPr>
          <p:nvPr>
            <p:ph type="body" sz="quarter" idx="14"/>
          </p:nvPr>
        </p:nvSpPr>
        <p:spPr/>
        <p:txBody>
          <a:bodyPr/>
          <a:lstStyle/>
          <a:p>
            <a:r>
              <a:rPr lang="fr-FR" dirty="0"/>
              <a:t>Les locaux</a:t>
            </a:r>
          </a:p>
        </p:txBody>
      </p:sp>
      <p:sp>
        <p:nvSpPr>
          <p:cNvPr id="4" name="Titre 3"/>
          <p:cNvSpPr>
            <a:spLocks noGrp="1"/>
          </p:cNvSpPr>
          <p:nvPr>
            <p:ph type="title"/>
          </p:nvPr>
        </p:nvSpPr>
        <p:spPr/>
        <p:txBody>
          <a:bodyPr/>
          <a:lstStyle/>
          <a:p>
            <a:r>
              <a:rPr lang="fr-FR" dirty="0"/>
              <a:t>Exercice du droit syndical</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79</a:t>
            </a:fld>
            <a:endParaRPr lang="fr-FR" dirty="0"/>
          </a:p>
        </p:txBody>
      </p:sp>
      <p:sp>
        <p:nvSpPr>
          <p:cNvPr id="6" name="Rectangle : coins arrondis 8">
            <a:extLst>
              <a:ext uri="{FF2B5EF4-FFF2-40B4-BE49-F238E27FC236}">
                <a16:creationId xmlns:a16="http://schemas.microsoft.com/office/drawing/2014/main" id="{8CB0865C-47A5-C47D-574D-8008DD8B8C84}"/>
              </a:ext>
            </a:extLst>
          </p:cNvPr>
          <p:cNvSpPr/>
          <p:nvPr/>
        </p:nvSpPr>
        <p:spPr>
          <a:xfrm>
            <a:off x="665205" y="2858528"/>
            <a:ext cx="10861589" cy="167327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pitchFamily="2" charset="2"/>
              <a:buNone/>
              <a:defRPr/>
            </a:pPr>
            <a:r>
              <a:rPr lang="fr-FR" altLang="fr-FR" sz="2000" dirty="0">
                <a:solidFill>
                  <a:schemeClr val="bg2">
                    <a:lumMod val="25000"/>
                  </a:schemeClr>
                </a:solidFill>
              </a:rPr>
              <a:t>	</a:t>
            </a:r>
            <a:r>
              <a:rPr lang="fr-FR" altLang="fr-FR" sz="2400" dirty="0">
                <a:solidFill>
                  <a:schemeClr val="bg2">
                    <a:lumMod val="25000"/>
                  </a:schemeClr>
                </a:solidFill>
                <a:sym typeface="Wingdings" panose="05000000000000000000" pitchFamily="2" charset="2"/>
              </a:rPr>
              <a:t></a:t>
            </a:r>
            <a:r>
              <a:rPr lang="fr-FR" altLang="fr-FR" sz="2400" dirty="0">
                <a:solidFill>
                  <a:schemeClr val="bg2">
                    <a:lumMod val="25000"/>
                  </a:schemeClr>
                </a:solidFill>
              </a:rPr>
              <a:t> </a:t>
            </a:r>
            <a:r>
              <a:rPr lang="fr-FR" altLang="fr-FR" sz="2400" b="1" dirty="0">
                <a:solidFill>
                  <a:schemeClr val="bg2">
                    <a:lumMod val="25000"/>
                  </a:schemeClr>
                </a:solidFill>
              </a:rPr>
              <a:t>Locaux distincts </a:t>
            </a:r>
            <a:r>
              <a:rPr lang="fr-FR" altLang="fr-FR" sz="2400" dirty="0">
                <a:solidFill>
                  <a:schemeClr val="bg2">
                    <a:lumMod val="25000"/>
                  </a:schemeClr>
                </a:solidFill>
              </a:rPr>
              <a:t>pour chaque OS </a:t>
            </a:r>
            <a:r>
              <a:rPr lang="fr-FR" altLang="fr-FR" sz="2400" dirty="0" smtClean="0">
                <a:solidFill>
                  <a:schemeClr val="bg2">
                    <a:lumMod val="25000"/>
                  </a:schemeClr>
                </a:solidFill>
              </a:rPr>
              <a:t>représentative ayant une section locale.</a:t>
            </a:r>
            <a:endParaRPr lang="fr-FR" altLang="fr-FR" sz="2400" dirty="0">
              <a:solidFill>
                <a:schemeClr val="bg2">
                  <a:lumMod val="25000"/>
                </a:schemeClr>
              </a:solidFill>
            </a:endParaRPr>
          </a:p>
          <a:p>
            <a:pPr marL="449263" marR="0" lvl="0" algn="just" defTabSz="457200" rtl="0" eaLnBrk="1" fontAlgn="auto" latinLnBrk="0" hangingPunct="1">
              <a:lnSpc>
                <a:spcPct val="100000"/>
              </a:lnSpc>
              <a:spcBef>
                <a:spcPts val="0"/>
              </a:spcBef>
              <a:spcAft>
                <a:spcPts val="0"/>
              </a:spcAft>
              <a:buClrTx/>
              <a:buSzTx/>
              <a:tabLst/>
              <a:defRPr/>
            </a:pPr>
            <a:r>
              <a:rPr kumimoji="0" lang="fr-FR" altLang="fr-FR" sz="2400" b="0" i="0" u="none" strike="noStrike" kern="1200" cap="none" spc="0" normalizeH="0" baseline="0" noProof="0" dirty="0">
                <a:ln>
                  <a:noFill/>
                </a:ln>
                <a:solidFill>
                  <a:srgbClr val="EBEBEB">
                    <a:lumMod val="25000"/>
                  </a:srgbClr>
                </a:solidFill>
                <a:effectLst/>
                <a:uLnTx/>
                <a:uFillTx/>
                <a:latin typeface="Century Gothic" panose="020B0502020202020204"/>
                <a:ea typeface="+mn-ea"/>
                <a:cs typeface="+mn-cs"/>
                <a:sym typeface="Wingdings" panose="05000000000000000000" pitchFamily="2" charset="2"/>
              </a:rPr>
              <a:t></a:t>
            </a:r>
            <a:r>
              <a:rPr kumimoji="0" lang="fr-FR" altLang="fr-FR" sz="2400" b="0" i="0" u="none" strike="noStrike" kern="1200" cap="none" spc="0" normalizeH="0" baseline="0" noProof="0" dirty="0">
                <a:ln>
                  <a:noFill/>
                </a:ln>
                <a:solidFill>
                  <a:srgbClr val="EBEBEB">
                    <a:lumMod val="25000"/>
                  </a:srgbClr>
                </a:solidFill>
                <a:effectLst/>
                <a:uLnTx/>
                <a:uFillTx/>
                <a:latin typeface="Century Gothic" panose="020B0502020202020204"/>
                <a:ea typeface="+mn-ea"/>
                <a:cs typeface="+mn-cs"/>
              </a:rPr>
              <a:t> Les OS affiliés à une même fédération ou confédération se voient attribuer un même local.</a:t>
            </a:r>
          </a:p>
        </p:txBody>
      </p:sp>
      <p:sp>
        <p:nvSpPr>
          <p:cNvPr id="7" name="Rectangle : coins arrondis 9">
            <a:extLst>
              <a:ext uri="{FF2B5EF4-FFF2-40B4-BE49-F238E27FC236}">
                <a16:creationId xmlns:a16="http://schemas.microsoft.com/office/drawing/2014/main" id="{70A04583-4368-63A1-A35E-5976B33F2F63}"/>
              </a:ext>
            </a:extLst>
          </p:cNvPr>
          <p:cNvSpPr/>
          <p:nvPr/>
        </p:nvSpPr>
        <p:spPr>
          <a:xfrm>
            <a:off x="1154953" y="2431209"/>
            <a:ext cx="3915811" cy="54369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fr-FR" altLang="fr-FR" sz="2000" b="1" u="sng" dirty="0">
                <a:solidFill>
                  <a:srgbClr val="40619E"/>
                </a:solidFill>
              </a:rPr>
              <a:t>Collectivités &gt; à 500 agents</a:t>
            </a:r>
            <a:r>
              <a:rPr lang="fr-FR" altLang="fr-FR" sz="2000" b="1" dirty="0">
                <a:solidFill>
                  <a:srgbClr val="40619E"/>
                </a:solidFill>
              </a:rPr>
              <a:t> </a:t>
            </a:r>
            <a:r>
              <a:rPr lang="fr-FR" altLang="fr-FR" sz="2000" dirty="0">
                <a:solidFill>
                  <a:srgbClr val="40619E"/>
                </a:solidFill>
              </a:rPr>
              <a:t>:</a:t>
            </a:r>
          </a:p>
        </p:txBody>
      </p:sp>
    </p:spTree>
    <p:extLst>
      <p:ext uri="{BB962C8B-B14F-4D97-AF65-F5344CB8AC3E}">
        <p14:creationId xmlns:p14="http://schemas.microsoft.com/office/powerpoint/2010/main" val="476117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440B671-A994-4639-808E-A72854BC0842}"/>
              </a:ext>
            </a:extLst>
          </p:cNvPr>
          <p:cNvSpPr>
            <a:spLocks noGrp="1"/>
          </p:cNvSpPr>
          <p:nvPr>
            <p:ph type="body" sz="quarter" idx="12"/>
          </p:nvPr>
        </p:nvSpPr>
        <p:spPr>
          <a:xfrm>
            <a:off x="420847" y="1994400"/>
            <a:ext cx="11350304" cy="583200"/>
          </a:xfrm>
        </p:spPr>
        <p:txBody>
          <a:bodyPr/>
          <a:lstStyle/>
          <a:p>
            <a:r>
              <a:rPr lang="fr-FR" dirty="0" smtClean="0"/>
              <a:t>LES REGLES DE FONCTIONNEMENT</a:t>
            </a:r>
            <a:endParaRPr lang="fr-FR" dirty="0"/>
          </a:p>
        </p:txBody>
      </p:sp>
      <p:sp>
        <p:nvSpPr>
          <p:cNvPr id="3" name="Espace réservé du texte 2">
            <a:extLst>
              <a:ext uri="{FF2B5EF4-FFF2-40B4-BE49-F238E27FC236}">
                <a16:creationId xmlns:a16="http://schemas.microsoft.com/office/drawing/2014/main" id="{80993E27-39BD-497A-97B6-6AB78F45EF30}"/>
              </a:ext>
            </a:extLst>
          </p:cNvPr>
          <p:cNvSpPr>
            <a:spLocks noGrp="1"/>
          </p:cNvSpPr>
          <p:nvPr>
            <p:ph type="body" sz="quarter" idx="13"/>
          </p:nvPr>
        </p:nvSpPr>
        <p:spPr>
          <a:xfrm>
            <a:off x="616241" y="2712022"/>
            <a:ext cx="10959517" cy="535531"/>
          </a:xfrm>
        </p:spPr>
        <p:txBody>
          <a:bodyPr/>
          <a:lstStyle/>
          <a:p>
            <a:r>
              <a:rPr lang="fr-FR" sz="4400" b="1" dirty="0">
                <a:latin typeface="+mj-lt"/>
              </a:rPr>
              <a:t>DU COMITE SOCIAL TERRITORIAL</a:t>
            </a:r>
          </a:p>
        </p:txBody>
      </p:sp>
    </p:spTree>
    <p:extLst>
      <p:ext uri="{BB962C8B-B14F-4D97-AF65-F5344CB8AC3E}">
        <p14:creationId xmlns:p14="http://schemas.microsoft.com/office/powerpoint/2010/main" val="13442222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algn="just"/>
            <a:r>
              <a:rPr lang="fr-FR" sz="2400" dirty="0">
                <a:solidFill>
                  <a:schemeClr val="tx1"/>
                </a:solidFill>
              </a:rPr>
              <a:t>Les locaux syndicaux sont attribués aux organisations syndicales en fonction :</a:t>
            </a:r>
          </a:p>
          <a:p>
            <a:pPr marL="719138" indent="360363" algn="just">
              <a:buFont typeface="Wingdings" panose="05000000000000000000" pitchFamily="2" charset="2"/>
              <a:buChar char="Ø"/>
            </a:pPr>
            <a:r>
              <a:rPr lang="fr-FR" sz="2400" dirty="0">
                <a:solidFill>
                  <a:schemeClr val="tx1"/>
                </a:solidFill>
              </a:rPr>
              <a:t>de l'effectif de la collectivité ou de l'établissement public, </a:t>
            </a:r>
          </a:p>
          <a:p>
            <a:pPr marL="719138" indent="360363" algn="just">
              <a:buFont typeface="Wingdings" panose="05000000000000000000" pitchFamily="2" charset="2"/>
              <a:buChar char="Ø"/>
            </a:pPr>
            <a:r>
              <a:rPr lang="fr-FR" sz="2400" dirty="0">
                <a:solidFill>
                  <a:schemeClr val="tx1"/>
                </a:solidFill>
              </a:rPr>
              <a:t>de leur représentativité</a:t>
            </a:r>
          </a:p>
          <a:p>
            <a:pPr algn="just"/>
            <a:endParaRPr lang="fr-FR" sz="2400" u="sng" dirty="0">
              <a:solidFill>
                <a:schemeClr val="tx1"/>
              </a:solidFill>
            </a:endParaRPr>
          </a:p>
          <a:p>
            <a:pPr algn="just"/>
            <a:r>
              <a:rPr lang="fr-FR" sz="2400" b="1" u="sng" dirty="0">
                <a:solidFill>
                  <a:schemeClr val="tx1"/>
                </a:solidFill>
              </a:rPr>
              <a:t>L’effectif à prendre en compte pour le calcul du seuil d’attribution</a:t>
            </a:r>
            <a:r>
              <a:rPr lang="fr-FR" sz="2400" dirty="0">
                <a:solidFill>
                  <a:schemeClr val="tx1"/>
                </a:solidFill>
              </a:rPr>
              <a:t> est constitué des fonctionnaires, contractuels de droit public ou de droit privé, ainsi que des agents accueillis en détachement ou mis à disposition au sein de la collectivité. </a:t>
            </a:r>
          </a:p>
          <a:p>
            <a:pPr algn="just"/>
            <a:r>
              <a:rPr lang="fr-FR" sz="2400" dirty="0">
                <a:solidFill>
                  <a:schemeClr val="tx1"/>
                </a:solidFill>
              </a:rPr>
              <a:t>À l’inverse, ne sont pas pris en compte les agents mis à disposition ou détachés auprès d’une autre collectivité ou établissement.</a:t>
            </a:r>
          </a:p>
          <a:p>
            <a:endParaRPr lang="fr-FR" sz="2400" dirty="0">
              <a:solidFill>
                <a:schemeClr val="tx1"/>
              </a:solidFill>
            </a:endParaRPr>
          </a:p>
        </p:txBody>
      </p:sp>
      <p:sp>
        <p:nvSpPr>
          <p:cNvPr id="3" name="Espace réservé du texte 2"/>
          <p:cNvSpPr>
            <a:spLocks noGrp="1"/>
          </p:cNvSpPr>
          <p:nvPr>
            <p:ph type="body" sz="quarter" idx="14"/>
          </p:nvPr>
        </p:nvSpPr>
        <p:spPr/>
        <p:txBody>
          <a:bodyPr/>
          <a:lstStyle/>
          <a:p>
            <a:r>
              <a:rPr lang="fr-FR" dirty="0"/>
              <a:t>Les locaux</a:t>
            </a:r>
          </a:p>
          <a:p>
            <a:endParaRPr lang="fr-FR" dirty="0"/>
          </a:p>
        </p:txBody>
      </p:sp>
      <p:sp>
        <p:nvSpPr>
          <p:cNvPr id="4" name="Titre 3"/>
          <p:cNvSpPr>
            <a:spLocks noGrp="1"/>
          </p:cNvSpPr>
          <p:nvPr>
            <p:ph type="title"/>
          </p:nvPr>
        </p:nvSpPr>
        <p:spPr/>
        <p:txBody>
          <a:bodyPr/>
          <a:lstStyle/>
          <a:p>
            <a:r>
              <a:rPr lang="fr-FR" dirty="0"/>
              <a:t>Exercice du droit syndical</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80</a:t>
            </a:fld>
            <a:endParaRPr lang="fr-FR" dirty="0"/>
          </a:p>
        </p:txBody>
      </p:sp>
    </p:spTree>
    <p:extLst>
      <p:ext uri="{BB962C8B-B14F-4D97-AF65-F5344CB8AC3E}">
        <p14:creationId xmlns:p14="http://schemas.microsoft.com/office/powerpoint/2010/main" val="36958584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algn="just"/>
            <a:r>
              <a:rPr lang="fr-FR" sz="2400" dirty="0">
                <a:solidFill>
                  <a:schemeClr val="tx1"/>
                </a:solidFill>
              </a:rPr>
              <a:t>Pour ce calcul, </a:t>
            </a:r>
            <a:r>
              <a:rPr lang="fr-FR" sz="2400" b="1" dirty="0">
                <a:solidFill>
                  <a:schemeClr val="tx1"/>
                </a:solidFill>
              </a:rPr>
              <a:t>il faut tenir compte des effectifs de la collectivité seule </a:t>
            </a:r>
            <a:r>
              <a:rPr lang="fr-FR" sz="2400" i="1" dirty="0">
                <a:solidFill>
                  <a:schemeClr val="tx1"/>
                </a:solidFill>
              </a:rPr>
              <a:t>(en excluant les établissements qui lui sont rattachés) </a:t>
            </a:r>
            <a:r>
              <a:rPr lang="fr-FR" sz="2400" dirty="0">
                <a:solidFill>
                  <a:schemeClr val="tx1"/>
                </a:solidFill>
              </a:rPr>
              <a:t>ou </a:t>
            </a:r>
            <a:r>
              <a:rPr lang="fr-FR" sz="2400" b="1" dirty="0">
                <a:solidFill>
                  <a:schemeClr val="tx1"/>
                </a:solidFill>
              </a:rPr>
              <a:t>de l’établissement seul</a:t>
            </a:r>
            <a:r>
              <a:rPr lang="fr-FR" sz="2400" dirty="0">
                <a:solidFill>
                  <a:schemeClr val="tx1"/>
                </a:solidFill>
              </a:rPr>
              <a:t> </a:t>
            </a:r>
            <a:r>
              <a:rPr lang="fr-FR" sz="2400" i="1" dirty="0">
                <a:solidFill>
                  <a:schemeClr val="tx1"/>
                </a:solidFill>
              </a:rPr>
              <a:t>(en excluant sa collectivité de rattachement)</a:t>
            </a:r>
            <a:r>
              <a:rPr lang="fr-FR" sz="2400" dirty="0">
                <a:solidFill>
                  <a:schemeClr val="tx1"/>
                </a:solidFill>
              </a:rPr>
              <a:t>, hormis le cas où un Comité Social Territorial commun (CST) aura été créé </a:t>
            </a:r>
            <a:r>
              <a:rPr lang="fr-FR" sz="2400" i="1" dirty="0">
                <a:solidFill>
                  <a:schemeClr val="tx1"/>
                </a:solidFill>
              </a:rPr>
              <a:t>(dans ce dernier cas, il conviendra de globaliser les effectifs)</a:t>
            </a:r>
            <a:r>
              <a:rPr lang="fr-FR" sz="2400" dirty="0">
                <a:solidFill>
                  <a:schemeClr val="tx1"/>
                </a:solidFill>
              </a:rPr>
              <a:t>.</a:t>
            </a:r>
          </a:p>
          <a:p>
            <a:pPr algn="just"/>
            <a:endParaRPr lang="fr-FR" sz="2400" dirty="0">
              <a:solidFill>
                <a:schemeClr val="tx1"/>
              </a:solidFill>
            </a:endParaRPr>
          </a:p>
          <a:p>
            <a:pPr algn="just"/>
            <a:r>
              <a:rPr lang="fr-FR" sz="2400" b="1" u="sng" dirty="0">
                <a:solidFill>
                  <a:schemeClr val="tx1"/>
                </a:solidFill>
              </a:rPr>
              <a:t>Pour un Centre de Gestion</a:t>
            </a:r>
            <a:r>
              <a:rPr lang="fr-FR" sz="2400" dirty="0">
                <a:solidFill>
                  <a:schemeClr val="tx1"/>
                </a:solidFill>
              </a:rPr>
              <a:t>, l’effectif considéré est celui de l’ensemble de son personnel, ainsi que les effectifs des collectivités ou des établissements affiliés. </a:t>
            </a:r>
          </a:p>
          <a:p>
            <a:endParaRPr lang="fr-FR" dirty="0"/>
          </a:p>
        </p:txBody>
      </p:sp>
      <p:sp>
        <p:nvSpPr>
          <p:cNvPr id="3" name="Espace réservé du texte 2"/>
          <p:cNvSpPr>
            <a:spLocks noGrp="1"/>
          </p:cNvSpPr>
          <p:nvPr>
            <p:ph type="body" sz="quarter" idx="14"/>
          </p:nvPr>
        </p:nvSpPr>
        <p:spPr/>
        <p:txBody>
          <a:bodyPr/>
          <a:lstStyle/>
          <a:p>
            <a:r>
              <a:rPr lang="fr-FR" dirty="0"/>
              <a:t>Les locaux</a:t>
            </a:r>
          </a:p>
          <a:p>
            <a:endParaRPr lang="fr-FR" dirty="0"/>
          </a:p>
        </p:txBody>
      </p:sp>
      <p:sp>
        <p:nvSpPr>
          <p:cNvPr id="4" name="Titre 3"/>
          <p:cNvSpPr>
            <a:spLocks noGrp="1"/>
          </p:cNvSpPr>
          <p:nvPr>
            <p:ph type="title"/>
          </p:nvPr>
        </p:nvSpPr>
        <p:spPr/>
        <p:txBody>
          <a:bodyPr/>
          <a:lstStyle/>
          <a:p>
            <a:r>
              <a:rPr lang="fr-FR" dirty="0"/>
              <a:t>Exercice du droit syndical</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81</a:t>
            </a:fld>
            <a:endParaRPr lang="fr-FR" dirty="0"/>
          </a:p>
        </p:txBody>
      </p:sp>
    </p:spTree>
    <p:extLst>
      <p:ext uri="{BB962C8B-B14F-4D97-AF65-F5344CB8AC3E}">
        <p14:creationId xmlns:p14="http://schemas.microsoft.com/office/powerpoint/2010/main" val="188828627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algn="just">
              <a:defRPr/>
            </a:pPr>
            <a:r>
              <a:rPr lang="fr-FR" altLang="fr-FR" sz="2000" b="1" u="sng" dirty="0">
                <a:solidFill>
                  <a:schemeClr val="tx1"/>
                </a:solidFill>
              </a:rPr>
              <a:t>Situation et équipement du local</a:t>
            </a:r>
            <a:r>
              <a:rPr lang="fr-FR" altLang="fr-FR" sz="2000" b="1" dirty="0">
                <a:solidFill>
                  <a:schemeClr val="tx1"/>
                </a:solidFill>
              </a:rPr>
              <a:t> :</a:t>
            </a:r>
          </a:p>
          <a:p>
            <a:pPr algn="just">
              <a:spcBef>
                <a:spcPct val="0"/>
              </a:spcBef>
              <a:defRPr/>
            </a:pPr>
            <a:endParaRPr lang="fr-FR" altLang="fr-FR" sz="2000" dirty="0">
              <a:solidFill>
                <a:schemeClr val="tx1"/>
              </a:solidFill>
              <a:sym typeface="Wingdings" panose="05000000000000000000" pitchFamily="2" charset="2"/>
            </a:endParaRPr>
          </a:p>
          <a:p>
            <a:pPr marL="715963" algn="just">
              <a:spcBef>
                <a:spcPct val="0"/>
              </a:spcBef>
              <a:defRPr/>
            </a:pPr>
            <a:r>
              <a:rPr lang="fr-FR" altLang="fr-FR" sz="2000" dirty="0">
                <a:solidFill>
                  <a:schemeClr val="tx1"/>
                </a:solidFill>
                <a:sym typeface="Wingdings" panose="05000000000000000000" pitchFamily="2" charset="2"/>
              </a:rPr>
              <a:t></a:t>
            </a:r>
            <a:r>
              <a:rPr lang="fr-FR" altLang="fr-FR" sz="2000" dirty="0">
                <a:solidFill>
                  <a:schemeClr val="tx1"/>
                </a:solidFill>
              </a:rPr>
              <a:t> </a:t>
            </a:r>
            <a:r>
              <a:rPr lang="fr-FR" altLang="fr-FR" sz="2000" b="1" dirty="0">
                <a:solidFill>
                  <a:schemeClr val="tx1"/>
                </a:solidFill>
              </a:rPr>
              <a:t>dans l'enceinte des bâtiments administratifs.</a:t>
            </a:r>
          </a:p>
          <a:p>
            <a:pPr marL="715963" algn="just">
              <a:spcBef>
                <a:spcPct val="0"/>
              </a:spcBef>
              <a:defRPr/>
            </a:pPr>
            <a:r>
              <a:rPr lang="fr-FR" altLang="fr-FR" sz="2000" dirty="0">
                <a:solidFill>
                  <a:schemeClr val="tx1"/>
                </a:solidFill>
                <a:sym typeface="Wingdings" panose="05000000000000000000" pitchFamily="2" charset="2"/>
              </a:rPr>
              <a:t></a:t>
            </a:r>
            <a:r>
              <a:rPr lang="fr-FR" altLang="fr-FR" sz="2000" dirty="0">
                <a:solidFill>
                  <a:schemeClr val="tx1"/>
                </a:solidFill>
              </a:rPr>
              <a:t> en cas d’impossibilité de mettre à disposition des locaux, la collectivité octroi une subvention représentative des frais de location et d'équipement des locaux.</a:t>
            </a:r>
          </a:p>
          <a:p>
            <a:pPr indent="15875" algn="just">
              <a:spcBef>
                <a:spcPct val="0"/>
              </a:spcBef>
              <a:defRPr/>
            </a:pPr>
            <a:endParaRPr lang="fr-FR" altLang="fr-FR" sz="2000" dirty="0">
              <a:solidFill>
                <a:schemeClr val="tx1"/>
              </a:solidFill>
            </a:endParaRPr>
          </a:p>
          <a:p>
            <a:pPr algn="just">
              <a:spcBef>
                <a:spcPct val="0"/>
              </a:spcBef>
              <a:defRPr/>
            </a:pPr>
            <a:r>
              <a:rPr lang="fr-FR" altLang="fr-FR" sz="2000" dirty="0">
                <a:solidFill>
                  <a:schemeClr val="tx1"/>
                </a:solidFill>
                <a:sym typeface="Wingdings" panose="05000000000000000000" pitchFamily="2" charset="2"/>
              </a:rPr>
              <a:t>	</a:t>
            </a:r>
            <a:r>
              <a:rPr lang="fr-FR" altLang="fr-FR" sz="2000" dirty="0">
                <a:solidFill>
                  <a:schemeClr val="tx1"/>
                </a:solidFill>
              </a:rPr>
              <a:t> doté des </a:t>
            </a:r>
            <a:r>
              <a:rPr lang="fr-FR" altLang="fr-FR" sz="2000" b="1" dirty="0">
                <a:solidFill>
                  <a:schemeClr val="tx1"/>
                </a:solidFill>
              </a:rPr>
              <a:t>équipements indispensables à l'exercice de l'activité syndicale</a:t>
            </a:r>
            <a:r>
              <a:rPr lang="fr-FR" altLang="fr-FR" sz="2000" dirty="0">
                <a:solidFill>
                  <a:schemeClr val="tx1"/>
                </a:solidFill>
              </a:rPr>
              <a:t> (mobilier, ordinateur &amp; téléphone) + prise en charge du coût de l'abonnement,</a:t>
            </a:r>
          </a:p>
          <a:p>
            <a:pPr algn="just">
              <a:spcBef>
                <a:spcPct val="0"/>
              </a:spcBef>
              <a:defRPr/>
            </a:pPr>
            <a:endParaRPr lang="fr-FR" altLang="fr-FR" sz="2000" dirty="0">
              <a:solidFill>
                <a:schemeClr val="tx1"/>
              </a:solidFill>
            </a:endParaRPr>
          </a:p>
          <a:p>
            <a:pPr algn="ctr">
              <a:spcBef>
                <a:spcPct val="0"/>
              </a:spcBef>
              <a:defRPr/>
            </a:pPr>
            <a:r>
              <a:rPr lang="fr-FR" altLang="fr-FR" sz="2000" i="1" dirty="0">
                <a:solidFill>
                  <a:schemeClr val="tx1"/>
                </a:solidFill>
              </a:rPr>
              <a:t>En pratique, il est recommandé d’opérer </a:t>
            </a:r>
            <a:r>
              <a:rPr lang="fr-FR" altLang="fr-FR" sz="2000" b="1" i="1" u="sng" dirty="0">
                <a:solidFill>
                  <a:schemeClr val="tx1"/>
                </a:solidFill>
              </a:rPr>
              <a:t>une concertation avec les OS</a:t>
            </a:r>
            <a:r>
              <a:rPr lang="fr-FR" altLang="fr-FR" sz="2000" b="1" i="1" dirty="0">
                <a:solidFill>
                  <a:schemeClr val="tx1"/>
                </a:solidFill>
              </a:rPr>
              <a:t> </a:t>
            </a:r>
            <a:r>
              <a:rPr lang="fr-FR" altLang="fr-FR" sz="2000" i="1" dirty="0">
                <a:solidFill>
                  <a:schemeClr val="tx1"/>
                </a:solidFill>
              </a:rPr>
              <a:t>pour définir la prise en charge du coût des communications, utilisation des moyens de reprographie, affranchissement, etc. </a:t>
            </a:r>
            <a:endParaRPr lang="fr-FR" sz="2000" i="1" dirty="0">
              <a:solidFill>
                <a:schemeClr val="tx1"/>
              </a:solidFill>
            </a:endParaRPr>
          </a:p>
          <a:p>
            <a:endParaRPr lang="fr-FR" dirty="0"/>
          </a:p>
        </p:txBody>
      </p:sp>
      <p:sp>
        <p:nvSpPr>
          <p:cNvPr id="3" name="Espace réservé du texte 2"/>
          <p:cNvSpPr>
            <a:spLocks noGrp="1"/>
          </p:cNvSpPr>
          <p:nvPr>
            <p:ph type="body" sz="quarter" idx="14"/>
          </p:nvPr>
        </p:nvSpPr>
        <p:spPr/>
        <p:txBody>
          <a:bodyPr/>
          <a:lstStyle/>
          <a:p>
            <a:r>
              <a:rPr lang="fr-FR" dirty="0"/>
              <a:t>Les locaux</a:t>
            </a:r>
          </a:p>
          <a:p>
            <a:endParaRPr lang="fr-FR" dirty="0"/>
          </a:p>
        </p:txBody>
      </p:sp>
      <p:sp>
        <p:nvSpPr>
          <p:cNvPr id="4" name="Titre 3"/>
          <p:cNvSpPr>
            <a:spLocks noGrp="1"/>
          </p:cNvSpPr>
          <p:nvPr>
            <p:ph type="title"/>
          </p:nvPr>
        </p:nvSpPr>
        <p:spPr/>
        <p:txBody>
          <a:bodyPr/>
          <a:lstStyle/>
          <a:p>
            <a:r>
              <a:rPr lang="fr-FR" dirty="0"/>
              <a:t>Exercice du droit syndical</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82</a:t>
            </a:fld>
            <a:endParaRPr lang="fr-FR" dirty="0"/>
          </a:p>
        </p:txBody>
      </p:sp>
    </p:spTree>
    <p:extLst>
      <p:ext uri="{BB962C8B-B14F-4D97-AF65-F5344CB8AC3E}">
        <p14:creationId xmlns:p14="http://schemas.microsoft.com/office/powerpoint/2010/main" val="5744335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06888" y="869367"/>
            <a:ext cx="11520000" cy="4320000"/>
          </a:xfrm>
        </p:spPr>
        <p:txBody>
          <a:bodyPr/>
          <a:lstStyle/>
          <a:p>
            <a:r>
              <a:rPr lang="fr-FR" sz="2400" dirty="0" smtClean="0"/>
              <a:t>Affichage des documents d’origine syndicale (art 9)</a:t>
            </a:r>
          </a:p>
          <a:p>
            <a:r>
              <a:rPr lang="fr-FR" sz="2400" dirty="0" smtClean="0">
                <a:solidFill>
                  <a:schemeClr val="tx1"/>
                </a:solidFill>
              </a:rPr>
              <a:t>Droit reconnu pour les OS ayant une section syndicale déclarée au sein d’une collectivité, ainsi qu’aux OS représentés au Conseil supérieur de la FPT;</a:t>
            </a:r>
          </a:p>
          <a:p>
            <a:r>
              <a:rPr lang="fr-FR" sz="2400" dirty="0" smtClean="0">
                <a:solidFill>
                  <a:schemeClr val="tx1"/>
                </a:solidFill>
              </a:rPr>
              <a:t>Panneaux  réservés permettant la conservation des documents (portes vitrées ou grillagées et munies de serrures</a:t>
            </a:r>
            <a:r>
              <a:rPr lang="fr-FR" sz="2400" dirty="0">
                <a:solidFill>
                  <a:schemeClr val="tx1"/>
                </a:solidFill>
              </a:rPr>
              <a:t>), en nombre </a:t>
            </a:r>
            <a:r>
              <a:rPr lang="fr-FR" sz="2400" dirty="0" smtClean="0">
                <a:solidFill>
                  <a:schemeClr val="tx1"/>
                </a:solidFill>
              </a:rPr>
              <a:t>suffisant dans les locaux administratifs</a:t>
            </a:r>
            <a:r>
              <a:rPr lang="fr-FR" sz="2400" dirty="0">
                <a:solidFill>
                  <a:schemeClr val="tx1"/>
                </a:solidFill>
              </a:rPr>
              <a:t> </a:t>
            </a:r>
            <a:r>
              <a:rPr lang="fr-FR" sz="2400" dirty="0" smtClean="0">
                <a:solidFill>
                  <a:schemeClr val="tx1"/>
                </a:solidFill>
              </a:rPr>
              <a:t>auxquels le public n’a normalement pas accès.</a:t>
            </a:r>
          </a:p>
          <a:p>
            <a:pPr algn="just"/>
            <a:r>
              <a:rPr lang="fr-FR" sz="2400" dirty="0">
                <a:solidFill>
                  <a:schemeClr val="tx1"/>
                </a:solidFill>
              </a:rPr>
              <a:t>L'autorité territoriale est obligatoirement avisée de cet affichage par la transmission d'une copie du document affiché ou par la notification  précise de sa nature et de sa teneur. </a:t>
            </a:r>
          </a:p>
          <a:p>
            <a:pPr marL="1079500" algn="just"/>
            <a:endParaRPr lang="fr-FR" sz="2400" dirty="0">
              <a:solidFill>
                <a:schemeClr val="tx1"/>
              </a:solidFill>
            </a:endParaRPr>
          </a:p>
          <a:p>
            <a:pPr algn="just"/>
            <a:r>
              <a:rPr lang="fr-FR" sz="2400" dirty="0">
                <a:solidFill>
                  <a:schemeClr val="tx1"/>
                </a:solidFill>
              </a:rPr>
              <a:t>Elle ne peut cependant pas s’opposer à un affichage, hormis le cas où le document contrevient manifestement aux dispositions législatives relatives à la diffamation et aux injures publiques.</a:t>
            </a:r>
          </a:p>
          <a:p>
            <a:endParaRPr lang="fr-FR" sz="2400" dirty="0">
              <a:solidFill>
                <a:schemeClr val="tx1"/>
              </a:solidFill>
            </a:endParaRPr>
          </a:p>
          <a:p>
            <a:pPr marL="342900" indent="-342900">
              <a:buFont typeface="Arial" panose="020B0604020202020204" pitchFamily="34" charset="0"/>
              <a:buChar char="•"/>
            </a:pPr>
            <a:endParaRPr lang="fr-FR" sz="2400" dirty="0">
              <a:solidFill>
                <a:schemeClr val="tx1"/>
              </a:solidFill>
            </a:endParaRPr>
          </a:p>
        </p:txBody>
      </p:sp>
      <p:sp>
        <p:nvSpPr>
          <p:cNvPr id="3" name="Espace réservé du texte 2"/>
          <p:cNvSpPr>
            <a:spLocks noGrp="1"/>
          </p:cNvSpPr>
          <p:nvPr>
            <p:ph type="body" sz="quarter" idx="14"/>
          </p:nvPr>
        </p:nvSpPr>
        <p:spPr/>
        <p:txBody>
          <a:bodyPr/>
          <a:lstStyle/>
          <a:p>
            <a:r>
              <a:rPr lang="fr-FR" dirty="0" smtClean="0"/>
              <a:t>Conditions matérielles</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83</a:t>
            </a:fld>
            <a:endParaRPr lang="fr-FR" dirty="0"/>
          </a:p>
        </p:txBody>
      </p:sp>
    </p:spTree>
    <p:extLst>
      <p:ext uri="{BB962C8B-B14F-4D97-AF65-F5344CB8AC3E}">
        <p14:creationId xmlns:p14="http://schemas.microsoft.com/office/powerpoint/2010/main" val="26447103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60000" y="1620000"/>
            <a:ext cx="11650292" cy="4320000"/>
          </a:xfrm>
        </p:spPr>
        <p:txBody>
          <a:bodyPr/>
          <a:lstStyle/>
          <a:p>
            <a:r>
              <a:rPr lang="fr-FR" dirty="0">
                <a:solidFill>
                  <a:srgbClr val="C00000"/>
                </a:solidFill>
              </a:rPr>
              <a:t>Distribution des documents d’origine syndicale (art,10) :</a:t>
            </a:r>
          </a:p>
          <a:p>
            <a:pPr algn="just"/>
            <a:r>
              <a:rPr lang="fr-FR" sz="2000" dirty="0">
                <a:solidFill>
                  <a:schemeClr val="tx1"/>
                </a:solidFill>
              </a:rPr>
              <a:t>Les collectivités et établissements doivent </a:t>
            </a:r>
            <a:r>
              <a:rPr lang="fr-FR" sz="2000" b="1" dirty="0">
                <a:solidFill>
                  <a:schemeClr val="tx1"/>
                </a:solidFill>
              </a:rPr>
              <a:t>autoriser la distribution de tout document émanant d'une organisation syndicale </a:t>
            </a:r>
            <a:r>
              <a:rPr lang="fr-FR" sz="2000" dirty="0">
                <a:solidFill>
                  <a:schemeClr val="tx1"/>
                </a:solidFill>
              </a:rPr>
              <a:t>dans l'enceinte des bâtiments administratifs, sous certaines réserves :</a:t>
            </a:r>
          </a:p>
          <a:p>
            <a:pPr marL="901700" algn="just">
              <a:buFont typeface="Wingdings" panose="05000000000000000000" pitchFamily="2" charset="2"/>
              <a:buChar char="Ø"/>
            </a:pPr>
            <a:r>
              <a:rPr lang="fr-FR" sz="2000" dirty="0">
                <a:solidFill>
                  <a:schemeClr val="tx1"/>
                </a:solidFill>
              </a:rPr>
              <a:t>Cette distribution </a:t>
            </a:r>
            <a:r>
              <a:rPr lang="fr-FR" sz="2000" dirty="0">
                <a:solidFill>
                  <a:schemeClr val="tx2"/>
                </a:solidFill>
              </a:rPr>
              <a:t>ne doit concerner que les agents de la collectivité ou de l'établissement </a:t>
            </a:r>
            <a:r>
              <a:rPr lang="fr-FR" sz="2000" dirty="0">
                <a:solidFill>
                  <a:schemeClr val="tx1"/>
                </a:solidFill>
              </a:rPr>
              <a:t>;</a:t>
            </a:r>
          </a:p>
          <a:p>
            <a:pPr marL="901700" algn="just">
              <a:buFont typeface="Wingdings" panose="05000000000000000000" pitchFamily="2" charset="2"/>
              <a:buChar char="Ø"/>
            </a:pPr>
            <a:r>
              <a:rPr lang="fr-FR" sz="2000" dirty="0">
                <a:solidFill>
                  <a:schemeClr val="tx2"/>
                </a:solidFill>
              </a:rPr>
              <a:t>Un exemplaire du document doit être concomitamment communiqué pour information à l'autorité territoriale </a:t>
            </a:r>
            <a:r>
              <a:rPr lang="fr-FR" sz="2000" dirty="0">
                <a:solidFill>
                  <a:schemeClr val="tx1"/>
                </a:solidFill>
              </a:rPr>
              <a:t>(éventuellement sous forme numérique) ;</a:t>
            </a:r>
          </a:p>
          <a:p>
            <a:pPr marL="901700" algn="just">
              <a:buFont typeface="Wingdings" panose="05000000000000000000" pitchFamily="2" charset="2"/>
              <a:buChar char="Ø"/>
            </a:pPr>
            <a:r>
              <a:rPr lang="fr-FR" sz="2000" dirty="0">
                <a:solidFill>
                  <a:schemeClr val="tx1"/>
                </a:solidFill>
              </a:rPr>
              <a:t>La distribution ne </a:t>
            </a:r>
            <a:r>
              <a:rPr lang="fr-FR" sz="2000" dirty="0">
                <a:solidFill>
                  <a:schemeClr val="tx2"/>
                </a:solidFill>
              </a:rPr>
              <a:t>doit pas porter atteinte au bon fonctionnement du service </a:t>
            </a:r>
            <a:r>
              <a:rPr lang="fr-FR" sz="2000" dirty="0">
                <a:solidFill>
                  <a:schemeClr val="tx1"/>
                </a:solidFill>
              </a:rPr>
              <a:t>et se dérouler, dans la mesure du possible</a:t>
            </a:r>
            <a:r>
              <a:rPr lang="fr-FR" sz="2000" dirty="0">
                <a:solidFill>
                  <a:schemeClr val="tx2"/>
                </a:solidFill>
              </a:rPr>
              <a:t>, en dehors des locaux ouverts au public </a:t>
            </a:r>
            <a:r>
              <a:rPr lang="fr-FR" sz="2000" dirty="0">
                <a:solidFill>
                  <a:schemeClr val="tx1"/>
                </a:solidFill>
              </a:rPr>
              <a:t>;</a:t>
            </a:r>
          </a:p>
          <a:p>
            <a:pPr marL="901700" algn="just">
              <a:buFont typeface="Wingdings" panose="05000000000000000000" pitchFamily="2" charset="2"/>
              <a:buChar char="Ø"/>
            </a:pPr>
            <a:r>
              <a:rPr lang="fr-FR" sz="2000" dirty="0">
                <a:solidFill>
                  <a:schemeClr val="tx1"/>
                </a:solidFill>
              </a:rPr>
              <a:t>Pendant les heures de service, l</a:t>
            </a:r>
            <a:r>
              <a:rPr lang="fr-FR" sz="2000" dirty="0">
                <a:solidFill>
                  <a:schemeClr val="tx2"/>
                </a:solidFill>
              </a:rPr>
              <a:t>a distribution ne peut être assurée que par des agents qui ne sont pas en service ou qui bénéficient d'une décharge de service</a:t>
            </a:r>
            <a:r>
              <a:rPr lang="fr-FR" dirty="0"/>
              <a:t>.</a:t>
            </a:r>
          </a:p>
          <a:p>
            <a:pPr marL="342900" indent="-342900">
              <a:buFont typeface="Arial" panose="020B0604020202020204" pitchFamily="34" charset="0"/>
              <a:buChar char="•"/>
            </a:pPr>
            <a:endParaRPr lang="fr-FR" dirty="0">
              <a:solidFill>
                <a:schemeClr val="tx1"/>
              </a:solidFill>
            </a:endParaRPr>
          </a:p>
          <a:p>
            <a:pPr marL="342900" indent="-342900">
              <a:buFont typeface="Arial" panose="020B0604020202020204" pitchFamily="34" charset="0"/>
              <a:buChar char="•"/>
            </a:pPr>
            <a:endParaRPr lang="fr-FR" dirty="0">
              <a:solidFill>
                <a:schemeClr val="tx1"/>
              </a:solidFill>
            </a:endParaRPr>
          </a:p>
          <a:p>
            <a:endParaRPr lang="fr-FR" dirty="0"/>
          </a:p>
        </p:txBody>
      </p:sp>
      <p:sp>
        <p:nvSpPr>
          <p:cNvPr id="3" name="Espace réservé du texte 2"/>
          <p:cNvSpPr>
            <a:spLocks noGrp="1"/>
          </p:cNvSpPr>
          <p:nvPr>
            <p:ph type="body" sz="quarter" idx="14"/>
          </p:nvPr>
        </p:nvSpPr>
        <p:spPr/>
        <p:txBody>
          <a:bodyPr/>
          <a:lstStyle/>
          <a:p>
            <a:r>
              <a:rPr lang="fr-FR" dirty="0"/>
              <a:t>Conditions matérielles</a:t>
            </a:r>
          </a:p>
          <a:p>
            <a:endParaRPr lang="fr-FR" dirty="0"/>
          </a:p>
        </p:txBody>
      </p:sp>
      <p:sp>
        <p:nvSpPr>
          <p:cNvPr id="4" name="Titre 3"/>
          <p:cNvSpPr>
            <a:spLocks noGrp="1"/>
          </p:cNvSpPr>
          <p:nvPr>
            <p:ph type="title"/>
          </p:nvPr>
        </p:nvSpPr>
        <p:spPr/>
        <p:txBody>
          <a:bodyPr/>
          <a:lstStyle/>
          <a:p>
            <a:r>
              <a:rPr lang="fr-FR" dirty="0"/>
              <a:t>Exercice du droit syndical</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84</a:t>
            </a:fld>
            <a:endParaRPr lang="fr-FR" dirty="0"/>
          </a:p>
        </p:txBody>
      </p:sp>
    </p:spTree>
    <p:extLst>
      <p:ext uri="{BB962C8B-B14F-4D97-AF65-F5344CB8AC3E}">
        <p14:creationId xmlns:p14="http://schemas.microsoft.com/office/powerpoint/2010/main" val="2607853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06888" y="869367"/>
            <a:ext cx="11520000" cy="4320000"/>
          </a:xfrm>
        </p:spPr>
        <p:txBody>
          <a:bodyPr/>
          <a:lstStyle/>
          <a:p>
            <a:endParaRPr lang="fr-FR" dirty="0" smtClean="0"/>
          </a:p>
          <a:p>
            <a:r>
              <a:rPr lang="fr-FR" dirty="0" smtClean="0"/>
              <a:t>Les technologies de l’information et de la communication</a:t>
            </a:r>
          </a:p>
          <a:p>
            <a:r>
              <a:rPr lang="fr-FR" sz="2000" i="1" dirty="0" smtClean="0">
                <a:solidFill>
                  <a:schemeClr val="tx1"/>
                </a:solidFill>
              </a:rPr>
              <a:t>(art 4-1 du décret 85-397):</a:t>
            </a:r>
            <a:endParaRPr lang="fr-FR" sz="2400" dirty="0" smtClean="0">
              <a:solidFill>
                <a:schemeClr val="tx1"/>
              </a:solidFill>
            </a:endParaRPr>
          </a:p>
          <a:p>
            <a:pPr algn="just"/>
            <a:endParaRPr lang="fr-FR" sz="1800" b="1" dirty="0">
              <a:solidFill>
                <a:schemeClr val="tx1"/>
              </a:solidFill>
            </a:endParaRPr>
          </a:p>
          <a:p>
            <a:pPr algn="just"/>
            <a:r>
              <a:rPr lang="fr-FR" sz="1800" b="1" dirty="0" smtClean="0">
                <a:solidFill>
                  <a:schemeClr val="tx1"/>
                </a:solidFill>
              </a:rPr>
              <a:t>L’autorité </a:t>
            </a:r>
            <a:r>
              <a:rPr lang="fr-FR" sz="1800" b="1" dirty="0">
                <a:solidFill>
                  <a:schemeClr val="tx1"/>
                </a:solidFill>
              </a:rPr>
              <a:t>territoriale doit fixer</a:t>
            </a:r>
            <a:r>
              <a:rPr lang="fr-FR" sz="1800" dirty="0">
                <a:solidFill>
                  <a:schemeClr val="tx1"/>
                </a:solidFill>
              </a:rPr>
              <a:t>, </a:t>
            </a:r>
            <a:r>
              <a:rPr lang="fr-FR" sz="1800" u="sng" dirty="0">
                <a:solidFill>
                  <a:schemeClr val="tx1"/>
                </a:solidFill>
              </a:rPr>
              <a:t>après avis du comité social territorial</a:t>
            </a:r>
            <a:r>
              <a:rPr lang="fr-FR" sz="1800" dirty="0">
                <a:solidFill>
                  <a:schemeClr val="tx1"/>
                </a:solidFill>
              </a:rPr>
              <a:t>, </a:t>
            </a:r>
            <a:r>
              <a:rPr lang="fr-FR" sz="1800" b="1" dirty="0">
                <a:solidFill>
                  <a:schemeClr val="tx1"/>
                </a:solidFill>
              </a:rPr>
              <a:t>les conditions d’utilisation, par les organisations syndicales, des technologies de l’information et de la communication (TIC) </a:t>
            </a:r>
            <a:r>
              <a:rPr lang="fr-FR" sz="1800" dirty="0">
                <a:solidFill>
                  <a:schemeClr val="tx1"/>
                </a:solidFill>
              </a:rPr>
              <a:t>ainsi que de certaines données à caractère personnel contenues dans les traitements automatisés relatifs à la gestion des ressources humaines </a:t>
            </a:r>
            <a:r>
              <a:rPr lang="fr-FR" sz="1800" b="1" dirty="0">
                <a:solidFill>
                  <a:schemeClr val="tx1"/>
                </a:solidFill>
              </a:rPr>
              <a:t>dans le respect des garanties de confidentialité, de libre choix et de non-discrimination</a:t>
            </a:r>
            <a:r>
              <a:rPr lang="fr-FR" sz="1800" dirty="0" smtClean="0">
                <a:solidFill>
                  <a:schemeClr val="tx1"/>
                </a:solidFill>
              </a:rPr>
              <a:t>.</a:t>
            </a:r>
            <a:endParaRPr lang="fr-FR" sz="2000" dirty="0"/>
          </a:p>
          <a:p>
            <a:pPr marL="358775" algn="just"/>
            <a:r>
              <a:rPr lang="fr-FR" altLang="fr-FR" sz="2000" dirty="0">
                <a:solidFill>
                  <a:schemeClr val="bg2">
                    <a:lumMod val="25000"/>
                  </a:schemeClr>
                </a:solidFill>
                <a:sym typeface="Wingdings" panose="05000000000000000000" pitchFamily="2" charset="2"/>
              </a:rPr>
              <a:t> P</a:t>
            </a:r>
            <a:r>
              <a:rPr lang="fr-FR" altLang="fr-FR" sz="2000" dirty="0">
                <a:solidFill>
                  <a:schemeClr val="bg2">
                    <a:lumMod val="25000"/>
                  </a:schemeClr>
                </a:solidFill>
              </a:rPr>
              <a:t>ossibilité de </a:t>
            </a:r>
            <a:r>
              <a:rPr lang="fr-FR" altLang="fr-FR" sz="2000" dirty="0">
                <a:solidFill>
                  <a:srgbClr val="C00000"/>
                </a:solidFill>
              </a:rPr>
              <a:t>limiter l’accès aux OS représentatives</a:t>
            </a:r>
            <a:r>
              <a:rPr lang="fr-FR" altLang="fr-FR" sz="2000" dirty="0">
                <a:solidFill>
                  <a:schemeClr val="bg2">
                    <a:lumMod val="25000"/>
                  </a:schemeClr>
                </a:solidFill>
              </a:rPr>
              <a:t> </a:t>
            </a:r>
            <a:r>
              <a:rPr lang="fr-FR" sz="2000" dirty="0"/>
              <a:t>lorsque les nécessités de service le justifient.</a:t>
            </a:r>
            <a:endParaRPr lang="fr-FR" altLang="fr-FR" sz="2000" dirty="0">
              <a:solidFill>
                <a:schemeClr val="bg2">
                  <a:lumMod val="25000"/>
                </a:schemeClr>
              </a:solidFill>
            </a:endParaRPr>
          </a:p>
          <a:p>
            <a:pPr marL="358775" algn="just"/>
            <a:r>
              <a:rPr lang="fr-FR" altLang="fr-FR" sz="2000" dirty="0">
                <a:solidFill>
                  <a:schemeClr val="bg2">
                    <a:lumMod val="25000"/>
                  </a:schemeClr>
                </a:solidFill>
                <a:sym typeface="Wingdings" panose="05000000000000000000" pitchFamily="2" charset="2"/>
              </a:rPr>
              <a:t> </a:t>
            </a:r>
            <a:r>
              <a:rPr lang="fr-FR" altLang="fr-FR" sz="2000" dirty="0">
                <a:solidFill>
                  <a:srgbClr val="C00000"/>
                </a:solidFill>
                <a:sym typeface="Wingdings" panose="05000000000000000000" pitchFamily="2" charset="2"/>
              </a:rPr>
              <a:t>En </a:t>
            </a:r>
            <a:r>
              <a:rPr lang="fr-FR" sz="2000" dirty="0">
                <a:solidFill>
                  <a:srgbClr val="C00000"/>
                </a:solidFill>
              </a:rPr>
              <a:t>période pré-électorale </a:t>
            </a:r>
            <a:r>
              <a:rPr lang="fr-FR" sz="2000" i="1" dirty="0"/>
              <a:t>(6 semaines avant le scrutin)</a:t>
            </a:r>
            <a:r>
              <a:rPr lang="fr-FR" sz="2000" dirty="0"/>
              <a:t>, </a:t>
            </a:r>
            <a:r>
              <a:rPr lang="fr-FR" sz="2000" dirty="0">
                <a:solidFill>
                  <a:srgbClr val="C00000"/>
                </a:solidFill>
              </a:rPr>
              <a:t>toute OS</a:t>
            </a:r>
            <a:r>
              <a:rPr lang="fr-FR" sz="2000" dirty="0"/>
              <a:t> dont la candidature a été reconnue recevable a accès aux TIC.</a:t>
            </a:r>
          </a:p>
          <a:p>
            <a:r>
              <a:rPr lang="fr-FR" sz="2000" dirty="0" smtClean="0">
                <a:solidFill>
                  <a:schemeClr val="tx1"/>
                </a:solidFill>
              </a:rPr>
              <a:t>L’autorité territoriale définit les nécessités de service ou les contraintes particulières qui justifient l’utilisation des NTIC :</a:t>
            </a:r>
          </a:p>
        </p:txBody>
      </p:sp>
      <p:sp>
        <p:nvSpPr>
          <p:cNvPr id="3" name="Espace réservé du texte 2"/>
          <p:cNvSpPr>
            <a:spLocks noGrp="1"/>
          </p:cNvSpPr>
          <p:nvPr>
            <p:ph type="body" sz="quarter" idx="14"/>
          </p:nvPr>
        </p:nvSpPr>
        <p:spPr/>
        <p:txBody>
          <a:bodyPr/>
          <a:lstStyle/>
          <a:p>
            <a:r>
              <a:rPr lang="fr-FR" dirty="0" smtClean="0"/>
              <a:t>Conditions matérielles</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85</a:t>
            </a:fld>
            <a:endParaRPr lang="fr-FR" dirty="0"/>
          </a:p>
        </p:txBody>
      </p:sp>
    </p:spTree>
    <p:extLst>
      <p:ext uri="{BB962C8B-B14F-4D97-AF65-F5344CB8AC3E}">
        <p14:creationId xmlns:p14="http://schemas.microsoft.com/office/powerpoint/2010/main" val="39653431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algn="just"/>
            <a:r>
              <a:rPr lang="fr-FR" sz="2400" b="1" u="sng" dirty="0">
                <a:solidFill>
                  <a:schemeClr val="tx1"/>
                </a:solidFill>
              </a:rPr>
              <a:t>Précisions jurisprudentielles</a:t>
            </a:r>
            <a:r>
              <a:rPr lang="fr-FR" sz="2400" b="1" dirty="0">
                <a:solidFill>
                  <a:schemeClr val="tx1"/>
                </a:solidFill>
              </a:rPr>
              <a:t> :</a:t>
            </a:r>
          </a:p>
          <a:p>
            <a:pPr marL="715963" algn="just">
              <a:buFont typeface="Arial" panose="020B0604020202020204" pitchFamily="34" charset="0"/>
              <a:buChar char="•"/>
            </a:pPr>
            <a:r>
              <a:rPr lang="fr-FR" sz="2400" dirty="0">
                <a:solidFill>
                  <a:schemeClr val="tx1"/>
                </a:solidFill>
              </a:rPr>
              <a:t>Les organisations syndicales ne peuvent procéder à l’affichage ou à la distribution de documents étrangers à l’exercice du droit syndical (</a:t>
            </a:r>
            <a:r>
              <a:rPr lang="fr-FR" sz="2400" i="1" dirty="0">
                <a:solidFill>
                  <a:schemeClr val="tx1"/>
                </a:solidFill>
              </a:rPr>
              <a:t>CE, 13 décembre 1985, n°43753</a:t>
            </a:r>
            <a:r>
              <a:rPr lang="fr-FR" sz="2400" dirty="0">
                <a:solidFill>
                  <a:schemeClr val="tx1"/>
                </a:solidFill>
              </a:rPr>
              <a:t>).</a:t>
            </a:r>
            <a:endParaRPr lang="fr-FR" sz="2400" i="1" dirty="0">
              <a:solidFill>
                <a:schemeClr val="tx1"/>
              </a:solidFill>
            </a:endParaRPr>
          </a:p>
          <a:p>
            <a:pPr marL="715963" algn="just">
              <a:buFont typeface="Arial" panose="020B0604020202020204" pitchFamily="34" charset="0"/>
              <a:buChar char="•"/>
            </a:pPr>
            <a:r>
              <a:rPr lang="fr-FR" sz="2400" dirty="0">
                <a:solidFill>
                  <a:schemeClr val="tx1"/>
                </a:solidFill>
              </a:rPr>
              <a:t>La distribution électronique de tracts syndicaux sur la messagerie professionnelle est possible mais son utilisation doit être compatible avec les devoirs de réserve et de neutralité des agents (</a:t>
            </a:r>
            <a:r>
              <a:rPr lang="fr-FR" sz="2400" i="1" dirty="0">
                <a:solidFill>
                  <a:schemeClr val="tx1"/>
                </a:solidFill>
              </a:rPr>
              <a:t>CE 15 octobre 2003, n° 244428</a:t>
            </a:r>
            <a:r>
              <a:rPr lang="fr-FR" sz="2400" dirty="0">
                <a:solidFill>
                  <a:schemeClr val="tx1"/>
                </a:solidFill>
              </a:rPr>
              <a:t>). </a:t>
            </a:r>
          </a:p>
          <a:p>
            <a:pPr marL="715963" algn="just">
              <a:buFont typeface="Arial" panose="020B0604020202020204" pitchFamily="34" charset="0"/>
              <a:buChar char="•"/>
            </a:pPr>
            <a:r>
              <a:rPr lang="fr-FR" sz="2400" i="1" dirty="0">
                <a:solidFill>
                  <a:schemeClr val="tx1"/>
                </a:solidFill>
              </a:rPr>
              <a:t>« Aucun texte n’impose à un agent titulaire d’un mandat syndical souhaitant procéder à une distribution de matériel syndical de prévenir sa direction ni, a fortiori, d’obtenir une autorisation préalable » </a:t>
            </a:r>
            <a:r>
              <a:rPr lang="fr-FR" sz="2400" dirty="0">
                <a:solidFill>
                  <a:schemeClr val="tx1"/>
                </a:solidFill>
              </a:rPr>
              <a:t>(</a:t>
            </a:r>
            <a:r>
              <a:rPr lang="fr-FR" sz="2400" i="1" dirty="0">
                <a:solidFill>
                  <a:schemeClr val="tx1"/>
                </a:solidFill>
              </a:rPr>
              <a:t>CAA Paris, 6 février 2018, n°16PA02870</a:t>
            </a:r>
            <a:r>
              <a:rPr lang="fr-FR" sz="2400" dirty="0">
                <a:solidFill>
                  <a:schemeClr val="tx1"/>
                </a:solidFill>
              </a:rPr>
              <a:t>).</a:t>
            </a:r>
          </a:p>
          <a:p>
            <a:endParaRPr lang="fr-FR" dirty="0"/>
          </a:p>
        </p:txBody>
      </p:sp>
      <p:sp>
        <p:nvSpPr>
          <p:cNvPr id="3" name="Espace réservé du texte 2"/>
          <p:cNvSpPr>
            <a:spLocks noGrp="1"/>
          </p:cNvSpPr>
          <p:nvPr>
            <p:ph type="body" sz="quarter" idx="14"/>
          </p:nvPr>
        </p:nvSpPr>
        <p:spPr/>
        <p:txBody>
          <a:bodyPr/>
          <a:lstStyle/>
          <a:p>
            <a:endParaRPr lang="fr-FR" dirty="0" smtClean="0"/>
          </a:p>
          <a:p>
            <a:r>
              <a:rPr lang="fr-FR" dirty="0" smtClean="0"/>
              <a:t>Conditions </a:t>
            </a:r>
            <a:r>
              <a:rPr lang="fr-FR" dirty="0"/>
              <a:t>matérielles</a:t>
            </a:r>
          </a:p>
          <a:p>
            <a:endParaRPr lang="fr-FR" dirty="0"/>
          </a:p>
        </p:txBody>
      </p:sp>
      <p:sp>
        <p:nvSpPr>
          <p:cNvPr id="4" name="Titre 3"/>
          <p:cNvSpPr>
            <a:spLocks noGrp="1"/>
          </p:cNvSpPr>
          <p:nvPr>
            <p:ph type="title"/>
          </p:nvPr>
        </p:nvSpPr>
        <p:spPr/>
        <p:txBody>
          <a:bodyPr/>
          <a:lstStyle/>
          <a:p>
            <a:r>
              <a:rPr lang="fr-FR" dirty="0"/>
              <a:t>Exercice du droit syndical</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86</a:t>
            </a:fld>
            <a:endParaRPr lang="fr-FR" dirty="0"/>
          </a:p>
        </p:txBody>
      </p:sp>
    </p:spTree>
    <p:extLst>
      <p:ext uri="{BB962C8B-B14F-4D97-AF65-F5344CB8AC3E}">
        <p14:creationId xmlns:p14="http://schemas.microsoft.com/office/powerpoint/2010/main" val="435518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algn="just">
              <a:spcAft>
                <a:spcPts val="600"/>
              </a:spcAft>
            </a:pPr>
            <a:r>
              <a:rPr lang="fr-FR" sz="2400" b="1" dirty="0">
                <a:solidFill>
                  <a:schemeClr val="tx1"/>
                </a:solidFill>
              </a:rPr>
              <a:t>Les TIC</a:t>
            </a:r>
            <a:r>
              <a:rPr lang="fr-FR" sz="2400" dirty="0">
                <a:solidFill>
                  <a:schemeClr val="tx1"/>
                </a:solidFill>
              </a:rPr>
              <a:t> sont définies par une circulaire du 20 janvier 2016 comme étant : </a:t>
            </a:r>
          </a:p>
          <a:p>
            <a:pPr marL="712788" indent="-350838" algn="just">
              <a:spcAft>
                <a:spcPts val="600"/>
              </a:spcAft>
              <a:buFont typeface="Arial" panose="020B0604020202020204" pitchFamily="34" charset="0"/>
              <a:buChar char="•"/>
              <a:tabLst>
                <a:tab pos="361950" algn="l"/>
              </a:tabLst>
            </a:pPr>
            <a:r>
              <a:rPr lang="fr-FR" sz="2400" dirty="0">
                <a:solidFill>
                  <a:schemeClr val="tx1"/>
                </a:solidFill>
              </a:rPr>
              <a:t>La mise à disposition d’une </a:t>
            </a:r>
            <a:r>
              <a:rPr lang="fr-FR" sz="2400" dirty="0">
                <a:solidFill>
                  <a:srgbClr val="FF0000"/>
                </a:solidFill>
              </a:rPr>
              <a:t>adresse de messagerie électronique </a:t>
            </a:r>
            <a:r>
              <a:rPr lang="fr-FR" sz="2400" dirty="0">
                <a:solidFill>
                  <a:schemeClr val="tx1"/>
                </a:solidFill>
              </a:rPr>
              <a:t>aux coordonnées de l’organisation syndicale ;</a:t>
            </a:r>
          </a:p>
          <a:p>
            <a:pPr marL="712788" indent="-350838" algn="just">
              <a:spcAft>
                <a:spcPts val="600"/>
              </a:spcAft>
              <a:buFont typeface="Arial" panose="020B0604020202020204" pitchFamily="34" charset="0"/>
              <a:buChar char="•"/>
              <a:tabLst>
                <a:tab pos="361950" algn="l"/>
              </a:tabLst>
            </a:pPr>
            <a:r>
              <a:rPr lang="fr-FR" sz="2400" dirty="0">
                <a:solidFill>
                  <a:schemeClr val="tx1"/>
                </a:solidFill>
              </a:rPr>
              <a:t>La </a:t>
            </a:r>
            <a:r>
              <a:rPr lang="fr-FR" sz="2400" dirty="0">
                <a:solidFill>
                  <a:srgbClr val="FF0000"/>
                </a:solidFill>
              </a:rPr>
              <a:t>mise à disposition de pages d’information syndicale </a:t>
            </a:r>
            <a:r>
              <a:rPr lang="fr-FR" sz="2400" dirty="0">
                <a:solidFill>
                  <a:schemeClr val="tx1"/>
                </a:solidFill>
              </a:rPr>
              <a:t>spécifiquement réservées sur le site intranet de la </a:t>
            </a:r>
            <a:r>
              <a:rPr lang="fr-FR" sz="2400" dirty="0" smtClean="0">
                <a:solidFill>
                  <a:schemeClr val="tx1"/>
                </a:solidFill>
              </a:rPr>
              <a:t>collectivité;</a:t>
            </a:r>
          </a:p>
          <a:p>
            <a:pPr marL="712788" indent="-350838" algn="just">
              <a:spcAft>
                <a:spcPts val="600"/>
              </a:spcAft>
              <a:buFont typeface="Arial" panose="020B0604020202020204" pitchFamily="34" charset="0"/>
              <a:buChar char="•"/>
              <a:tabLst>
                <a:tab pos="361950" algn="l"/>
              </a:tabLst>
            </a:pPr>
            <a:r>
              <a:rPr lang="fr-FR" sz="2400" dirty="0" smtClean="0">
                <a:solidFill>
                  <a:schemeClr val="tx1"/>
                </a:solidFill>
              </a:rPr>
              <a:t>Sur </a:t>
            </a:r>
            <a:r>
              <a:rPr lang="fr-FR" sz="2400" dirty="0">
                <a:solidFill>
                  <a:schemeClr val="tx1"/>
                </a:solidFill>
              </a:rPr>
              <a:t>demande des organisations syndicales représentatives, la </a:t>
            </a:r>
            <a:r>
              <a:rPr lang="fr-FR" sz="2400" dirty="0">
                <a:solidFill>
                  <a:srgbClr val="FF0000"/>
                </a:solidFill>
              </a:rPr>
              <a:t>création de listes de diffusion contenant certaines données personnelles</a:t>
            </a:r>
            <a:r>
              <a:rPr lang="fr-FR" sz="2400" dirty="0">
                <a:solidFill>
                  <a:schemeClr val="tx1"/>
                </a:solidFill>
              </a:rPr>
              <a:t>, à savoir l’adresse de messagerie professionnelle nominative des agents, le service au sein duquel ils sont affectés ainsi que le cadre d’emplois ou la catégorie dont ils relèvent</a:t>
            </a:r>
            <a:r>
              <a:rPr lang="fr-FR" sz="2400" dirty="0" smtClean="0">
                <a:solidFill>
                  <a:schemeClr val="tx1"/>
                </a:solidFill>
              </a:rPr>
              <a:t>.</a:t>
            </a:r>
            <a:r>
              <a:rPr lang="fr-FR" sz="2400" dirty="0">
                <a:solidFill>
                  <a:schemeClr val="tx1"/>
                </a:solidFill>
              </a:rPr>
              <a:t> </a:t>
            </a:r>
            <a:r>
              <a:rPr lang="fr-FR" sz="2400" dirty="0" smtClean="0">
                <a:solidFill>
                  <a:schemeClr val="tx1"/>
                </a:solidFill>
              </a:rPr>
              <a:t>A </a:t>
            </a:r>
            <a:r>
              <a:rPr lang="fr-FR" sz="2400" dirty="0">
                <a:solidFill>
                  <a:schemeClr val="tx1"/>
                </a:solidFill>
              </a:rPr>
              <a:t>tout moment, un agent peut refuser un message électronique d’une OS.</a:t>
            </a:r>
          </a:p>
          <a:p>
            <a:endParaRPr lang="fr-FR" sz="3600" dirty="0">
              <a:solidFill>
                <a:schemeClr val="tx1"/>
              </a:solidFill>
            </a:endParaRPr>
          </a:p>
          <a:p>
            <a:pPr marL="712788" indent="-350838" algn="just">
              <a:buFont typeface="Arial" panose="020B0604020202020204" pitchFamily="34" charset="0"/>
              <a:buChar char="•"/>
              <a:tabLst>
                <a:tab pos="361950" algn="l"/>
              </a:tabLst>
            </a:pPr>
            <a:endParaRPr lang="fr-FR" dirty="0"/>
          </a:p>
          <a:p>
            <a:endParaRPr lang="fr-FR" dirty="0"/>
          </a:p>
        </p:txBody>
      </p:sp>
      <p:sp>
        <p:nvSpPr>
          <p:cNvPr id="3" name="Espace réservé du texte 2"/>
          <p:cNvSpPr>
            <a:spLocks noGrp="1"/>
          </p:cNvSpPr>
          <p:nvPr>
            <p:ph type="body" sz="quarter" idx="14"/>
          </p:nvPr>
        </p:nvSpPr>
        <p:spPr/>
        <p:txBody>
          <a:bodyPr/>
          <a:lstStyle/>
          <a:p>
            <a:r>
              <a:rPr lang="fr-FR" dirty="0" smtClean="0"/>
              <a:t>Conditions matérielles</a:t>
            </a:r>
            <a:endParaRPr lang="fr-FR" dirty="0"/>
          </a:p>
        </p:txBody>
      </p:sp>
      <p:sp>
        <p:nvSpPr>
          <p:cNvPr id="4" name="Titre 3"/>
          <p:cNvSpPr>
            <a:spLocks noGrp="1"/>
          </p:cNvSpPr>
          <p:nvPr>
            <p:ph type="title"/>
          </p:nvPr>
        </p:nvSpPr>
        <p:spPr/>
        <p:txBody>
          <a:bodyPr/>
          <a:lstStyle/>
          <a:p>
            <a:r>
              <a:rPr lang="fr-FR" dirty="0"/>
              <a:t>Exercice du droit syndical</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87</a:t>
            </a:fld>
            <a:endParaRPr lang="fr-FR" dirty="0"/>
          </a:p>
        </p:txBody>
      </p:sp>
    </p:spTree>
    <p:extLst>
      <p:ext uri="{BB962C8B-B14F-4D97-AF65-F5344CB8AC3E}">
        <p14:creationId xmlns:p14="http://schemas.microsoft.com/office/powerpoint/2010/main" val="878546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06888" y="630522"/>
            <a:ext cx="11520000" cy="4320000"/>
          </a:xfrm>
        </p:spPr>
        <p:txBody>
          <a:bodyPr/>
          <a:lstStyle/>
          <a:p>
            <a:r>
              <a:rPr lang="fr-FR" dirty="0" smtClean="0"/>
              <a:t>Les réunions syndicales</a:t>
            </a:r>
          </a:p>
          <a:p>
            <a:r>
              <a:rPr lang="fr-FR" sz="1600" i="1" dirty="0" smtClean="0">
                <a:solidFill>
                  <a:schemeClr val="tx1"/>
                </a:solidFill>
              </a:rPr>
              <a:t>(art 5 à 8 du décret 85-397):</a:t>
            </a:r>
            <a:endParaRPr lang="fr-FR" sz="2400" dirty="0" smtClean="0">
              <a:solidFill>
                <a:schemeClr val="tx1"/>
              </a:solidFill>
            </a:endParaRPr>
          </a:p>
          <a:p>
            <a:pPr algn="just"/>
            <a:r>
              <a:rPr lang="fr-FR" sz="1800" b="1" u="sng" dirty="0" smtClean="0">
                <a:solidFill>
                  <a:schemeClr val="tx1"/>
                </a:solidFill>
              </a:rPr>
              <a:t>Réunion à l’initiative des OS  </a:t>
            </a:r>
            <a:r>
              <a:rPr lang="fr-FR" sz="1800" dirty="0" smtClean="0">
                <a:solidFill>
                  <a:schemeClr val="tx1"/>
                </a:solidFill>
              </a:rPr>
              <a:t>: réunions </a:t>
            </a:r>
            <a:r>
              <a:rPr lang="fr-FR" sz="1800" dirty="0" smtClean="0">
                <a:solidFill>
                  <a:srgbClr val="FF0000"/>
                </a:solidFill>
              </a:rPr>
              <a:t>statutaires ou d’information en dehors des horaires de service</a:t>
            </a:r>
            <a:r>
              <a:rPr lang="fr-FR" sz="1800" dirty="0" smtClean="0">
                <a:solidFill>
                  <a:schemeClr val="tx1"/>
                </a:solidFill>
              </a:rPr>
              <a:t>, à l’intérieur des locaux administratifs ou si impossibilité dans des locaux mis à disposition.</a:t>
            </a:r>
          </a:p>
          <a:p>
            <a:pPr algn="just"/>
            <a:r>
              <a:rPr lang="fr-FR" sz="1800" dirty="0" smtClean="0">
                <a:solidFill>
                  <a:schemeClr val="tx1"/>
                </a:solidFill>
              </a:rPr>
              <a:t>Possibilité de les tenir pendant les heures de service, mais seuls  peuvent y assister les agents qui ne sont pas en service ou qui bénéficient d’une autorisation </a:t>
            </a:r>
            <a:r>
              <a:rPr lang="fr-FR" sz="1800" dirty="0">
                <a:solidFill>
                  <a:schemeClr val="tx1"/>
                </a:solidFill>
              </a:rPr>
              <a:t>spéciale </a:t>
            </a:r>
            <a:r>
              <a:rPr lang="fr-FR" sz="1800" dirty="0" smtClean="0">
                <a:solidFill>
                  <a:schemeClr val="tx1"/>
                </a:solidFill>
              </a:rPr>
              <a:t>d’absence (art16),</a:t>
            </a:r>
          </a:p>
          <a:p>
            <a:pPr algn="just"/>
            <a:r>
              <a:rPr lang="fr-FR" sz="1800" b="1" u="sng" dirty="0" smtClean="0">
                <a:solidFill>
                  <a:schemeClr val="tx1"/>
                </a:solidFill>
              </a:rPr>
              <a:t>Réunion à l’initiative </a:t>
            </a:r>
            <a:r>
              <a:rPr lang="fr-FR" sz="1800" b="1" dirty="0" smtClean="0">
                <a:solidFill>
                  <a:schemeClr val="tx1"/>
                </a:solidFill>
              </a:rPr>
              <a:t>des </a:t>
            </a:r>
            <a:r>
              <a:rPr lang="fr-FR" sz="1800" b="1" u="sng" dirty="0" smtClean="0">
                <a:solidFill>
                  <a:schemeClr val="tx1"/>
                </a:solidFill>
              </a:rPr>
              <a:t>OS représentatives (CST local ou CSFPT) </a:t>
            </a:r>
            <a:r>
              <a:rPr lang="fr-FR" sz="1800" dirty="0" smtClean="0">
                <a:solidFill>
                  <a:schemeClr val="tx1"/>
                </a:solidFill>
              </a:rPr>
              <a:t>:</a:t>
            </a:r>
            <a:r>
              <a:rPr lang="fr-FR" sz="1800" dirty="0">
                <a:solidFill>
                  <a:schemeClr val="tx1"/>
                </a:solidFill>
              </a:rPr>
              <a:t> </a:t>
            </a:r>
            <a:r>
              <a:rPr lang="fr-FR" sz="1800" dirty="0" smtClean="0">
                <a:solidFill>
                  <a:schemeClr val="tx1"/>
                </a:solidFill>
              </a:rPr>
              <a:t>elles sont autorisées à tenir </a:t>
            </a:r>
            <a:r>
              <a:rPr lang="fr-FR" sz="1800" dirty="0" smtClean="0">
                <a:solidFill>
                  <a:srgbClr val="FF0000"/>
                </a:solidFill>
              </a:rPr>
              <a:t>pendant les heures de service </a:t>
            </a:r>
            <a:r>
              <a:rPr lang="fr-FR" sz="1800" dirty="0" smtClean="0">
                <a:solidFill>
                  <a:schemeClr val="tx1"/>
                </a:solidFill>
              </a:rPr>
              <a:t>une </a:t>
            </a:r>
            <a:r>
              <a:rPr lang="fr-FR" sz="1800" dirty="0" smtClean="0">
                <a:solidFill>
                  <a:srgbClr val="FF0000"/>
                </a:solidFill>
              </a:rPr>
              <a:t>réunion mensuelle d’information d’une heure </a:t>
            </a:r>
            <a:r>
              <a:rPr lang="fr-FR" sz="1800" dirty="0" smtClean="0">
                <a:solidFill>
                  <a:schemeClr val="tx1"/>
                </a:solidFill>
              </a:rPr>
              <a:t>ou de regrouper au trimestre. Tout agent  a droit de participer à l’une de ces réunions sans perte de traitement en sollicitant une ASA au moins 3 jours avant. les autorisations spéciales d’absence accordées ne doivent pas excéder 12 heures annuelles, délais de route non compris. </a:t>
            </a:r>
          </a:p>
          <a:p>
            <a:pPr algn="just"/>
            <a:r>
              <a:rPr lang="fr-FR" sz="1800" b="1" u="sng" dirty="0" smtClean="0">
                <a:solidFill>
                  <a:schemeClr val="tx1"/>
                </a:solidFill>
              </a:rPr>
              <a:t>Réunions spéciales organisées par les OS candidates aux élections professionnelles pendant une campagne électorale </a:t>
            </a:r>
            <a:r>
              <a:rPr lang="fr-FR" sz="1800" dirty="0" smtClean="0">
                <a:solidFill>
                  <a:schemeClr val="tx1"/>
                </a:solidFill>
              </a:rPr>
              <a:t>: </a:t>
            </a:r>
            <a:r>
              <a:rPr lang="fr-FR" sz="1800" dirty="0" smtClean="0">
                <a:solidFill>
                  <a:srgbClr val="FF0000"/>
                </a:solidFill>
              </a:rPr>
              <a:t>réunions d’information spéciale d’une heure </a:t>
            </a:r>
            <a:r>
              <a:rPr lang="fr-FR" sz="1800" dirty="0" smtClean="0">
                <a:solidFill>
                  <a:schemeClr val="tx1"/>
                </a:solidFill>
              </a:rPr>
              <a:t>pendant la période de 6 semaines précédant le premier jour du scrutin. La durée ne peut excéder une heure par agent. Les organisations syndicales candidate à ce scrutin peuvent organiser cette réunion, sans condition de représentativité.</a:t>
            </a:r>
          </a:p>
          <a:p>
            <a:pPr algn="just"/>
            <a:r>
              <a:rPr lang="fr-FR" sz="1800" b="1" dirty="0" smtClean="0">
                <a:solidFill>
                  <a:schemeClr val="tx1"/>
                </a:solidFill>
              </a:rPr>
              <a:t>Modalités:</a:t>
            </a:r>
          </a:p>
          <a:p>
            <a:pPr algn="just"/>
            <a:r>
              <a:rPr lang="fr-FR" sz="1800" dirty="0" smtClean="0">
                <a:solidFill>
                  <a:schemeClr val="tx1"/>
                </a:solidFill>
              </a:rPr>
              <a:t>Demande d’autorisation de l’OS auprès de l’autorité territoriale au moins une semaine avant la réunion.</a:t>
            </a:r>
          </a:p>
          <a:p>
            <a:pPr algn="just"/>
            <a:r>
              <a:rPr lang="fr-FR" sz="1800" dirty="0" smtClean="0">
                <a:solidFill>
                  <a:schemeClr val="tx1"/>
                </a:solidFill>
              </a:rPr>
              <a:t>Concertation nécessaire entre OS et l’autorité territoriale pour définir les conditions de mise en œuvre des réunions sans perturber le fonctionnement du service.</a:t>
            </a:r>
          </a:p>
        </p:txBody>
      </p:sp>
      <p:sp>
        <p:nvSpPr>
          <p:cNvPr id="3" name="Espace réservé du texte 2"/>
          <p:cNvSpPr>
            <a:spLocks noGrp="1"/>
          </p:cNvSpPr>
          <p:nvPr>
            <p:ph type="body" sz="quarter" idx="14"/>
          </p:nvPr>
        </p:nvSpPr>
        <p:spPr/>
        <p:txBody>
          <a:bodyPr/>
          <a:lstStyle/>
          <a:p>
            <a:r>
              <a:rPr lang="fr-FR" dirty="0" smtClean="0"/>
              <a:t>Les réunions syndicales</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88</a:t>
            </a:fld>
            <a:endParaRPr lang="fr-FR" dirty="0"/>
          </a:p>
        </p:txBody>
      </p:sp>
    </p:spTree>
    <p:extLst>
      <p:ext uri="{BB962C8B-B14F-4D97-AF65-F5344CB8AC3E}">
        <p14:creationId xmlns:p14="http://schemas.microsoft.com/office/powerpoint/2010/main" val="308235622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algn="just"/>
            <a:r>
              <a:rPr lang="fr-FR" sz="2400" u="sng" dirty="0" smtClean="0">
                <a:solidFill>
                  <a:schemeClr val="tx1"/>
                </a:solidFill>
              </a:rPr>
              <a:t>Dispositions communes :</a:t>
            </a:r>
          </a:p>
          <a:p>
            <a:pPr algn="just"/>
            <a:r>
              <a:rPr lang="fr-FR" sz="2000" dirty="0" smtClean="0">
                <a:solidFill>
                  <a:schemeClr val="tx1"/>
                </a:solidFill>
              </a:rPr>
              <a:t>Chaque </a:t>
            </a:r>
            <a:r>
              <a:rPr lang="fr-FR" sz="2000" dirty="0">
                <a:solidFill>
                  <a:schemeClr val="tx1"/>
                </a:solidFill>
              </a:rPr>
              <a:t>organisation syndicale organise ses réunions </a:t>
            </a:r>
            <a:r>
              <a:rPr lang="fr-FR" sz="2000" u="sng" dirty="0">
                <a:solidFill>
                  <a:schemeClr val="tx1"/>
                </a:solidFill>
              </a:rPr>
              <a:t>à l'intention des agents de l'ensemble des services</a:t>
            </a:r>
            <a:r>
              <a:rPr lang="fr-FR" sz="2000" dirty="0">
                <a:solidFill>
                  <a:schemeClr val="tx1"/>
                </a:solidFill>
              </a:rPr>
              <a:t> de la collectivité ou de l'établissement public. </a:t>
            </a:r>
          </a:p>
          <a:p>
            <a:pPr algn="just"/>
            <a:endParaRPr lang="fr-FR" sz="2000" dirty="0" smtClean="0">
              <a:solidFill>
                <a:schemeClr val="tx1"/>
              </a:solidFill>
            </a:endParaRPr>
          </a:p>
          <a:p>
            <a:pPr algn="just"/>
            <a:r>
              <a:rPr lang="fr-FR" sz="2000" dirty="0" smtClean="0">
                <a:solidFill>
                  <a:schemeClr val="tx1"/>
                </a:solidFill>
              </a:rPr>
              <a:t>Toutefois</a:t>
            </a:r>
            <a:r>
              <a:rPr lang="fr-FR" sz="2000" dirty="0">
                <a:solidFill>
                  <a:schemeClr val="tx1"/>
                </a:solidFill>
              </a:rPr>
              <a:t>, </a:t>
            </a:r>
            <a:r>
              <a:rPr lang="fr-FR" sz="2000" b="1" dirty="0">
                <a:solidFill>
                  <a:schemeClr val="tx1"/>
                </a:solidFill>
              </a:rPr>
              <a:t>dans les grandes collectivités ou en cas de dispersion importante des services</a:t>
            </a:r>
            <a:r>
              <a:rPr lang="fr-FR" sz="2000" dirty="0">
                <a:solidFill>
                  <a:schemeClr val="tx1"/>
                </a:solidFill>
              </a:rPr>
              <a:t>, l'organisation syndicale peut, après information de l'autorité territoriale, </a:t>
            </a:r>
            <a:r>
              <a:rPr lang="fr-FR" sz="2000" u="sng" dirty="0">
                <a:solidFill>
                  <a:schemeClr val="tx1"/>
                </a:solidFill>
              </a:rPr>
              <a:t>organiser des réunions par direction ou par secteur géographique d'implantation des services</a:t>
            </a:r>
            <a:r>
              <a:rPr lang="fr-FR" sz="2000" dirty="0">
                <a:solidFill>
                  <a:schemeClr val="tx1"/>
                </a:solidFill>
              </a:rPr>
              <a:t>. </a:t>
            </a:r>
          </a:p>
          <a:p>
            <a:pPr lvl="0" algn="just">
              <a:buClr>
                <a:srgbClr val="ACD433"/>
              </a:buClr>
              <a:buSzPct val="80000"/>
              <a:defRPr/>
            </a:pPr>
            <a:r>
              <a:rPr lang="fr-FR" sz="2000" dirty="0">
                <a:solidFill>
                  <a:schemeClr val="tx1"/>
                </a:solidFill>
              </a:rPr>
              <a:t>Le délai d’information préalable est </a:t>
            </a:r>
            <a:r>
              <a:rPr lang="fr-FR" sz="2000" u="sng" dirty="0">
                <a:solidFill>
                  <a:schemeClr val="tx1"/>
                </a:solidFill>
              </a:rPr>
              <a:t>d’une semaine </a:t>
            </a:r>
            <a:r>
              <a:rPr lang="fr-FR" sz="2000" dirty="0">
                <a:solidFill>
                  <a:schemeClr val="tx1"/>
                </a:solidFill>
              </a:rPr>
              <a:t>avant la date de la réunion</a:t>
            </a:r>
            <a:r>
              <a:rPr lang="fr-FR" sz="2000" dirty="0" smtClean="0">
                <a:solidFill>
                  <a:schemeClr val="tx1"/>
                </a:solidFill>
              </a:rPr>
              <a:t>.</a:t>
            </a:r>
            <a:endParaRPr lang="fr-FR" sz="2000" dirty="0">
              <a:solidFill>
                <a:schemeClr val="tx1"/>
              </a:solidFill>
            </a:endParaRPr>
          </a:p>
          <a:p>
            <a:pPr lvl="0" algn="just">
              <a:buClr>
                <a:srgbClr val="ACD433"/>
              </a:buClr>
              <a:buSzPct val="80000"/>
              <a:defRPr/>
            </a:pPr>
            <a:r>
              <a:rPr lang="fr-FR" sz="2000" dirty="0">
                <a:solidFill>
                  <a:schemeClr val="tx1"/>
                </a:solidFill>
              </a:rPr>
              <a:t>L’administration a un pouvoir en matière de règlementation de ces réunions, comme l’illustre l’arrêt du Conseil d’Etat du 27 novembre 2013, n°359801 :</a:t>
            </a:r>
          </a:p>
          <a:p>
            <a:pPr lvl="0" algn="just">
              <a:buClr>
                <a:srgbClr val="ACD433"/>
              </a:buClr>
              <a:buSzPct val="80000"/>
              <a:defRPr/>
            </a:pPr>
            <a:r>
              <a:rPr lang="fr-FR" sz="2000" dirty="0">
                <a:solidFill>
                  <a:schemeClr val="tx1"/>
                </a:solidFill>
              </a:rPr>
              <a:t>Le chef de service peut imposer une formulation écrite de ces demandes, par exemple</a:t>
            </a:r>
            <a:r>
              <a:rPr lang="fr-FR" sz="2400" dirty="0">
                <a:solidFill>
                  <a:prstClr val="black">
                    <a:lumMod val="75000"/>
                    <a:lumOff val="25000"/>
                  </a:prstClr>
                </a:solidFill>
                <a:latin typeface="Century Gothic"/>
              </a:rPr>
              <a:t>. </a:t>
            </a:r>
            <a:endParaRPr lang="fr-FR" sz="2400" dirty="0"/>
          </a:p>
          <a:p>
            <a:endParaRPr lang="fr-FR" dirty="0"/>
          </a:p>
        </p:txBody>
      </p:sp>
      <p:sp>
        <p:nvSpPr>
          <p:cNvPr id="3" name="Espace réservé du texte 2"/>
          <p:cNvSpPr>
            <a:spLocks noGrp="1"/>
          </p:cNvSpPr>
          <p:nvPr>
            <p:ph type="body" sz="quarter" idx="14"/>
          </p:nvPr>
        </p:nvSpPr>
        <p:spPr/>
        <p:txBody>
          <a:bodyPr/>
          <a:lstStyle/>
          <a:p>
            <a:r>
              <a:rPr lang="fr-FR" dirty="0" smtClean="0"/>
              <a:t>Réunions syndicales</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89</a:t>
            </a:fld>
            <a:endParaRPr lang="fr-FR" dirty="0"/>
          </a:p>
        </p:txBody>
      </p:sp>
    </p:spTree>
    <p:extLst>
      <p:ext uri="{BB962C8B-B14F-4D97-AF65-F5344CB8AC3E}">
        <p14:creationId xmlns:p14="http://schemas.microsoft.com/office/powerpoint/2010/main" val="3906439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97C24-7C5A-4A3B-8669-0485536E9D5D}"/>
              </a:ext>
            </a:extLst>
          </p:cNvPr>
          <p:cNvSpPr>
            <a:spLocks noGrp="1"/>
          </p:cNvSpPr>
          <p:nvPr>
            <p:ph type="title"/>
          </p:nvPr>
        </p:nvSpPr>
        <p:spPr/>
        <p:txBody>
          <a:bodyPr/>
          <a:lstStyle/>
          <a:p>
            <a:r>
              <a:rPr lang="fr-FR" dirty="0" smtClean="0"/>
              <a:t>L’INSTALLATION du </a:t>
            </a:r>
            <a:r>
              <a:rPr lang="fr-FR" dirty="0"/>
              <a:t>CST</a:t>
            </a:r>
          </a:p>
        </p:txBody>
      </p:sp>
      <p:sp>
        <p:nvSpPr>
          <p:cNvPr id="5" name="Espace réservé du numéro de diapositive 4">
            <a:extLst>
              <a:ext uri="{FF2B5EF4-FFF2-40B4-BE49-F238E27FC236}">
                <a16:creationId xmlns:a16="http://schemas.microsoft.com/office/drawing/2014/main" id="{4888ADE4-AB75-41DB-ABC4-C75CD3B4252B}"/>
              </a:ext>
            </a:extLst>
          </p:cNvPr>
          <p:cNvSpPr>
            <a:spLocks noGrp="1"/>
          </p:cNvSpPr>
          <p:nvPr>
            <p:ph type="sldNum" sz="quarter" idx="12"/>
          </p:nvPr>
        </p:nvSpPr>
        <p:spPr/>
        <p:txBody>
          <a:bodyPr/>
          <a:lstStyle/>
          <a:p>
            <a:fld id="{8E0A238A-8599-44CE-8C7D-9538EC0F8B06}" type="slidenum">
              <a:rPr lang="fr-FR" smtClean="0"/>
              <a:pPr/>
              <a:t>9</a:t>
            </a:fld>
            <a:endParaRPr lang="fr-FR" dirty="0"/>
          </a:p>
        </p:txBody>
      </p:sp>
      <p:sp>
        <p:nvSpPr>
          <p:cNvPr id="6" name="Espace réservé du texte 5"/>
          <p:cNvSpPr txBox="1">
            <a:spLocks noGrp="1"/>
          </p:cNvSpPr>
          <p:nvPr>
            <p:ph type="body" sz="quarter" idx="13"/>
          </p:nvPr>
        </p:nvSpPr>
        <p:spPr>
          <a:xfrm>
            <a:off x="360000" y="755934"/>
            <a:ext cx="11520000" cy="203133"/>
          </a:xfrm>
          <a:prstGeom prst="rect">
            <a:avLst/>
          </a:prstGeom>
          <a:noFill/>
        </p:spPr>
        <p:txBody>
          <a:bodyPr wrap="square" rtlCol="0">
            <a:spAutoFit/>
          </a:bodyPr>
          <a:lstStyle/>
          <a:p>
            <a:r>
              <a:rPr lang="fr-FR" sz="800" dirty="0" smtClean="0"/>
              <a:t> </a:t>
            </a:r>
            <a:endParaRPr lang="fr-FR" sz="800" dirty="0"/>
          </a:p>
        </p:txBody>
      </p:sp>
      <p:sp>
        <p:nvSpPr>
          <p:cNvPr id="8" name="Rectangle 7"/>
          <p:cNvSpPr/>
          <p:nvPr/>
        </p:nvSpPr>
        <p:spPr>
          <a:xfrm>
            <a:off x="526200" y="1158103"/>
            <a:ext cx="11353800" cy="4524315"/>
          </a:xfrm>
          <a:prstGeom prst="rect">
            <a:avLst/>
          </a:prstGeom>
        </p:spPr>
        <p:txBody>
          <a:bodyPr wrap="square">
            <a:spAutoFit/>
          </a:bodyPr>
          <a:lstStyle/>
          <a:p>
            <a:pPr algn="ctr"/>
            <a:r>
              <a:rPr lang="fr-FR" dirty="0" smtClean="0"/>
              <a:t>Aucune </a:t>
            </a:r>
            <a:r>
              <a:rPr lang="fr-FR" dirty="0"/>
              <a:t>disposition  ne précise le délai d’installation du </a:t>
            </a:r>
            <a:r>
              <a:rPr lang="fr-FR" dirty="0" smtClean="0"/>
              <a:t>Comité Social Territorial</a:t>
            </a:r>
            <a:endParaRPr lang="fr-FR" dirty="0"/>
          </a:p>
          <a:p>
            <a:r>
              <a:rPr lang="fr-FR" dirty="0"/>
              <a:t> </a:t>
            </a:r>
          </a:p>
          <a:p>
            <a:r>
              <a:rPr lang="fr-FR" dirty="0" smtClean="0"/>
              <a:t>Lors </a:t>
            </a:r>
            <a:r>
              <a:rPr lang="fr-FR" dirty="0"/>
              <a:t>de la première séance, il est conseillé de </a:t>
            </a:r>
            <a:r>
              <a:rPr lang="fr-FR" dirty="0" smtClean="0"/>
              <a:t>:</a:t>
            </a:r>
          </a:p>
          <a:p>
            <a:endParaRPr lang="fr-FR" dirty="0"/>
          </a:p>
          <a:p>
            <a:pPr marL="285750" lvl="0" indent="-285750">
              <a:lnSpc>
                <a:spcPct val="200000"/>
              </a:lnSpc>
              <a:buFont typeface="Wingdings" panose="05000000000000000000" pitchFamily="2" charset="2"/>
              <a:buChar char="v"/>
            </a:pPr>
            <a:r>
              <a:rPr lang="fr-FR" dirty="0"/>
              <a:t>D</a:t>
            </a:r>
            <a:r>
              <a:rPr lang="fr-FR" dirty="0" smtClean="0"/>
              <a:t>onner </a:t>
            </a:r>
            <a:r>
              <a:rPr lang="fr-FR" dirty="0"/>
              <a:t>les résultats des élections,</a:t>
            </a:r>
          </a:p>
          <a:p>
            <a:pPr marL="285750" lvl="0" indent="-285750">
              <a:lnSpc>
                <a:spcPct val="200000"/>
              </a:lnSpc>
              <a:buFont typeface="Wingdings" panose="05000000000000000000" pitchFamily="2" charset="2"/>
              <a:buChar char="v"/>
            </a:pPr>
            <a:r>
              <a:rPr lang="fr-FR" dirty="0" smtClean="0"/>
              <a:t>Présenter </a:t>
            </a:r>
            <a:r>
              <a:rPr lang="fr-FR" dirty="0"/>
              <a:t>la composition du </a:t>
            </a:r>
            <a:r>
              <a:rPr lang="fr-FR" dirty="0" smtClean="0"/>
              <a:t>CST,</a:t>
            </a:r>
            <a:endParaRPr lang="fr-FR" dirty="0"/>
          </a:p>
          <a:p>
            <a:pPr marL="285750" lvl="0" indent="-285750">
              <a:lnSpc>
                <a:spcPct val="200000"/>
              </a:lnSpc>
              <a:buFont typeface="Wingdings" panose="05000000000000000000" pitchFamily="2" charset="2"/>
              <a:buChar char="v"/>
            </a:pPr>
            <a:r>
              <a:rPr lang="fr-FR" dirty="0" smtClean="0"/>
              <a:t>Préciser </a:t>
            </a:r>
            <a:r>
              <a:rPr lang="fr-FR" dirty="0"/>
              <a:t>si une délibération a prévu le respect de la parité entre les deux collèges et les conditions de vote,</a:t>
            </a:r>
          </a:p>
          <a:p>
            <a:pPr marL="285750" lvl="0" indent="-285750">
              <a:lnSpc>
                <a:spcPct val="200000"/>
              </a:lnSpc>
              <a:buFont typeface="Wingdings" panose="05000000000000000000" pitchFamily="2" charset="2"/>
              <a:buChar char="v"/>
            </a:pPr>
            <a:r>
              <a:rPr lang="fr-FR" dirty="0" smtClean="0"/>
              <a:t>Rappeler </a:t>
            </a:r>
            <a:r>
              <a:rPr lang="fr-FR" dirty="0"/>
              <a:t>les cas de saisine de cette instance</a:t>
            </a:r>
            <a:r>
              <a:rPr lang="fr-FR" dirty="0" smtClean="0"/>
              <a:t>,</a:t>
            </a:r>
          </a:p>
          <a:p>
            <a:pPr marL="285750" lvl="0" indent="-285750">
              <a:lnSpc>
                <a:spcPct val="200000"/>
              </a:lnSpc>
              <a:buFont typeface="Wingdings" panose="05000000000000000000" pitchFamily="2" charset="2"/>
              <a:buChar char="v"/>
            </a:pPr>
            <a:r>
              <a:rPr lang="fr-FR" dirty="0" smtClean="0"/>
              <a:t>Soumettre le projet de règlement intérieur,</a:t>
            </a:r>
            <a:endParaRPr lang="fr-FR" dirty="0"/>
          </a:p>
          <a:p>
            <a:pPr marL="285750" lvl="0" indent="-285750">
              <a:lnSpc>
                <a:spcPct val="200000"/>
              </a:lnSpc>
              <a:buFont typeface="Wingdings" panose="05000000000000000000" pitchFamily="2" charset="2"/>
              <a:buChar char="v"/>
            </a:pPr>
            <a:r>
              <a:rPr lang="fr-FR" dirty="0" smtClean="0"/>
              <a:t>Fixer </a:t>
            </a:r>
            <a:r>
              <a:rPr lang="fr-FR" dirty="0"/>
              <a:t>le calendrier des séances.</a:t>
            </a:r>
          </a:p>
        </p:txBody>
      </p:sp>
    </p:spTree>
    <p:extLst>
      <p:ext uri="{BB962C8B-B14F-4D97-AF65-F5344CB8AC3E}">
        <p14:creationId xmlns:p14="http://schemas.microsoft.com/office/powerpoint/2010/main" val="42456732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marL="15875" lvl="4" indent="0" algn="just" defTabSz="457200" eaLnBrk="0" fontAlgn="base" hangingPunct="0">
              <a:lnSpc>
                <a:spcPct val="100000"/>
              </a:lnSpc>
              <a:spcBef>
                <a:spcPct val="20000"/>
              </a:spcBef>
              <a:spcAft>
                <a:spcPts val="600"/>
              </a:spcAft>
              <a:buClr>
                <a:srgbClr val="92D050"/>
              </a:buClr>
              <a:buSzPct val="92000"/>
              <a:buNone/>
              <a:tabLst>
                <a:tab pos="444500" algn="l"/>
              </a:tabLst>
              <a:defRPr/>
            </a:pPr>
            <a:r>
              <a:rPr lang="fr-FR" sz="2000" b="1" dirty="0">
                <a:solidFill>
                  <a:srgbClr val="3D3D3D"/>
                </a:solidFill>
              </a:rPr>
              <a:t>Les agents qui souhaitent participer aux diverses réunions doivent demander une autorisation d'absence à l'autorité territoriale </a:t>
            </a:r>
            <a:r>
              <a:rPr lang="fr-FR" sz="2000" b="1" u="sng" dirty="0">
                <a:solidFill>
                  <a:srgbClr val="C00000"/>
                </a:solidFill>
              </a:rPr>
              <a:t>au moins 3 jours avant la réunion</a:t>
            </a:r>
            <a:r>
              <a:rPr lang="fr-FR" sz="2000" b="1" dirty="0">
                <a:solidFill>
                  <a:srgbClr val="3D3D3D"/>
                </a:solidFill>
              </a:rPr>
              <a:t>. </a:t>
            </a:r>
            <a:r>
              <a:rPr lang="fr-FR" sz="2000" dirty="0">
                <a:solidFill>
                  <a:srgbClr val="3D3D3D"/>
                </a:solidFill>
              </a:rPr>
              <a:t>Cette autorisation ne peut être refusée que pour des motifs liés aux nécessités de service.</a:t>
            </a:r>
          </a:p>
          <a:p>
            <a:pPr marL="722313" lvl="4" indent="0" algn="just" eaLnBrk="0" fontAlgn="base" hangingPunct="0">
              <a:spcBef>
                <a:spcPct val="20000"/>
              </a:spcBef>
              <a:spcAft>
                <a:spcPts val="600"/>
              </a:spcAft>
              <a:buClr>
                <a:srgbClr val="92D050"/>
              </a:buClr>
              <a:buSzPct val="92000"/>
              <a:buNone/>
              <a:tabLst>
                <a:tab pos="444500" algn="l"/>
              </a:tabLst>
              <a:defRPr/>
            </a:pPr>
            <a:r>
              <a:rPr lang="fr-FR" sz="2000" i="1" dirty="0">
                <a:solidFill>
                  <a:srgbClr val="3D3D3D"/>
                </a:solidFill>
                <a:sym typeface="Symbol" panose="05050102010706020507" pitchFamily="18" charset="2"/>
              </a:rPr>
              <a:t></a:t>
            </a:r>
            <a:r>
              <a:rPr lang="fr-FR" sz="2000" i="1" dirty="0">
                <a:solidFill>
                  <a:srgbClr val="3D3D3D"/>
                </a:solidFill>
              </a:rPr>
              <a:t> Cette demande d’autorisation d’absence ne concerne </a:t>
            </a:r>
            <a:r>
              <a:rPr lang="fr-FR" sz="2000" i="1" u="sng" dirty="0">
                <a:solidFill>
                  <a:srgbClr val="3D3D3D"/>
                </a:solidFill>
              </a:rPr>
              <a:t>que les agents en service au moment de la réunion</a:t>
            </a:r>
            <a:r>
              <a:rPr lang="fr-FR" sz="2000" i="1" dirty="0">
                <a:solidFill>
                  <a:srgbClr val="3D3D3D"/>
                </a:solidFill>
              </a:rPr>
              <a:t>. Pas de récupération du temps passé en réunion pour les agents qui ne sont pas en service.</a:t>
            </a:r>
          </a:p>
          <a:p>
            <a:pPr marL="15875" lvl="4" indent="0" algn="just" defTabSz="457200" eaLnBrk="0" fontAlgn="base" hangingPunct="0">
              <a:lnSpc>
                <a:spcPct val="100000"/>
              </a:lnSpc>
              <a:spcBef>
                <a:spcPct val="20000"/>
              </a:spcBef>
              <a:spcAft>
                <a:spcPts val="600"/>
              </a:spcAft>
              <a:buClr>
                <a:srgbClr val="92D050"/>
              </a:buClr>
              <a:buSzPct val="92000"/>
              <a:buNone/>
              <a:tabLst>
                <a:tab pos="444500" algn="l"/>
              </a:tabLst>
              <a:defRPr/>
            </a:pPr>
            <a:endParaRPr lang="fr-FR" sz="2000" dirty="0">
              <a:solidFill>
                <a:srgbClr val="3D3D3D"/>
              </a:solidFill>
            </a:endParaRPr>
          </a:p>
          <a:p>
            <a:pPr marL="15875" lvl="4" indent="0" algn="just" eaLnBrk="0" fontAlgn="base" hangingPunct="0">
              <a:spcBef>
                <a:spcPct val="20000"/>
              </a:spcBef>
              <a:spcAft>
                <a:spcPts val="600"/>
              </a:spcAft>
              <a:buClr>
                <a:srgbClr val="92D050"/>
              </a:buClr>
              <a:buSzPct val="92000"/>
              <a:buNone/>
              <a:tabLst>
                <a:tab pos="444500" algn="l"/>
              </a:tabLst>
              <a:defRPr/>
            </a:pPr>
            <a:r>
              <a:rPr lang="fr-FR" sz="2000" b="1" dirty="0">
                <a:solidFill>
                  <a:srgbClr val="3D3D3D"/>
                </a:solidFill>
              </a:rPr>
              <a:t>Tout représentant mandaté </a:t>
            </a:r>
            <a:r>
              <a:rPr lang="fr-FR" sz="2000" i="1" dirty="0">
                <a:solidFill>
                  <a:srgbClr val="3D3D3D"/>
                </a:solidFill>
              </a:rPr>
              <a:t>(c’est-à-dire désigné)</a:t>
            </a:r>
            <a:r>
              <a:rPr lang="fr-FR" sz="2000" dirty="0">
                <a:solidFill>
                  <a:srgbClr val="3D3D3D"/>
                </a:solidFill>
              </a:rPr>
              <a:t> par une OS </a:t>
            </a:r>
            <a:r>
              <a:rPr lang="fr-FR" sz="2000" b="1" dirty="0">
                <a:solidFill>
                  <a:srgbClr val="C00000"/>
                </a:solidFill>
              </a:rPr>
              <a:t>a libre accès </a:t>
            </a:r>
            <a:r>
              <a:rPr lang="fr-FR" sz="2000" dirty="0">
                <a:solidFill>
                  <a:srgbClr val="3D3D3D"/>
                </a:solidFill>
              </a:rPr>
              <a:t>aux réunions tenues par cette organisation même s’il n’appartient pas à la collectivité où se tient la réunion.</a:t>
            </a:r>
          </a:p>
          <a:p>
            <a:pPr marL="715963" lvl="5" indent="0" algn="just" eaLnBrk="0" fontAlgn="base" hangingPunct="0">
              <a:spcBef>
                <a:spcPct val="20000"/>
              </a:spcBef>
              <a:spcAft>
                <a:spcPts val="600"/>
              </a:spcAft>
              <a:buClr>
                <a:srgbClr val="92D050"/>
              </a:buClr>
              <a:buSzPct val="92000"/>
              <a:buNone/>
              <a:tabLst>
                <a:tab pos="901700" algn="l"/>
              </a:tabLst>
              <a:defRPr/>
            </a:pPr>
            <a:r>
              <a:rPr lang="fr-FR" sz="2000" i="1" dirty="0">
                <a:solidFill>
                  <a:srgbClr val="3D3D3D"/>
                </a:solidFill>
                <a:sym typeface="Symbol" panose="05050102010706020507" pitchFamily="18" charset="2"/>
              </a:rPr>
              <a:t></a:t>
            </a:r>
            <a:r>
              <a:rPr lang="fr-FR" sz="2000" i="1" dirty="0">
                <a:solidFill>
                  <a:srgbClr val="3D3D3D"/>
                </a:solidFill>
              </a:rPr>
              <a:t> Information préalable de l’autorité territoriale </a:t>
            </a:r>
            <a:r>
              <a:rPr lang="fr-FR" sz="2000" i="1" u="sng" dirty="0">
                <a:solidFill>
                  <a:srgbClr val="3D3D3D"/>
                </a:solidFill>
              </a:rPr>
              <a:t>au-moins 24 heures avant</a:t>
            </a:r>
            <a:r>
              <a:rPr lang="fr-FR" sz="2000" i="1" dirty="0">
                <a:solidFill>
                  <a:srgbClr val="3D3D3D"/>
                </a:solidFill>
              </a:rPr>
              <a:t>.</a:t>
            </a:r>
          </a:p>
          <a:p>
            <a:endParaRPr lang="fr-FR" dirty="0"/>
          </a:p>
        </p:txBody>
      </p:sp>
      <p:sp>
        <p:nvSpPr>
          <p:cNvPr id="3" name="Espace réservé du texte 2"/>
          <p:cNvSpPr>
            <a:spLocks noGrp="1"/>
          </p:cNvSpPr>
          <p:nvPr>
            <p:ph type="body" sz="quarter" idx="14"/>
          </p:nvPr>
        </p:nvSpPr>
        <p:spPr/>
        <p:txBody>
          <a:bodyPr/>
          <a:lstStyle/>
          <a:p>
            <a:r>
              <a:rPr lang="fr-FR" dirty="0" smtClean="0"/>
              <a:t>Réunions syndicales</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90</a:t>
            </a:fld>
            <a:endParaRPr lang="fr-FR" dirty="0"/>
          </a:p>
        </p:txBody>
      </p:sp>
    </p:spTree>
    <p:extLst>
      <p:ext uri="{BB962C8B-B14F-4D97-AF65-F5344CB8AC3E}">
        <p14:creationId xmlns:p14="http://schemas.microsoft.com/office/powerpoint/2010/main" val="41182018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p:txBody>
          <a:bodyPr/>
          <a:lstStyle/>
          <a:p>
            <a:r>
              <a:rPr lang="fr-FR" dirty="0" smtClean="0"/>
              <a:t>Réunions syndicales</a:t>
            </a:r>
            <a:endParaRPr lang="fr-FR" dirty="0"/>
          </a:p>
        </p:txBody>
      </p:sp>
      <p:sp>
        <p:nvSpPr>
          <p:cNvPr id="4" name="Titre 3"/>
          <p:cNvSpPr>
            <a:spLocks noGrp="1"/>
          </p:cNvSpPr>
          <p:nvPr>
            <p:ph type="title"/>
          </p:nvPr>
        </p:nvSpPr>
        <p:spPr/>
        <p:txBody>
          <a:bodyPr/>
          <a:lstStyle/>
          <a:p>
            <a:r>
              <a:rPr lang="fr-FR" dirty="0" smtClean="0"/>
              <a:t>Exercice du droit syndical</a:t>
            </a: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91</a:t>
            </a:fld>
            <a:endParaRPr lang="fr-FR" dirty="0"/>
          </a:p>
        </p:txBody>
      </p:sp>
      <p:sp>
        <p:nvSpPr>
          <p:cNvPr id="6" name="Espace réservé du contenu 2">
            <a:extLst>
              <a:ext uri="{FF2B5EF4-FFF2-40B4-BE49-F238E27FC236}">
                <a16:creationId xmlns:a16="http://schemas.microsoft.com/office/drawing/2014/main" id="{D313779A-D367-CB83-5EB4-99EB16657832}"/>
              </a:ext>
            </a:extLst>
          </p:cNvPr>
          <p:cNvSpPr>
            <a:spLocks noGrp="1"/>
          </p:cNvSpPr>
          <p:nvPr>
            <p:ph type="body" sz="quarter" idx="13"/>
          </p:nvPr>
        </p:nvSpPr>
        <p:spPr>
          <a:xfrm>
            <a:off x="838200" y="1465200"/>
            <a:ext cx="9879623" cy="4320000"/>
          </a:xfrm>
        </p:spPr>
        <p:txBody>
          <a:bodyPr>
            <a:normAutofit/>
          </a:bodyPr>
          <a:lstStyle/>
          <a:p>
            <a:pPr algn="just"/>
            <a:r>
              <a:rPr lang="fr-FR" sz="2400" dirty="0">
                <a:solidFill>
                  <a:srgbClr val="3D3D3D"/>
                </a:solidFill>
              </a:rPr>
              <a:t>Il ne peut être fait état dans le dossier d'un fonctionnaire, de même que dans tout document administratif, des opinions ou des activités politiques, syndicales, religieuses ou philosophiques de l'intéressé. </a:t>
            </a:r>
          </a:p>
          <a:p>
            <a:pPr marL="0" indent="0" algn="just">
              <a:buNone/>
            </a:pPr>
            <a:endParaRPr lang="fr-FR" dirty="0"/>
          </a:p>
          <a:p>
            <a:pPr algn="just"/>
            <a:r>
              <a:rPr lang="fr-FR" sz="2400" dirty="0">
                <a:solidFill>
                  <a:srgbClr val="3D3D3D"/>
                </a:solidFill>
              </a:rPr>
              <a:t>La fréquentation de réunions mensuelles d'information organisées par les syndicats relève des activités syndicales. Dès lors, les informations relatives à cette fréquentation ne sauraient être consignées dans le dossier d'un fonctionnaire.</a:t>
            </a:r>
          </a:p>
          <a:p>
            <a:pPr marL="0" indent="0" algn="just">
              <a:buNone/>
            </a:pPr>
            <a:endParaRPr lang="fr-FR" sz="2400" dirty="0"/>
          </a:p>
        </p:txBody>
      </p:sp>
    </p:spTree>
    <p:extLst>
      <p:ext uri="{BB962C8B-B14F-4D97-AF65-F5344CB8AC3E}">
        <p14:creationId xmlns:p14="http://schemas.microsoft.com/office/powerpoint/2010/main" val="17800101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1164825"/>
      </p:ext>
    </p:extLst>
  </p:cSld>
  <p:clrMapOvr>
    <a:masterClrMapping/>
  </p:clrMapOvr>
</p:sld>
</file>

<file path=ppt/theme/theme1.xml><?xml version="1.0" encoding="utf-8"?>
<a:theme xmlns:a="http://schemas.openxmlformats.org/drawingml/2006/main" name="Diapositive titre diaporama">
  <a:themeElements>
    <a:clrScheme name="CDG 79">
      <a:dk1>
        <a:sysClr val="windowText" lastClr="000000"/>
      </a:dk1>
      <a:lt1>
        <a:sysClr val="window" lastClr="FFFFFF"/>
      </a:lt1>
      <a:dk2>
        <a:srgbClr val="AD1225"/>
      </a:dk2>
      <a:lt2>
        <a:srgbClr val="494948"/>
      </a:lt2>
      <a:accent1>
        <a:srgbClr val="202758"/>
      </a:accent1>
      <a:accent2>
        <a:srgbClr val="2B5698"/>
      </a:accent2>
      <a:accent3>
        <a:srgbClr val="348D36"/>
      </a:accent3>
      <a:accent4>
        <a:srgbClr val="F3953F"/>
      </a:accent4>
      <a:accent5>
        <a:srgbClr val="674B39"/>
      </a:accent5>
      <a:accent6>
        <a:srgbClr val="E33C4F"/>
      </a:accent6>
      <a:hlink>
        <a:srgbClr val="FFED00"/>
      </a:hlink>
      <a:folHlink>
        <a:srgbClr val="8041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G79_MODELE_Diaporama" id="{A8364EC1-4888-4CAD-BB4D-34B04B168716}" vid="{E8C75A7B-3D24-405D-A623-66DA86A8986B}"/>
    </a:ext>
  </a:extLst>
</a:theme>
</file>

<file path=ppt/theme/theme2.xml><?xml version="1.0" encoding="utf-8"?>
<a:theme xmlns:a="http://schemas.openxmlformats.org/drawingml/2006/main" name="1_Diapositive contenu">
  <a:themeElements>
    <a:clrScheme name="CDG 79">
      <a:dk1>
        <a:sysClr val="windowText" lastClr="000000"/>
      </a:dk1>
      <a:lt1>
        <a:sysClr val="window" lastClr="FFFFFF"/>
      </a:lt1>
      <a:dk2>
        <a:srgbClr val="931929"/>
      </a:dk2>
      <a:lt2>
        <a:srgbClr val="4B4B4A"/>
      </a:lt2>
      <a:accent1>
        <a:srgbClr val="202758"/>
      </a:accent1>
      <a:accent2>
        <a:srgbClr val="2B5698"/>
      </a:accent2>
      <a:accent3>
        <a:srgbClr val="348D36"/>
      </a:accent3>
      <a:accent4>
        <a:srgbClr val="F3953F"/>
      </a:accent4>
      <a:accent5>
        <a:srgbClr val="674B39"/>
      </a:accent5>
      <a:accent6>
        <a:srgbClr val="E33C4F"/>
      </a:accent6>
      <a:hlink>
        <a:srgbClr val="FFED00"/>
      </a:hlink>
      <a:folHlink>
        <a:srgbClr val="80419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G79_MODELE_Diaporama" id="{A8364EC1-4888-4CAD-BB4D-34B04B168716}" vid="{B9016DDA-A51A-480A-BAAB-3C04EABC2662}"/>
    </a:ext>
  </a:extLst>
</a:theme>
</file>

<file path=ppt/theme/theme3.xml><?xml version="1.0" encoding="utf-8"?>
<a:theme xmlns:a="http://schemas.openxmlformats.org/drawingml/2006/main" name="Diapositive titre partie">
  <a:themeElements>
    <a:clrScheme name="CDG 79">
      <a:dk1>
        <a:sysClr val="windowText" lastClr="000000"/>
      </a:dk1>
      <a:lt1>
        <a:sysClr val="window" lastClr="FFFFFF"/>
      </a:lt1>
      <a:dk2>
        <a:srgbClr val="931929"/>
      </a:dk2>
      <a:lt2>
        <a:srgbClr val="4B4B4A"/>
      </a:lt2>
      <a:accent1>
        <a:srgbClr val="202758"/>
      </a:accent1>
      <a:accent2>
        <a:srgbClr val="2B5698"/>
      </a:accent2>
      <a:accent3>
        <a:srgbClr val="348D36"/>
      </a:accent3>
      <a:accent4>
        <a:srgbClr val="F3953F"/>
      </a:accent4>
      <a:accent5>
        <a:srgbClr val="674B39"/>
      </a:accent5>
      <a:accent6>
        <a:srgbClr val="E33C4F"/>
      </a:accent6>
      <a:hlink>
        <a:srgbClr val="FFED00"/>
      </a:hlink>
      <a:folHlink>
        <a:srgbClr val="80419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G79_MODELE_Diaporama" id="{A8364EC1-4888-4CAD-BB4D-34B04B168716}" vid="{64ABAD67-5CCE-48B5-97D5-C7D7DF788C10}"/>
    </a:ext>
  </a:extLst>
</a:theme>
</file>

<file path=ppt/theme/theme4.xml><?xml version="1.0" encoding="utf-8"?>
<a:theme xmlns:a="http://schemas.openxmlformats.org/drawingml/2006/main" name="Diapositive contenu">
  <a:themeElements>
    <a:clrScheme name="CDG 79">
      <a:dk1>
        <a:sysClr val="windowText" lastClr="000000"/>
      </a:dk1>
      <a:lt1>
        <a:sysClr val="window" lastClr="FFFFFF"/>
      </a:lt1>
      <a:dk2>
        <a:srgbClr val="931929"/>
      </a:dk2>
      <a:lt2>
        <a:srgbClr val="4B4B4A"/>
      </a:lt2>
      <a:accent1>
        <a:srgbClr val="202758"/>
      </a:accent1>
      <a:accent2>
        <a:srgbClr val="2B5698"/>
      </a:accent2>
      <a:accent3>
        <a:srgbClr val="348D36"/>
      </a:accent3>
      <a:accent4>
        <a:srgbClr val="F3953F"/>
      </a:accent4>
      <a:accent5>
        <a:srgbClr val="674B39"/>
      </a:accent5>
      <a:accent6>
        <a:srgbClr val="E33C4F"/>
      </a:accent6>
      <a:hlink>
        <a:srgbClr val="FFED00"/>
      </a:hlink>
      <a:folHlink>
        <a:srgbClr val="80419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G79_MODELE_Diaporama" id="{A8364EC1-4888-4CAD-BB4D-34B04B168716}" vid="{728439C4-BF89-41F0-A474-0B5E00876F77}"/>
    </a:ext>
  </a:extLst>
</a:theme>
</file>

<file path=ppt/theme/theme5.xml><?xml version="1.0" encoding="utf-8"?>
<a:theme xmlns:a="http://schemas.openxmlformats.org/drawingml/2006/main" name="Diapositive conclusion">
  <a:themeElements>
    <a:clrScheme name="CDG 79">
      <a:dk1>
        <a:sysClr val="windowText" lastClr="000000"/>
      </a:dk1>
      <a:lt1>
        <a:sysClr val="window" lastClr="FFFFFF"/>
      </a:lt1>
      <a:dk2>
        <a:srgbClr val="931929"/>
      </a:dk2>
      <a:lt2>
        <a:srgbClr val="4B4B4A"/>
      </a:lt2>
      <a:accent1>
        <a:srgbClr val="202758"/>
      </a:accent1>
      <a:accent2>
        <a:srgbClr val="2B5698"/>
      </a:accent2>
      <a:accent3>
        <a:srgbClr val="348D36"/>
      </a:accent3>
      <a:accent4>
        <a:srgbClr val="F3953F"/>
      </a:accent4>
      <a:accent5>
        <a:srgbClr val="674B39"/>
      </a:accent5>
      <a:accent6>
        <a:srgbClr val="E33C4F"/>
      </a:accent6>
      <a:hlink>
        <a:srgbClr val="FFED00"/>
      </a:hlink>
      <a:folHlink>
        <a:srgbClr val="8041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G79_MODELE_Diaporama" id="{A8364EC1-4888-4CAD-BB4D-34B04B168716}" vid="{04D38475-770D-4385-A170-3C0C9CA9D825}"/>
    </a:ext>
  </a:extLst>
</a:theme>
</file>

<file path=ppt/theme/theme6.xml><?xml version="1.0" encoding="utf-8"?>
<a:theme xmlns:a="http://schemas.openxmlformats.org/drawingml/2006/main" name="Thème Office">
  <a:themeElements>
    <a:clrScheme name="CDG 79">
      <a:dk1>
        <a:sysClr val="windowText" lastClr="000000"/>
      </a:dk1>
      <a:lt1>
        <a:sysClr val="window" lastClr="FFFFFF"/>
      </a:lt1>
      <a:dk2>
        <a:srgbClr val="931929"/>
      </a:dk2>
      <a:lt2>
        <a:srgbClr val="4B4B4A"/>
      </a:lt2>
      <a:accent1>
        <a:srgbClr val="202758"/>
      </a:accent1>
      <a:accent2>
        <a:srgbClr val="2B5698"/>
      </a:accent2>
      <a:accent3>
        <a:srgbClr val="348D36"/>
      </a:accent3>
      <a:accent4>
        <a:srgbClr val="F3953F"/>
      </a:accent4>
      <a:accent5>
        <a:srgbClr val="674B39"/>
      </a:accent5>
      <a:accent6>
        <a:srgbClr val="E33C4F"/>
      </a:accent6>
      <a:hlink>
        <a:srgbClr val="FFED00"/>
      </a:hlink>
      <a:folHlink>
        <a:srgbClr val="8041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CDG 79">
      <a:dk1>
        <a:sysClr val="windowText" lastClr="000000"/>
      </a:dk1>
      <a:lt1>
        <a:sysClr val="window" lastClr="FFFFFF"/>
      </a:lt1>
      <a:dk2>
        <a:srgbClr val="931929"/>
      </a:dk2>
      <a:lt2>
        <a:srgbClr val="4B4B4A"/>
      </a:lt2>
      <a:accent1>
        <a:srgbClr val="202758"/>
      </a:accent1>
      <a:accent2>
        <a:srgbClr val="2B5698"/>
      </a:accent2>
      <a:accent3>
        <a:srgbClr val="348D36"/>
      </a:accent3>
      <a:accent4>
        <a:srgbClr val="F3953F"/>
      </a:accent4>
      <a:accent5>
        <a:srgbClr val="674B39"/>
      </a:accent5>
      <a:accent6>
        <a:srgbClr val="E33C4F"/>
      </a:accent6>
      <a:hlink>
        <a:srgbClr val="FFED00"/>
      </a:hlink>
      <a:folHlink>
        <a:srgbClr val="8041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CDG79_MODELE_Diaporama</Template>
  <TotalTime>3922</TotalTime>
  <Words>13211</Words>
  <Application>Microsoft Office PowerPoint</Application>
  <PresentationFormat>Grand écran</PresentationFormat>
  <Paragraphs>1024</Paragraphs>
  <Slides>92</Slides>
  <Notes>3</Notes>
  <HiddenSlides>0</HiddenSlides>
  <MMClips>0</MMClips>
  <ScaleCrop>false</ScaleCrop>
  <HeadingPairs>
    <vt:vector size="6" baseType="variant">
      <vt:variant>
        <vt:lpstr>Polices utilisées</vt:lpstr>
      </vt:variant>
      <vt:variant>
        <vt:i4>13</vt:i4>
      </vt:variant>
      <vt:variant>
        <vt:lpstr>Thème</vt:lpstr>
      </vt:variant>
      <vt:variant>
        <vt:i4>5</vt:i4>
      </vt:variant>
      <vt:variant>
        <vt:lpstr>Titres des diapositives</vt:lpstr>
      </vt:variant>
      <vt:variant>
        <vt:i4>92</vt:i4>
      </vt:variant>
    </vt:vector>
  </HeadingPairs>
  <TitlesOfParts>
    <vt:vector size="110" baseType="lpstr">
      <vt:lpstr>Arial</vt:lpstr>
      <vt:lpstr>Arial Black</vt:lpstr>
      <vt:lpstr>Calibri</vt:lpstr>
      <vt:lpstr>Cambria</vt:lpstr>
      <vt:lpstr>Century Gothic</vt:lpstr>
      <vt:lpstr>Courier New</vt:lpstr>
      <vt:lpstr>Source Sans Pro</vt:lpstr>
      <vt:lpstr>sourcesanspro</vt:lpstr>
      <vt:lpstr>Symbol</vt:lpstr>
      <vt:lpstr>Times New Roman</vt:lpstr>
      <vt:lpstr>Verdana</vt:lpstr>
      <vt:lpstr>Wingdings</vt:lpstr>
      <vt:lpstr>Wingdings 2</vt:lpstr>
      <vt:lpstr>Diapositive titre diaporama</vt:lpstr>
      <vt:lpstr>1_Diapositive contenu</vt:lpstr>
      <vt:lpstr>Diapositive titre partie</vt:lpstr>
      <vt:lpstr>Diapositive contenu</vt:lpstr>
      <vt:lpstr>Diapositive conclusion</vt:lpstr>
      <vt:lpstr>La mise en place et le fonctionnement</vt:lpstr>
      <vt:lpstr>Présentation PowerPoint</vt:lpstr>
      <vt:lpstr>Références juridiques</vt:lpstr>
      <vt:lpstr>Présentation PowerPoint</vt:lpstr>
      <vt:lpstr>Les compétences du CST</vt:lpstr>
      <vt:lpstr>Les compétences du CST</vt:lpstr>
      <vt:lpstr>Les compétences du CST</vt:lpstr>
      <vt:lpstr>Présentation PowerPoint</vt:lpstr>
      <vt:lpstr>L’INSTALLATION du CST</vt:lpstr>
      <vt:lpstr>LE REGLEMENT INTERIEUR du CST</vt:lpstr>
      <vt:lpstr>LA PRESIDENCE du CST</vt:lpstr>
      <vt:lpstr>LE SECRETARIAT du CST</vt:lpstr>
      <vt:lpstr>LES PARTICIPANTS aux réunions du CST</vt:lpstr>
      <vt:lpstr>LE NOMBRE DE SEANCES du CST</vt:lpstr>
      <vt:lpstr>LES SEANCES du CST</vt:lpstr>
      <vt:lpstr>LA CONVOCATION ET L’ORDRE DU JOUR du CST</vt:lpstr>
      <vt:lpstr>LE QUORUM - CST</vt:lpstr>
      <vt:lpstr>LES VOTES - CST</vt:lpstr>
      <vt:lpstr>LES AVIS - CST</vt:lpstr>
      <vt:lpstr>LES AVIS - CST</vt:lpstr>
      <vt:lpstr>LES AVIS - CST</vt:lpstr>
      <vt:lpstr>LE PROCES VERBAL - CST</vt:lpstr>
      <vt:lpstr>Présentation PowerPoint</vt:lpstr>
      <vt:lpstr>LES DROITS DES REPRESENTANTS - CST</vt:lpstr>
      <vt:lpstr>LES OBLIGATIONS DES REPRESENTANTS - CST</vt:lpstr>
      <vt:lpstr>Présentation PowerPoint</vt:lpstr>
      <vt:lpstr>LA DUREE DU MANDAT - CST</vt:lpstr>
      <vt:lpstr>LE REMPLACEMENT DES MEMBRES - CST</vt:lpstr>
      <vt:lpstr>LE REMPLACEMENT DES MEMBRES - CST</vt:lpstr>
      <vt:lpstr>Présentation PowerPoint</vt:lpstr>
      <vt:lpstr>LES DOCUMENTS DE TRAVAIL ET L’ETUDE DES DOSSIERS - CST</vt:lpstr>
      <vt:lpstr>L’ETUDE DES DOSSIERS - CST</vt:lpstr>
      <vt:lpstr>L’ETUDE DES DOSSIERS - CST</vt:lpstr>
      <vt:lpstr>L’ETUDE DES DOSSIERS - CST</vt:lpstr>
      <vt:lpstr>Présentation PowerPoint</vt:lpstr>
      <vt:lpstr>La Formation Spécialisée en Santé, Sécurité et Conditions de Travail</vt:lpstr>
      <vt:lpstr>Le nombre de séance de la F3SCT</vt:lpstr>
      <vt:lpstr>Autorisations d’absence pour les membres de la F3SCT</vt:lpstr>
      <vt:lpstr>Autorisations d’absence pour les membres de la F3SCT</vt:lpstr>
      <vt:lpstr>Les missions de la F3SCT</vt:lpstr>
      <vt:lpstr>Les missions de la F3SCT</vt:lpstr>
      <vt:lpstr>Les missions de la F3SCT</vt:lpstr>
      <vt:lpstr>Absence de Formation Spécialisée en Santé, Sécurité et Conditions de Travail</vt:lpstr>
      <vt:lpstr>Présentation PowerPoint</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Exercice du droit syndical</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mise en place et le fonctionnement</dc:title>
  <dc:creator>Valérie VP. PERRIN</dc:creator>
  <cp:lastModifiedBy>Nency CHAUVEAU</cp:lastModifiedBy>
  <cp:revision>225</cp:revision>
  <dcterms:created xsi:type="dcterms:W3CDTF">2022-12-20T08:59:38Z</dcterms:created>
  <dcterms:modified xsi:type="dcterms:W3CDTF">2023-01-20T12:55:09Z</dcterms:modified>
</cp:coreProperties>
</file>