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4.xml" ContentType="application/vnd.openxmlformats-officedocument.theme+xml"/>
  <Override PartName="/ppt/slideLayouts/slideLayout8.xml" ContentType="application/vnd.openxmlformats-officedocument.presentationml.slideLayout+xml"/>
  <Override PartName="/ppt/theme/theme5.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6.xml" ContentType="application/vnd.openxmlformats-officedocument.theme+xml"/>
  <Override PartName="/ppt/slideLayouts/slideLayout11.xml" ContentType="application/vnd.openxmlformats-officedocument.presentationml.slideLayout+xml"/>
  <Override PartName="/ppt/theme/theme7.xml" ContentType="application/vnd.openxmlformats-officedocument.theme+xml"/>
  <Override PartName="/ppt/slideLayouts/slideLayout12.xml" ContentType="application/vnd.openxmlformats-officedocument.presentationml.slideLayout+xml"/>
  <Override PartName="/ppt/theme/theme8.xml" ContentType="application/vnd.openxmlformats-officedocument.theme+xml"/>
  <Override PartName="/ppt/slideLayouts/slideLayout13.xml" ContentType="application/vnd.openxmlformats-officedocument.presentationml.slideLayout+xml"/>
  <Override PartName="/ppt/theme/theme9.xml" ContentType="application/vnd.openxmlformats-officedocument.theme+xml"/>
  <Override PartName="/ppt/slideLayouts/slideLayout14.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 id="2147483671" r:id="rId2"/>
    <p:sldMasterId id="2147483651" r:id="rId3"/>
    <p:sldMasterId id="2147483652" r:id="rId4"/>
    <p:sldMasterId id="2147483675" r:id="rId5"/>
    <p:sldMasterId id="2147483678" r:id="rId6"/>
    <p:sldMasterId id="2147483681" r:id="rId7"/>
    <p:sldMasterId id="2147483683" r:id="rId8"/>
    <p:sldMasterId id="2147483685" r:id="rId9"/>
    <p:sldMasterId id="2147483687" r:id="rId10"/>
  </p:sldMasterIdLst>
  <p:notesMasterIdLst>
    <p:notesMasterId r:id="rId80"/>
  </p:notesMasterIdLst>
  <p:handoutMasterIdLst>
    <p:handoutMasterId r:id="rId81"/>
  </p:handoutMasterIdLst>
  <p:sldIdLst>
    <p:sldId id="256" r:id="rId11"/>
    <p:sldId id="266" r:id="rId12"/>
    <p:sldId id="258" r:id="rId13"/>
    <p:sldId id="394" r:id="rId14"/>
    <p:sldId id="453" r:id="rId15"/>
    <p:sldId id="454" r:id="rId16"/>
    <p:sldId id="455" r:id="rId17"/>
    <p:sldId id="463" r:id="rId18"/>
    <p:sldId id="447" r:id="rId19"/>
    <p:sldId id="451" r:id="rId20"/>
    <p:sldId id="452" r:id="rId21"/>
    <p:sldId id="458" r:id="rId22"/>
    <p:sldId id="459" r:id="rId23"/>
    <p:sldId id="461" r:id="rId24"/>
    <p:sldId id="462" r:id="rId25"/>
    <p:sldId id="476" r:id="rId26"/>
    <p:sldId id="477" r:id="rId27"/>
    <p:sldId id="478" r:id="rId28"/>
    <p:sldId id="479" r:id="rId29"/>
    <p:sldId id="480" r:id="rId30"/>
    <p:sldId id="468" r:id="rId31"/>
    <p:sldId id="469" r:id="rId32"/>
    <p:sldId id="470" r:id="rId33"/>
    <p:sldId id="471" r:id="rId34"/>
    <p:sldId id="472" r:id="rId35"/>
    <p:sldId id="473" r:id="rId36"/>
    <p:sldId id="474" r:id="rId37"/>
    <p:sldId id="475" r:id="rId38"/>
    <p:sldId id="481" r:id="rId39"/>
    <p:sldId id="482" r:id="rId40"/>
    <p:sldId id="483" r:id="rId41"/>
    <p:sldId id="484" r:id="rId42"/>
    <p:sldId id="485" r:id="rId43"/>
    <p:sldId id="486" r:id="rId44"/>
    <p:sldId id="487" r:id="rId45"/>
    <p:sldId id="488" r:id="rId46"/>
    <p:sldId id="489" r:id="rId47"/>
    <p:sldId id="490" r:id="rId48"/>
    <p:sldId id="491" r:id="rId49"/>
    <p:sldId id="492" r:id="rId50"/>
    <p:sldId id="493" r:id="rId51"/>
    <p:sldId id="494" r:id="rId52"/>
    <p:sldId id="495" r:id="rId53"/>
    <p:sldId id="496" r:id="rId54"/>
    <p:sldId id="497" r:id="rId55"/>
    <p:sldId id="498" r:id="rId56"/>
    <p:sldId id="499" r:id="rId57"/>
    <p:sldId id="464" r:id="rId58"/>
    <p:sldId id="465" r:id="rId59"/>
    <p:sldId id="466" r:id="rId60"/>
    <p:sldId id="467" r:id="rId61"/>
    <p:sldId id="500" r:id="rId62"/>
    <p:sldId id="450" r:id="rId63"/>
    <p:sldId id="351" r:id="rId64"/>
    <p:sldId id="429" r:id="rId65"/>
    <p:sldId id="449" r:id="rId66"/>
    <p:sldId id="501" r:id="rId67"/>
    <p:sldId id="502" r:id="rId68"/>
    <p:sldId id="503" r:id="rId69"/>
    <p:sldId id="504" r:id="rId70"/>
    <p:sldId id="505" r:id="rId71"/>
    <p:sldId id="506" r:id="rId72"/>
    <p:sldId id="507" r:id="rId73"/>
    <p:sldId id="508" r:id="rId74"/>
    <p:sldId id="509" r:id="rId75"/>
    <p:sldId id="510" r:id="rId76"/>
    <p:sldId id="511" r:id="rId77"/>
    <p:sldId id="512" r:id="rId78"/>
    <p:sldId id="513" r:id="rId79"/>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F7CC4909-40FC-4A31-8251-BBCB691D4056}">
          <p14:sldIdLst>
            <p14:sldId id="256"/>
            <p14:sldId id="266"/>
            <p14:sldId id="258"/>
            <p14:sldId id="394"/>
            <p14:sldId id="453"/>
            <p14:sldId id="454"/>
            <p14:sldId id="455"/>
            <p14:sldId id="463"/>
            <p14:sldId id="447"/>
            <p14:sldId id="451"/>
            <p14:sldId id="452"/>
            <p14:sldId id="458"/>
            <p14:sldId id="459"/>
            <p14:sldId id="461"/>
            <p14:sldId id="462"/>
            <p14:sldId id="476"/>
            <p14:sldId id="477"/>
            <p14:sldId id="478"/>
            <p14:sldId id="479"/>
            <p14:sldId id="480"/>
            <p14:sldId id="468"/>
            <p14:sldId id="469"/>
            <p14:sldId id="470"/>
            <p14:sldId id="471"/>
            <p14:sldId id="472"/>
            <p14:sldId id="473"/>
            <p14:sldId id="474"/>
            <p14:sldId id="475"/>
            <p14:sldId id="481"/>
            <p14:sldId id="482"/>
            <p14:sldId id="483"/>
            <p14:sldId id="484"/>
            <p14:sldId id="485"/>
            <p14:sldId id="486"/>
            <p14:sldId id="487"/>
            <p14:sldId id="488"/>
            <p14:sldId id="489"/>
            <p14:sldId id="490"/>
            <p14:sldId id="491"/>
            <p14:sldId id="492"/>
            <p14:sldId id="493"/>
            <p14:sldId id="494"/>
            <p14:sldId id="495"/>
            <p14:sldId id="496"/>
            <p14:sldId id="497"/>
            <p14:sldId id="498"/>
            <p14:sldId id="499"/>
            <p14:sldId id="464"/>
            <p14:sldId id="465"/>
            <p14:sldId id="466"/>
            <p14:sldId id="467"/>
            <p14:sldId id="500"/>
            <p14:sldId id="450"/>
            <p14:sldId id="351"/>
            <p14:sldId id="429"/>
            <p14:sldId id="449"/>
            <p14:sldId id="501"/>
            <p14:sldId id="502"/>
            <p14:sldId id="503"/>
            <p14:sldId id="504"/>
            <p14:sldId id="505"/>
            <p14:sldId id="506"/>
            <p14:sldId id="507"/>
            <p14:sldId id="508"/>
            <p14:sldId id="509"/>
            <p14:sldId id="510"/>
            <p14:sldId id="511"/>
            <p14:sldId id="512"/>
            <p14:sldId id="513"/>
          </p14:sldIdLst>
        </p14:section>
        <p14:section name="Section sans titre" id="{E28D6986-8E24-41C6-A2DE-9CB2F24A5E0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alérie VP. PERRIN" initials="VVP" lastIdx="1" clrIdx="0">
    <p:extLst>
      <p:ext uri="{19B8F6BF-5375-455C-9EA6-DF929625EA0E}">
        <p15:presenceInfo xmlns:p15="http://schemas.microsoft.com/office/powerpoint/2012/main" userId="S-1-5-21-1988068459-3441444874-2745226185-231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302" autoAdjust="0"/>
    <p:restoredTop sz="69601" autoAdjust="0"/>
  </p:normalViewPr>
  <p:slideViewPr>
    <p:cSldViewPr snapToGrid="0">
      <p:cViewPr varScale="1">
        <p:scale>
          <a:sx n="67" d="100"/>
          <a:sy n="67" d="100"/>
        </p:scale>
        <p:origin x="1246" y="73"/>
      </p:cViewPr>
      <p:guideLst/>
    </p:cSldViewPr>
  </p:slideViewPr>
  <p:notesTextViewPr>
    <p:cViewPr>
      <p:scale>
        <a:sx n="1" d="1"/>
        <a:sy n="1" d="1"/>
      </p:scale>
      <p:origin x="0" y="0"/>
    </p:cViewPr>
  </p:notesTextViewPr>
  <p:sorterViewPr>
    <p:cViewPr>
      <p:scale>
        <a:sx n="100" d="100"/>
        <a:sy n="100" d="100"/>
      </p:scale>
      <p:origin x="0" y="-14958"/>
    </p:cViewPr>
  </p:sorter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slide" Target="slides/slide53.xml"/><Relationship Id="rId68" Type="http://schemas.openxmlformats.org/officeDocument/2006/relationships/slide" Target="slides/slide58.xml"/><Relationship Id="rId84" Type="http://schemas.openxmlformats.org/officeDocument/2006/relationships/viewProps" Target="viewProps.xml"/><Relationship Id="rId16" Type="http://schemas.openxmlformats.org/officeDocument/2006/relationships/slide" Target="slides/slide6.xml"/><Relationship Id="rId11" Type="http://schemas.openxmlformats.org/officeDocument/2006/relationships/slide" Target="slides/slide1.xml"/><Relationship Id="rId32" Type="http://schemas.openxmlformats.org/officeDocument/2006/relationships/slide" Target="slides/slide22.xml"/><Relationship Id="rId37" Type="http://schemas.openxmlformats.org/officeDocument/2006/relationships/slide" Target="slides/slide27.xml"/><Relationship Id="rId53" Type="http://schemas.openxmlformats.org/officeDocument/2006/relationships/slide" Target="slides/slide43.xml"/><Relationship Id="rId58" Type="http://schemas.openxmlformats.org/officeDocument/2006/relationships/slide" Target="slides/slide48.xml"/><Relationship Id="rId74" Type="http://schemas.openxmlformats.org/officeDocument/2006/relationships/slide" Target="slides/slide64.xml"/><Relationship Id="rId79" Type="http://schemas.openxmlformats.org/officeDocument/2006/relationships/slide" Target="slides/slide69.xml"/><Relationship Id="rId5" Type="http://schemas.openxmlformats.org/officeDocument/2006/relationships/slideMaster" Target="slideMasters/slideMaster5.xml"/><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slide" Target="slides/slide59.xml"/><Relationship Id="rId77" Type="http://schemas.openxmlformats.org/officeDocument/2006/relationships/slide" Target="slides/slide67.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slide" Target="slides/slide62.xml"/><Relationship Id="rId80" Type="http://schemas.openxmlformats.org/officeDocument/2006/relationships/notesMaster" Target="notesMasters/notesMaster1.xml"/><Relationship Id="rId85"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slide" Target="slides/slide65.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10.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slide" Target="slides/slide63.xml"/><Relationship Id="rId78" Type="http://schemas.openxmlformats.org/officeDocument/2006/relationships/slide" Target="slides/slide68.xml"/><Relationship Id="rId81" Type="http://schemas.openxmlformats.org/officeDocument/2006/relationships/handoutMaster" Target="handoutMasters/handoutMaster1.xml"/><Relationship Id="rId86"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6" Type="http://schemas.openxmlformats.org/officeDocument/2006/relationships/slide" Target="slides/slide66.xml"/><Relationship Id="rId7" Type="http://schemas.openxmlformats.org/officeDocument/2006/relationships/slideMaster" Target="slideMasters/slideMaster7.xml"/><Relationship Id="rId71" Type="http://schemas.openxmlformats.org/officeDocument/2006/relationships/slide" Target="slides/slide61.xml"/><Relationship Id="rId2" Type="http://schemas.openxmlformats.org/officeDocument/2006/relationships/slideMaster" Target="slideMasters/slideMaster2.xml"/><Relationship Id="rId29" Type="http://schemas.openxmlformats.org/officeDocument/2006/relationships/slide" Target="slides/slide19.xml"/><Relationship Id="rId24" Type="http://schemas.openxmlformats.org/officeDocument/2006/relationships/slide" Target="slides/slide14.xml"/><Relationship Id="rId40" Type="http://schemas.openxmlformats.org/officeDocument/2006/relationships/slide" Target="slides/slide30.xml"/><Relationship Id="rId45" Type="http://schemas.openxmlformats.org/officeDocument/2006/relationships/slide" Target="slides/slide35.xml"/><Relationship Id="rId66" Type="http://schemas.openxmlformats.org/officeDocument/2006/relationships/slide" Target="slides/slide56.xml"/><Relationship Id="rId61" Type="http://schemas.openxmlformats.org/officeDocument/2006/relationships/slide" Target="slides/slide51.xml"/><Relationship Id="rId82"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1B5378-843E-4FD0-8E30-53DABDB64D3A}" type="doc">
      <dgm:prSet loTypeId="urn:microsoft.com/office/officeart/2005/8/layout/hProcess11" loCatId="process" qsTypeId="urn:microsoft.com/office/officeart/2005/8/quickstyle/simple1" qsCatId="simple" csTypeId="urn:microsoft.com/office/officeart/2005/8/colors/accent6_3" csCatId="accent6" phldr="1"/>
      <dgm:spPr/>
    </dgm:pt>
    <dgm:pt modelId="{C53114C1-A6E0-49D2-90E1-CE18B92614E7}">
      <dgm:prSet phldrT="[Texte]"/>
      <dgm:spPr/>
      <dgm:t>
        <a:bodyPr/>
        <a:lstStyle/>
        <a:p>
          <a:r>
            <a:rPr lang="fr-FR" dirty="0"/>
            <a:t>Demande </a:t>
          </a:r>
        </a:p>
      </dgm:t>
    </dgm:pt>
    <dgm:pt modelId="{2D4105FE-1463-4D03-A915-0F04160E2089}" type="parTrans" cxnId="{21ADD750-BB02-410E-9AD0-CA4E937755B4}">
      <dgm:prSet/>
      <dgm:spPr/>
      <dgm:t>
        <a:bodyPr/>
        <a:lstStyle/>
        <a:p>
          <a:endParaRPr lang="fr-FR"/>
        </a:p>
      </dgm:t>
    </dgm:pt>
    <dgm:pt modelId="{F20C2FC5-7F41-49AD-9A81-F18B4E3ACBB5}" type="sibTrans" cxnId="{21ADD750-BB02-410E-9AD0-CA4E937755B4}">
      <dgm:prSet/>
      <dgm:spPr/>
      <dgm:t>
        <a:bodyPr/>
        <a:lstStyle/>
        <a:p>
          <a:endParaRPr lang="fr-FR"/>
        </a:p>
      </dgm:t>
    </dgm:pt>
    <dgm:pt modelId="{68A2473F-8BDA-471B-81C4-8545C950BF94}">
      <dgm:prSet phldrT="[Texte]"/>
      <dgm:spPr/>
      <dgm:t>
        <a:bodyPr/>
        <a:lstStyle/>
        <a:p>
          <a:r>
            <a:rPr lang="fr-FR" dirty="0"/>
            <a:t>Entretien préalable</a:t>
          </a:r>
        </a:p>
      </dgm:t>
    </dgm:pt>
    <dgm:pt modelId="{25B16D4D-F835-42F4-9E6D-76C430A6C591}" type="parTrans" cxnId="{0BCC3B8C-D5D6-4CC5-AFFD-AF70E8DA6D40}">
      <dgm:prSet/>
      <dgm:spPr/>
      <dgm:t>
        <a:bodyPr/>
        <a:lstStyle/>
        <a:p>
          <a:endParaRPr lang="fr-FR"/>
        </a:p>
      </dgm:t>
    </dgm:pt>
    <dgm:pt modelId="{95AF5B81-0A3B-4F5C-9711-5CDF6E5D1D9D}" type="sibTrans" cxnId="{0BCC3B8C-D5D6-4CC5-AFFD-AF70E8DA6D40}">
      <dgm:prSet/>
      <dgm:spPr/>
      <dgm:t>
        <a:bodyPr/>
        <a:lstStyle/>
        <a:p>
          <a:endParaRPr lang="fr-FR"/>
        </a:p>
      </dgm:t>
    </dgm:pt>
    <dgm:pt modelId="{02CB040A-A8D3-4F3E-ABDC-1A0304709C89}">
      <dgm:prSet phldrT="[Texte]"/>
      <dgm:spPr/>
      <dgm:t>
        <a:bodyPr/>
        <a:lstStyle/>
        <a:p>
          <a:r>
            <a:rPr lang="fr-FR" dirty="0"/>
            <a:t>Rédaction de la convention</a:t>
          </a:r>
        </a:p>
      </dgm:t>
    </dgm:pt>
    <dgm:pt modelId="{9B332614-60CF-492A-8EB5-3F15CA6A3C63}" type="parTrans" cxnId="{AD6F9B83-7096-4087-8DEB-D839673AADA5}">
      <dgm:prSet/>
      <dgm:spPr/>
      <dgm:t>
        <a:bodyPr/>
        <a:lstStyle/>
        <a:p>
          <a:endParaRPr lang="fr-FR"/>
        </a:p>
      </dgm:t>
    </dgm:pt>
    <dgm:pt modelId="{6DE8AB7E-7F2F-4E37-A84A-2B92B697E170}" type="sibTrans" cxnId="{AD6F9B83-7096-4087-8DEB-D839673AADA5}">
      <dgm:prSet/>
      <dgm:spPr/>
      <dgm:t>
        <a:bodyPr/>
        <a:lstStyle/>
        <a:p>
          <a:endParaRPr lang="fr-FR"/>
        </a:p>
      </dgm:t>
    </dgm:pt>
    <dgm:pt modelId="{4349F175-4555-4A0E-B087-E64310A84638}">
      <dgm:prSet/>
      <dgm:spPr/>
      <dgm:t>
        <a:bodyPr/>
        <a:lstStyle/>
        <a:p>
          <a:r>
            <a:rPr lang="fr-FR" dirty="0"/>
            <a:t>Signature de la convention</a:t>
          </a:r>
        </a:p>
      </dgm:t>
    </dgm:pt>
    <dgm:pt modelId="{78FDA20C-B7ED-405D-BAA3-63CF16A786E5}" type="parTrans" cxnId="{AF74FF6B-A9F8-4A0C-8B77-09AB2A02E855}">
      <dgm:prSet/>
      <dgm:spPr/>
      <dgm:t>
        <a:bodyPr/>
        <a:lstStyle/>
        <a:p>
          <a:endParaRPr lang="fr-FR"/>
        </a:p>
      </dgm:t>
    </dgm:pt>
    <dgm:pt modelId="{48A6CB3C-BA66-4AC2-9B1F-3E25426F2404}" type="sibTrans" cxnId="{AF74FF6B-A9F8-4A0C-8B77-09AB2A02E855}">
      <dgm:prSet/>
      <dgm:spPr/>
      <dgm:t>
        <a:bodyPr/>
        <a:lstStyle/>
        <a:p>
          <a:endParaRPr lang="fr-FR"/>
        </a:p>
      </dgm:t>
    </dgm:pt>
    <dgm:pt modelId="{83B8E617-337D-4034-8EA8-7992A5C76C87}">
      <dgm:prSet/>
      <dgm:spPr/>
      <dgm:t>
        <a:bodyPr/>
        <a:lstStyle/>
        <a:p>
          <a:endParaRPr lang="fr-FR"/>
        </a:p>
      </dgm:t>
    </dgm:pt>
    <dgm:pt modelId="{21E8F381-4565-4C22-99B6-24BC3F8BB7C4}" type="parTrans" cxnId="{4F468B4A-6776-4FB4-A9DC-098C360C94BA}">
      <dgm:prSet/>
      <dgm:spPr/>
      <dgm:t>
        <a:bodyPr/>
        <a:lstStyle/>
        <a:p>
          <a:endParaRPr lang="fr-FR"/>
        </a:p>
      </dgm:t>
    </dgm:pt>
    <dgm:pt modelId="{77D2E0CE-13FD-41C3-B9D2-F26FBAEA5034}" type="sibTrans" cxnId="{4F468B4A-6776-4FB4-A9DC-098C360C94BA}">
      <dgm:prSet/>
      <dgm:spPr/>
      <dgm:t>
        <a:bodyPr/>
        <a:lstStyle/>
        <a:p>
          <a:endParaRPr lang="fr-FR"/>
        </a:p>
      </dgm:t>
    </dgm:pt>
    <dgm:pt modelId="{26740F74-A502-493A-9C42-A56D6B568906}">
      <dgm:prSet/>
      <dgm:spPr/>
      <dgm:t>
        <a:bodyPr/>
        <a:lstStyle/>
        <a:p>
          <a:endParaRPr lang="fr-FR"/>
        </a:p>
      </dgm:t>
    </dgm:pt>
    <dgm:pt modelId="{1B659DC3-00BD-487F-9D30-A8B2BD79B7F8}" type="parTrans" cxnId="{4EF70212-1CB0-4CBB-8588-A1048C7F020F}">
      <dgm:prSet/>
      <dgm:spPr/>
      <dgm:t>
        <a:bodyPr/>
        <a:lstStyle/>
        <a:p>
          <a:endParaRPr lang="fr-FR"/>
        </a:p>
      </dgm:t>
    </dgm:pt>
    <dgm:pt modelId="{9D9EAC11-5D97-4BB6-A771-9D5CC291C9F0}" type="sibTrans" cxnId="{4EF70212-1CB0-4CBB-8588-A1048C7F020F}">
      <dgm:prSet/>
      <dgm:spPr/>
      <dgm:t>
        <a:bodyPr/>
        <a:lstStyle/>
        <a:p>
          <a:endParaRPr lang="fr-FR"/>
        </a:p>
      </dgm:t>
    </dgm:pt>
    <dgm:pt modelId="{52451B56-DBCF-401C-B795-355031180A10}">
      <dgm:prSet/>
      <dgm:spPr/>
      <dgm:t>
        <a:bodyPr/>
        <a:lstStyle/>
        <a:p>
          <a:r>
            <a:rPr lang="fr-FR" dirty="0"/>
            <a:t>Cessation définitive de fonction</a:t>
          </a:r>
        </a:p>
      </dgm:t>
    </dgm:pt>
    <dgm:pt modelId="{9C7E61E9-EA36-4804-9522-77F7265F7266}" type="parTrans" cxnId="{056C69FC-1A9A-4735-AF73-85491D5E6B00}">
      <dgm:prSet/>
      <dgm:spPr/>
      <dgm:t>
        <a:bodyPr/>
        <a:lstStyle/>
        <a:p>
          <a:endParaRPr lang="fr-FR"/>
        </a:p>
      </dgm:t>
    </dgm:pt>
    <dgm:pt modelId="{6C850770-F103-44CF-8D39-002BC96B6970}" type="sibTrans" cxnId="{056C69FC-1A9A-4735-AF73-85491D5E6B00}">
      <dgm:prSet/>
      <dgm:spPr/>
      <dgm:t>
        <a:bodyPr/>
        <a:lstStyle/>
        <a:p>
          <a:endParaRPr lang="fr-FR"/>
        </a:p>
      </dgm:t>
    </dgm:pt>
    <dgm:pt modelId="{DA8B2A98-BE41-42C5-B704-DDF87548741F}" type="pres">
      <dgm:prSet presAssocID="{631B5378-843E-4FD0-8E30-53DABDB64D3A}" presName="Name0" presStyleCnt="0">
        <dgm:presLayoutVars>
          <dgm:dir/>
          <dgm:resizeHandles val="exact"/>
        </dgm:presLayoutVars>
      </dgm:prSet>
      <dgm:spPr/>
    </dgm:pt>
    <dgm:pt modelId="{CB34FBDA-0E6B-4A4A-9163-51D96C570314}" type="pres">
      <dgm:prSet presAssocID="{631B5378-843E-4FD0-8E30-53DABDB64D3A}" presName="arrow" presStyleLbl="bgShp" presStyleIdx="0" presStyleCnt="1"/>
      <dgm:spPr/>
    </dgm:pt>
    <dgm:pt modelId="{CC10522B-B2AC-4E3D-8A1C-AFEE8686EF5C}" type="pres">
      <dgm:prSet presAssocID="{631B5378-843E-4FD0-8E30-53DABDB64D3A}" presName="points" presStyleCnt="0"/>
      <dgm:spPr/>
    </dgm:pt>
    <dgm:pt modelId="{8B4EBA6C-B201-4741-9304-FFA0EA19780E}" type="pres">
      <dgm:prSet presAssocID="{C53114C1-A6E0-49D2-90E1-CE18B92614E7}" presName="compositeA" presStyleCnt="0"/>
      <dgm:spPr/>
    </dgm:pt>
    <dgm:pt modelId="{508E20D8-AA59-435E-AE1D-60443977991F}" type="pres">
      <dgm:prSet presAssocID="{C53114C1-A6E0-49D2-90E1-CE18B92614E7}" presName="textA" presStyleLbl="revTx" presStyleIdx="0" presStyleCnt="7" custScaleX="108702" custScaleY="105061">
        <dgm:presLayoutVars>
          <dgm:bulletEnabled val="1"/>
        </dgm:presLayoutVars>
      </dgm:prSet>
      <dgm:spPr/>
      <dgm:t>
        <a:bodyPr/>
        <a:lstStyle/>
        <a:p>
          <a:endParaRPr lang="fr-FR"/>
        </a:p>
      </dgm:t>
    </dgm:pt>
    <dgm:pt modelId="{C061453D-76E3-490F-B7D8-C2198156F2E6}" type="pres">
      <dgm:prSet presAssocID="{C53114C1-A6E0-49D2-90E1-CE18B92614E7}" presName="circleA" presStyleLbl="node1" presStyleIdx="0" presStyleCnt="7"/>
      <dgm:spPr/>
    </dgm:pt>
    <dgm:pt modelId="{B5C09D49-6BAF-4048-AEFA-7CCCD5862236}" type="pres">
      <dgm:prSet presAssocID="{C53114C1-A6E0-49D2-90E1-CE18B92614E7}" presName="spaceA" presStyleCnt="0"/>
      <dgm:spPr/>
    </dgm:pt>
    <dgm:pt modelId="{D563220F-1602-4F95-A457-02E5E6AB9F09}" type="pres">
      <dgm:prSet presAssocID="{F20C2FC5-7F41-49AD-9A81-F18B4E3ACBB5}" presName="space" presStyleCnt="0"/>
      <dgm:spPr/>
    </dgm:pt>
    <dgm:pt modelId="{8C61081A-AE68-4EE9-AAB2-88664B998B61}" type="pres">
      <dgm:prSet presAssocID="{68A2473F-8BDA-471B-81C4-8545C950BF94}" presName="compositeB" presStyleCnt="0"/>
      <dgm:spPr/>
    </dgm:pt>
    <dgm:pt modelId="{93CB49C3-E6DA-4C27-B3B8-0D879D934AC6}" type="pres">
      <dgm:prSet presAssocID="{68A2473F-8BDA-471B-81C4-8545C950BF94}" presName="textB" presStyleLbl="revTx" presStyleIdx="1" presStyleCnt="7" custScaleY="30672" custLinFactY="-32862" custLinFactNeighborX="277" custLinFactNeighborY="-100000">
        <dgm:presLayoutVars>
          <dgm:bulletEnabled val="1"/>
        </dgm:presLayoutVars>
      </dgm:prSet>
      <dgm:spPr/>
      <dgm:t>
        <a:bodyPr/>
        <a:lstStyle/>
        <a:p>
          <a:endParaRPr lang="fr-FR"/>
        </a:p>
      </dgm:t>
    </dgm:pt>
    <dgm:pt modelId="{DD0C2BCD-C4FE-41D1-B961-75092F6D3916}" type="pres">
      <dgm:prSet presAssocID="{68A2473F-8BDA-471B-81C4-8545C950BF94}" presName="circleB" presStyleLbl="node1" presStyleIdx="1" presStyleCnt="7" custLinFactNeighborX="7337" custLinFactNeighborY="-69749"/>
      <dgm:spPr/>
    </dgm:pt>
    <dgm:pt modelId="{3877E0C6-D1F2-4F1A-BC68-5C40BC2CEB46}" type="pres">
      <dgm:prSet presAssocID="{68A2473F-8BDA-471B-81C4-8545C950BF94}" presName="spaceB" presStyleCnt="0"/>
      <dgm:spPr/>
    </dgm:pt>
    <dgm:pt modelId="{868DFEC6-0D86-410C-80AE-658E23448765}" type="pres">
      <dgm:prSet presAssocID="{95AF5B81-0A3B-4F5C-9711-5CDF6E5D1D9D}" presName="space" presStyleCnt="0"/>
      <dgm:spPr/>
    </dgm:pt>
    <dgm:pt modelId="{5F473553-5498-49E4-958C-170DF1F96A24}" type="pres">
      <dgm:prSet presAssocID="{02CB040A-A8D3-4F3E-ABDC-1A0304709C89}" presName="compositeA" presStyleCnt="0"/>
      <dgm:spPr/>
    </dgm:pt>
    <dgm:pt modelId="{5A096066-F77E-44CF-A2FA-A630939C42EF}" type="pres">
      <dgm:prSet presAssocID="{02CB040A-A8D3-4F3E-ABDC-1A0304709C89}" presName="textA" presStyleLbl="revTx" presStyleIdx="2" presStyleCnt="7">
        <dgm:presLayoutVars>
          <dgm:bulletEnabled val="1"/>
        </dgm:presLayoutVars>
      </dgm:prSet>
      <dgm:spPr/>
      <dgm:t>
        <a:bodyPr/>
        <a:lstStyle/>
        <a:p>
          <a:endParaRPr lang="fr-FR"/>
        </a:p>
      </dgm:t>
    </dgm:pt>
    <dgm:pt modelId="{E78EE2E2-F8F7-4281-A298-4D2DB0F2E442}" type="pres">
      <dgm:prSet presAssocID="{02CB040A-A8D3-4F3E-ABDC-1A0304709C89}" presName="circleA" presStyleLbl="node1" presStyleIdx="2" presStyleCnt="7"/>
      <dgm:spPr/>
    </dgm:pt>
    <dgm:pt modelId="{478024CC-27B8-49BF-BBB0-5F56CF25698F}" type="pres">
      <dgm:prSet presAssocID="{02CB040A-A8D3-4F3E-ABDC-1A0304709C89}" presName="spaceA" presStyleCnt="0"/>
      <dgm:spPr/>
    </dgm:pt>
    <dgm:pt modelId="{03E2CBE8-8FE7-44A9-B491-52C4B68BC6B3}" type="pres">
      <dgm:prSet presAssocID="{6DE8AB7E-7F2F-4E37-A84A-2B92B697E170}" presName="space" presStyleCnt="0"/>
      <dgm:spPr/>
    </dgm:pt>
    <dgm:pt modelId="{C67A62B9-A541-484D-85DC-ECD74AF5A325}" type="pres">
      <dgm:prSet presAssocID="{4349F175-4555-4A0E-B087-E64310A84638}" presName="compositeB" presStyleCnt="0"/>
      <dgm:spPr/>
    </dgm:pt>
    <dgm:pt modelId="{BA2E1605-224B-4A0C-B929-52ADE826D1EC}" type="pres">
      <dgm:prSet presAssocID="{4349F175-4555-4A0E-B087-E64310A84638}" presName="textB" presStyleLbl="revTx" presStyleIdx="3" presStyleCnt="7" custLinFactNeighborX="5234" custLinFactNeighborY="-87866">
        <dgm:presLayoutVars>
          <dgm:bulletEnabled val="1"/>
        </dgm:presLayoutVars>
      </dgm:prSet>
      <dgm:spPr/>
      <dgm:t>
        <a:bodyPr/>
        <a:lstStyle/>
        <a:p>
          <a:endParaRPr lang="fr-FR"/>
        </a:p>
      </dgm:t>
    </dgm:pt>
    <dgm:pt modelId="{45030D7A-53D2-4F79-B642-7D80FC263FF7}" type="pres">
      <dgm:prSet presAssocID="{4349F175-4555-4A0E-B087-E64310A84638}" presName="circleB" presStyleLbl="node1" presStyleIdx="3" presStyleCnt="7" custLinFactNeighborX="-3912" custLinFactNeighborY="2528"/>
      <dgm:spPr/>
    </dgm:pt>
    <dgm:pt modelId="{A6EE1A1E-8E9E-4822-9F7E-502CCB1654C7}" type="pres">
      <dgm:prSet presAssocID="{4349F175-4555-4A0E-B087-E64310A84638}" presName="spaceB" presStyleCnt="0"/>
      <dgm:spPr/>
    </dgm:pt>
    <dgm:pt modelId="{26F57512-3C69-4CF9-A450-C1779314FB36}" type="pres">
      <dgm:prSet presAssocID="{48A6CB3C-BA66-4AC2-9B1F-3E25426F2404}" presName="space" presStyleCnt="0"/>
      <dgm:spPr/>
    </dgm:pt>
    <dgm:pt modelId="{17E7D0DD-5588-4194-A820-5A8D8CF3153C}" type="pres">
      <dgm:prSet presAssocID="{83B8E617-337D-4034-8EA8-7992A5C76C87}" presName="compositeA" presStyleCnt="0"/>
      <dgm:spPr/>
    </dgm:pt>
    <dgm:pt modelId="{1D9AA19E-B2A6-4CB6-936A-A30C52F632FA}" type="pres">
      <dgm:prSet presAssocID="{83B8E617-337D-4034-8EA8-7992A5C76C87}" presName="textA" presStyleLbl="revTx" presStyleIdx="4" presStyleCnt="7">
        <dgm:presLayoutVars>
          <dgm:bulletEnabled val="1"/>
        </dgm:presLayoutVars>
      </dgm:prSet>
      <dgm:spPr/>
      <dgm:t>
        <a:bodyPr/>
        <a:lstStyle/>
        <a:p>
          <a:endParaRPr lang="fr-FR"/>
        </a:p>
      </dgm:t>
    </dgm:pt>
    <dgm:pt modelId="{CAF47A8A-453A-4002-8454-C81FF6B9BF0A}" type="pres">
      <dgm:prSet presAssocID="{83B8E617-337D-4034-8EA8-7992A5C76C87}" presName="circleA" presStyleLbl="node1" presStyleIdx="4" presStyleCnt="7" custLinFactX="-28097" custLinFactNeighborX="-100000" custLinFactNeighborY="5420"/>
      <dgm:spPr/>
    </dgm:pt>
    <dgm:pt modelId="{407D4CB8-26D4-449D-AC05-E1A1154D52D6}" type="pres">
      <dgm:prSet presAssocID="{83B8E617-337D-4034-8EA8-7992A5C76C87}" presName="spaceA" presStyleCnt="0"/>
      <dgm:spPr/>
    </dgm:pt>
    <dgm:pt modelId="{55A3BB47-1BED-4D67-96CB-525457F85336}" type="pres">
      <dgm:prSet presAssocID="{77D2E0CE-13FD-41C3-B9D2-F26FBAEA5034}" presName="space" presStyleCnt="0"/>
      <dgm:spPr/>
    </dgm:pt>
    <dgm:pt modelId="{1DD12AD6-3354-440D-8404-9629D7D84CFB}" type="pres">
      <dgm:prSet presAssocID="{26740F74-A502-493A-9C42-A56D6B568906}" presName="compositeB" presStyleCnt="0"/>
      <dgm:spPr/>
    </dgm:pt>
    <dgm:pt modelId="{B8D2D48D-A071-4843-AD64-45E32592A872}" type="pres">
      <dgm:prSet presAssocID="{26740F74-A502-493A-9C42-A56D6B568906}" presName="textB" presStyleLbl="revTx" presStyleIdx="5" presStyleCnt="7">
        <dgm:presLayoutVars>
          <dgm:bulletEnabled val="1"/>
        </dgm:presLayoutVars>
      </dgm:prSet>
      <dgm:spPr/>
      <dgm:t>
        <a:bodyPr/>
        <a:lstStyle/>
        <a:p>
          <a:endParaRPr lang="fr-FR"/>
        </a:p>
      </dgm:t>
    </dgm:pt>
    <dgm:pt modelId="{159A695A-C96C-482B-98E3-E7F9BF62B992}" type="pres">
      <dgm:prSet presAssocID="{26740F74-A502-493A-9C42-A56D6B568906}" presName="circleB" presStyleLbl="node1" presStyleIdx="5" presStyleCnt="7" custLinFactNeighborX="77038" custLinFactNeighborY="7475"/>
      <dgm:spPr/>
    </dgm:pt>
    <dgm:pt modelId="{018EDFD3-5BF5-4F64-B3AE-387632BB5343}" type="pres">
      <dgm:prSet presAssocID="{26740F74-A502-493A-9C42-A56D6B568906}" presName="spaceB" presStyleCnt="0"/>
      <dgm:spPr/>
    </dgm:pt>
    <dgm:pt modelId="{723D6674-E6CB-46E1-9714-8FC038395249}" type="pres">
      <dgm:prSet presAssocID="{9D9EAC11-5D97-4BB6-A771-9D5CC291C9F0}" presName="space" presStyleCnt="0"/>
      <dgm:spPr/>
    </dgm:pt>
    <dgm:pt modelId="{6BF9658E-09D2-429A-A0EB-8A095AE7C7ED}" type="pres">
      <dgm:prSet presAssocID="{52451B56-DBCF-401C-B795-355031180A10}" presName="compositeA" presStyleCnt="0"/>
      <dgm:spPr/>
    </dgm:pt>
    <dgm:pt modelId="{2937888C-09B4-4BBE-9853-429168577DC8}" type="pres">
      <dgm:prSet presAssocID="{52451B56-DBCF-401C-B795-355031180A10}" presName="textA" presStyleLbl="revTx" presStyleIdx="6" presStyleCnt="7">
        <dgm:presLayoutVars>
          <dgm:bulletEnabled val="1"/>
        </dgm:presLayoutVars>
      </dgm:prSet>
      <dgm:spPr/>
      <dgm:t>
        <a:bodyPr/>
        <a:lstStyle/>
        <a:p>
          <a:endParaRPr lang="fr-FR"/>
        </a:p>
      </dgm:t>
    </dgm:pt>
    <dgm:pt modelId="{095822E9-7201-4493-B06D-3841400A38B5}" type="pres">
      <dgm:prSet presAssocID="{52451B56-DBCF-401C-B795-355031180A10}" presName="circleA" presStyleLbl="node1" presStyleIdx="6" presStyleCnt="7" custLinFactNeighborX="-18343" custLinFactNeighborY="1584"/>
      <dgm:spPr/>
    </dgm:pt>
    <dgm:pt modelId="{8F9EAF19-B972-425C-B998-DD97AD952E68}" type="pres">
      <dgm:prSet presAssocID="{52451B56-DBCF-401C-B795-355031180A10}" presName="spaceA" presStyleCnt="0"/>
      <dgm:spPr/>
    </dgm:pt>
  </dgm:ptLst>
  <dgm:cxnLst>
    <dgm:cxn modelId="{4F3FCC55-F7EB-479A-A0C9-EBB13961B425}" type="presOf" srcId="{26740F74-A502-493A-9C42-A56D6B568906}" destId="{B8D2D48D-A071-4843-AD64-45E32592A872}" srcOrd="0" destOrd="0" presId="urn:microsoft.com/office/officeart/2005/8/layout/hProcess11"/>
    <dgm:cxn modelId="{056C69FC-1A9A-4735-AF73-85491D5E6B00}" srcId="{631B5378-843E-4FD0-8E30-53DABDB64D3A}" destId="{52451B56-DBCF-401C-B795-355031180A10}" srcOrd="6" destOrd="0" parTransId="{9C7E61E9-EA36-4804-9522-77F7265F7266}" sibTransId="{6C850770-F103-44CF-8D39-002BC96B6970}"/>
    <dgm:cxn modelId="{B3CDEADD-3F3D-4F21-99C0-3271F84CC676}" type="presOf" srcId="{02CB040A-A8D3-4F3E-ABDC-1A0304709C89}" destId="{5A096066-F77E-44CF-A2FA-A630939C42EF}" srcOrd="0" destOrd="0" presId="urn:microsoft.com/office/officeart/2005/8/layout/hProcess11"/>
    <dgm:cxn modelId="{0BCC3B8C-D5D6-4CC5-AFFD-AF70E8DA6D40}" srcId="{631B5378-843E-4FD0-8E30-53DABDB64D3A}" destId="{68A2473F-8BDA-471B-81C4-8545C950BF94}" srcOrd="1" destOrd="0" parTransId="{25B16D4D-F835-42F4-9E6D-76C430A6C591}" sibTransId="{95AF5B81-0A3B-4F5C-9711-5CDF6E5D1D9D}"/>
    <dgm:cxn modelId="{4F468B4A-6776-4FB4-A9DC-098C360C94BA}" srcId="{631B5378-843E-4FD0-8E30-53DABDB64D3A}" destId="{83B8E617-337D-4034-8EA8-7992A5C76C87}" srcOrd="4" destOrd="0" parTransId="{21E8F381-4565-4C22-99B6-24BC3F8BB7C4}" sibTransId="{77D2E0CE-13FD-41C3-B9D2-F26FBAEA5034}"/>
    <dgm:cxn modelId="{BEB51D46-D1C4-4B90-96AA-B42EB11D8FF0}" type="presOf" srcId="{4349F175-4555-4A0E-B087-E64310A84638}" destId="{BA2E1605-224B-4A0C-B929-52ADE826D1EC}" srcOrd="0" destOrd="0" presId="urn:microsoft.com/office/officeart/2005/8/layout/hProcess11"/>
    <dgm:cxn modelId="{9C30BC23-42FB-4CE7-A2BC-4F9C8B5A8FFB}" type="presOf" srcId="{52451B56-DBCF-401C-B795-355031180A10}" destId="{2937888C-09B4-4BBE-9853-429168577DC8}" srcOrd="0" destOrd="0" presId="urn:microsoft.com/office/officeart/2005/8/layout/hProcess11"/>
    <dgm:cxn modelId="{65E09D49-CCEB-4744-8914-35E985E1E022}" type="presOf" srcId="{C53114C1-A6E0-49D2-90E1-CE18B92614E7}" destId="{508E20D8-AA59-435E-AE1D-60443977991F}" srcOrd="0" destOrd="0" presId="urn:microsoft.com/office/officeart/2005/8/layout/hProcess11"/>
    <dgm:cxn modelId="{21ADD750-BB02-410E-9AD0-CA4E937755B4}" srcId="{631B5378-843E-4FD0-8E30-53DABDB64D3A}" destId="{C53114C1-A6E0-49D2-90E1-CE18B92614E7}" srcOrd="0" destOrd="0" parTransId="{2D4105FE-1463-4D03-A915-0F04160E2089}" sibTransId="{F20C2FC5-7F41-49AD-9A81-F18B4E3ACBB5}"/>
    <dgm:cxn modelId="{A603C4EE-92B3-4F12-9B69-6CDAD28E3196}" type="presOf" srcId="{631B5378-843E-4FD0-8E30-53DABDB64D3A}" destId="{DA8B2A98-BE41-42C5-B704-DDF87548741F}" srcOrd="0" destOrd="0" presId="urn:microsoft.com/office/officeart/2005/8/layout/hProcess11"/>
    <dgm:cxn modelId="{AD6F9B83-7096-4087-8DEB-D839673AADA5}" srcId="{631B5378-843E-4FD0-8E30-53DABDB64D3A}" destId="{02CB040A-A8D3-4F3E-ABDC-1A0304709C89}" srcOrd="2" destOrd="0" parTransId="{9B332614-60CF-492A-8EB5-3F15CA6A3C63}" sibTransId="{6DE8AB7E-7F2F-4E37-A84A-2B92B697E170}"/>
    <dgm:cxn modelId="{D3340555-1C80-4355-8FD0-5D4DECF7DBE6}" type="presOf" srcId="{83B8E617-337D-4034-8EA8-7992A5C76C87}" destId="{1D9AA19E-B2A6-4CB6-936A-A30C52F632FA}" srcOrd="0" destOrd="0" presId="urn:microsoft.com/office/officeart/2005/8/layout/hProcess11"/>
    <dgm:cxn modelId="{4EF70212-1CB0-4CBB-8588-A1048C7F020F}" srcId="{631B5378-843E-4FD0-8E30-53DABDB64D3A}" destId="{26740F74-A502-493A-9C42-A56D6B568906}" srcOrd="5" destOrd="0" parTransId="{1B659DC3-00BD-487F-9D30-A8B2BD79B7F8}" sibTransId="{9D9EAC11-5D97-4BB6-A771-9D5CC291C9F0}"/>
    <dgm:cxn modelId="{DE757B3B-BAEF-4351-8710-C1B1D052C1E0}" type="presOf" srcId="{68A2473F-8BDA-471B-81C4-8545C950BF94}" destId="{93CB49C3-E6DA-4C27-B3B8-0D879D934AC6}" srcOrd="0" destOrd="0" presId="urn:microsoft.com/office/officeart/2005/8/layout/hProcess11"/>
    <dgm:cxn modelId="{AF74FF6B-A9F8-4A0C-8B77-09AB2A02E855}" srcId="{631B5378-843E-4FD0-8E30-53DABDB64D3A}" destId="{4349F175-4555-4A0E-B087-E64310A84638}" srcOrd="3" destOrd="0" parTransId="{78FDA20C-B7ED-405D-BAA3-63CF16A786E5}" sibTransId="{48A6CB3C-BA66-4AC2-9B1F-3E25426F2404}"/>
    <dgm:cxn modelId="{60BCD46B-3808-4CCA-9307-B74BDCEC2845}" type="presParOf" srcId="{DA8B2A98-BE41-42C5-B704-DDF87548741F}" destId="{CB34FBDA-0E6B-4A4A-9163-51D96C570314}" srcOrd="0" destOrd="0" presId="urn:microsoft.com/office/officeart/2005/8/layout/hProcess11"/>
    <dgm:cxn modelId="{A89F96AD-63F6-4D19-B396-FFE1B3EE8A55}" type="presParOf" srcId="{DA8B2A98-BE41-42C5-B704-DDF87548741F}" destId="{CC10522B-B2AC-4E3D-8A1C-AFEE8686EF5C}" srcOrd="1" destOrd="0" presId="urn:microsoft.com/office/officeart/2005/8/layout/hProcess11"/>
    <dgm:cxn modelId="{6AF7E42D-6153-4572-A665-62A75BE96B7A}" type="presParOf" srcId="{CC10522B-B2AC-4E3D-8A1C-AFEE8686EF5C}" destId="{8B4EBA6C-B201-4741-9304-FFA0EA19780E}" srcOrd="0" destOrd="0" presId="urn:microsoft.com/office/officeart/2005/8/layout/hProcess11"/>
    <dgm:cxn modelId="{2A7E279F-0A87-4300-B170-FDCC769870CC}" type="presParOf" srcId="{8B4EBA6C-B201-4741-9304-FFA0EA19780E}" destId="{508E20D8-AA59-435E-AE1D-60443977991F}" srcOrd="0" destOrd="0" presId="urn:microsoft.com/office/officeart/2005/8/layout/hProcess11"/>
    <dgm:cxn modelId="{20E9D0FC-AD27-4FE2-BC6C-37FBB4D2A4DA}" type="presParOf" srcId="{8B4EBA6C-B201-4741-9304-FFA0EA19780E}" destId="{C061453D-76E3-490F-B7D8-C2198156F2E6}" srcOrd="1" destOrd="0" presId="urn:microsoft.com/office/officeart/2005/8/layout/hProcess11"/>
    <dgm:cxn modelId="{176C0655-9F1A-4C2F-8930-567D2B1F7E5A}" type="presParOf" srcId="{8B4EBA6C-B201-4741-9304-FFA0EA19780E}" destId="{B5C09D49-6BAF-4048-AEFA-7CCCD5862236}" srcOrd="2" destOrd="0" presId="urn:microsoft.com/office/officeart/2005/8/layout/hProcess11"/>
    <dgm:cxn modelId="{3C49E70B-407F-43EA-A6EE-E81E171E0806}" type="presParOf" srcId="{CC10522B-B2AC-4E3D-8A1C-AFEE8686EF5C}" destId="{D563220F-1602-4F95-A457-02E5E6AB9F09}" srcOrd="1" destOrd="0" presId="urn:microsoft.com/office/officeart/2005/8/layout/hProcess11"/>
    <dgm:cxn modelId="{A09E3F24-3276-4545-91CD-3EDBC739F2CD}" type="presParOf" srcId="{CC10522B-B2AC-4E3D-8A1C-AFEE8686EF5C}" destId="{8C61081A-AE68-4EE9-AAB2-88664B998B61}" srcOrd="2" destOrd="0" presId="urn:microsoft.com/office/officeart/2005/8/layout/hProcess11"/>
    <dgm:cxn modelId="{BC74A6BF-2E57-4283-9F32-6E3C439006D3}" type="presParOf" srcId="{8C61081A-AE68-4EE9-AAB2-88664B998B61}" destId="{93CB49C3-E6DA-4C27-B3B8-0D879D934AC6}" srcOrd="0" destOrd="0" presId="urn:microsoft.com/office/officeart/2005/8/layout/hProcess11"/>
    <dgm:cxn modelId="{B30B1646-7440-4FE7-AE37-FC0E096BACE5}" type="presParOf" srcId="{8C61081A-AE68-4EE9-AAB2-88664B998B61}" destId="{DD0C2BCD-C4FE-41D1-B961-75092F6D3916}" srcOrd="1" destOrd="0" presId="urn:microsoft.com/office/officeart/2005/8/layout/hProcess11"/>
    <dgm:cxn modelId="{4B0659CF-ECE0-44C1-8805-7B26AA5ACA52}" type="presParOf" srcId="{8C61081A-AE68-4EE9-AAB2-88664B998B61}" destId="{3877E0C6-D1F2-4F1A-BC68-5C40BC2CEB46}" srcOrd="2" destOrd="0" presId="urn:microsoft.com/office/officeart/2005/8/layout/hProcess11"/>
    <dgm:cxn modelId="{10EB8278-310B-4F3C-A652-2C33DE21C386}" type="presParOf" srcId="{CC10522B-B2AC-4E3D-8A1C-AFEE8686EF5C}" destId="{868DFEC6-0D86-410C-80AE-658E23448765}" srcOrd="3" destOrd="0" presId="urn:microsoft.com/office/officeart/2005/8/layout/hProcess11"/>
    <dgm:cxn modelId="{B5EF8174-A180-4D22-B776-471F5F1503D0}" type="presParOf" srcId="{CC10522B-B2AC-4E3D-8A1C-AFEE8686EF5C}" destId="{5F473553-5498-49E4-958C-170DF1F96A24}" srcOrd="4" destOrd="0" presId="urn:microsoft.com/office/officeart/2005/8/layout/hProcess11"/>
    <dgm:cxn modelId="{53FD9949-E05F-47F1-889E-2926D2EAA44D}" type="presParOf" srcId="{5F473553-5498-49E4-958C-170DF1F96A24}" destId="{5A096066-F77E-44CF-A2FA-A630939C42EF}" srcOrd="0" destOrd="0" presId="urn:microsoft.com/office/officeart/2005/8/layout/hProcess11"/>
    <dgm:cxn modelId="{3F61AD83-186A-4434-95F1-C874F6F5FCD6}" type="presParOf" srcId="{5F473553-5498-49E4-958C-170DF1F96A24}" destId="{E78EE2E2-F8F7-4281-A298-4D2DB0F2E442}" srcOrd="1" destOrd="0" presId="urn:microsoft.com/office/officeart/2005/8/layout/hProcess11"/>
    <dgm:cxn modelId="{B762961F-D439-46C1-ADBF-B55F8048E886}" type="presParOf" srcId="{5F473553-5498-49E4-958C-170DF1F96A24}" destId="{478024CC-27B8-49BF-BBB0-5F56CF25698F}" srcOrd="2" destOrd="0" presId="urn:microsoft.com/office/officeart/2005/8/layout/hProcess11"/>
    <dgm:cxn modelId="{FB053336-5B00-4EAF-B148-46CBAA489AC4}" type="presParOf" srcId="{CC10522B-B2AC-4E3D-8A1C-AFEE8686EF5C}" destId="{03E2CBE8-8FE7-44A9-B491-52C4B68BC6B3}" srcOrd="5" destOrd="0" presId="urn:microsoft.com/office/officeart/2005/8/layout/hProcess11"/>
    <dgm:cxn modelId="{C6EB6D34-969D-48AC-A633-D17218FE5B8E}" type="presParOf" srcId="{CC10522B-B2AC-4E3D-8A1C-AFEE8686EF5C}" destId="{C67A62B9-A541-484D-85DC-ECD74AF5A325}" srcOrd="6" destOrd="0" presId="urn:microsoft.com/office/officeart/2005/8/layout/hProcess11"/>
    <dgm:cxn modelId="{DB6E1239-05D5-48E7-A2C1-678527126339}" type="presParOf" srcId="{C67A62B9-A541-484D-85DC-ECD74AF5A325}" destId="{BA2E1605-224B-4A0C-B929-52ADE826D1EC}" srcOrd="0" destOrd="0" presId="urn:microsoft.com/office/officeart/2005/8/layout/hProcess11"/>
    <dgm:cxn modelId="{B4282FA1-5056-46D0-A860-4B0061C8343F}" type="presParOf" srcId="{C67A62B9-A541-484D-85DC-ECD74AF5A325}" destId="{45030D7A-53D2-4F79-B642-7D80FC263FF7}" srcOrd="1" destOrd="0" presId="urn:microsoft.com/office/officeart/2005/8/layout/hProcess11"/>
    <dgm:cxn modelId="{90E7D627-BE3A-4D59-997E-9E75B1BDE52A}" type="presParOf" srcId="{C67A62B9-A541-484D-85DC-ECD74AF5A325}" destId="{A6EE1A1E-8E9E-4822-9F7E-502CCB1654C7}" srcOrd="2" destOrd="0" presId="urn:microsoft.com/office/officeart/2005/8/layout/hProcess11"/>
    <dgm:cxn modelId="{7CD9EB48-726C-496D-80A5-14403599D9AE}" type="presParOf" srcId="{CC10522B-B2AC-4E3D-8A1C-AFEE8686EF5C}" destId="{26F57512-3C69-4CF9-A450-C1779314FB36}" srcOrd="7" destOrd="0" presId="urn:microsoft.com/office/officeart/2005/8/layout/hProcess11"/>
    <dgm:cxn modelId="{12F8380E-F01C-44E5-BA61-0EA8D875780B}" type="presParOf" srcId="{CC10522B-B2AC-4E3D-8A1C-AFEE8686EF5C}" destId="{17E7D0DD-5588-4194-A820-5A8D8CF3153C}" srcOrd="8" destOrd="0" presId="urn:microsoft.com/office/officeart/2005/8/layout/hProcess11"/>
    <dgm:cxn modelId="{79F49987-DE97-428D-BF44-EFA938411801}" type="presParOf" srcId="{17E7D0DD-5588-4194-A820-5A8D8CF3153C}" destId="{1D9AA19E-B2A6-4CB6-936A-A30C52F632FA}" srcOrd="0" destOrd="0" presId="urn:microsoft.com/office/officeart/2005/8/layout/hProcess11"/>
    <dgm:cxn modelId="{D9655F76-208F-43E7-B7C9-F893944DC8F9}" type="presParOf" srcId="{17E7D0DD-5588-4194-A820-5A8D8CF3153C}" destId="{CAF47A8A-453A-4002-8454-C81FF6B9BF0A}" srcOrd="1" destOrd="0" presId="urn:microsoft.com/office/officeart/2005/8/layout/hProcess11"/>
    <dgm:cxn modelId="{B8EDCD2E-087D-44E6-BF17-28ACB9B7DB87}" type="presParOf" srcId="{17E7D0DD-5588-4194-A820-5A8D8CF3153C}" destId="{407D4CB8-26D4-449D-AC05-E1A1154D52D6}" srcOrd="2" destOrd="0" presId="urn:microsoft.com/office/officeart/2005/8/layout/hProcess11"/>
    <dgm:cxn modelId="{66C12FEC-2521-4DFC-8652-46388234FC35}" type="presParOf" srcId="{CC10522B-B2AC-4E3D-8A1C-AFEE8686EF5C}" destId="{55A3BB47-1BED-4D67-96CB-525457F85336}" srcOrd="9" destOrd="0" presId="urn:microsoft.com/office/officeart/2005/8/layout/hProcess11"/>
    <dgm:cxn modelId="{ED0A8529-CBCE-48EF-B76F-025E80EC6E3D}" type="presParOf" srcId="{CC10522B-B2AC-4E3D-8A1C-AFEE8686EF5C}" destId="{1DD12AD6-3354-440D-8404-9629D7D84CFB}" srcOrd="10" destOrd="0" presId="urn:microsoft.com/office/officeart/2005/8/layout/hProcess11"/>
    <dgm:cxn modelId="{20F31C1E-1BCA-468E-9898-E4F367A14ECF}" type="presParOf" srcId="{1DD12AD6-3354-440D-8404-9629D7D84CFB}" destId="{B8D2D48D-A071-4843-AD64-45E32592A872}" srcOrd="0" destOrd="0" presId="urn:microsoft.com/office/officeart/2005/8/layout/hProcess11"/>
    <dgm:cxn modelId="{CE78E141-AE10-4691-A448-498122820A2A}" type="presParOf" srcId="{1DD12AD6-3354-440D-8404-9629D7D84CFB}" destId="{159A695A-C96C-482B-98E3-E7F9BF62B992}" srcOrd="1" destOrd="0" presId="urn:microsoft.com/office/officeart/2005/8/layout/hProcess11"/>
    <dgm:cxn modelId="{F2D81FF7-AF22-4F2E-AB3D-298E1A61AADE}" type="presParOf" srcId="{1DD12AD6-3354-440D-8404-9629D7D84CFB}" destId="{018EDFD3-5BF5-4F64-B3AE-387632BB5343}" srcOrd="2" destOrd="0" presId="urn:microsoft.com/office/officeart/2005/8/layout/hProcess11"/>
    <dgm:cxn modelId="{69DEBFE0-8282-42C9-A4F6-8FD551C2EA1F}" type="presParOf" srcId="{CC10522B-B2AC-4E3D-8A1C-AFEE8686EF5C}" destId="{723D6674-E6CB-46E1-9714-8FC038395249}" srcOrd="11" destOrd="0" presId="urn:microsoft.com/office/officeart/2005/8/layout/hProcess11"/>
    <dgm:cxn modelId="{FF4D6748-6830-4616-B66C-0E9F3EDC829F}" type="presParOf" srcId="{CC10522B-B2AC-4E3D-8A1C-AFEE8686EF5C}" destId="{6BF9658E-09D2-429A-A0EB-8A095AE7C7ED}" srcOrd="12" destOrd="0" presId="urn:microsoft.com/office/officeart/2005/8/layout/hProcess11"/>
    <dgm:cxn modelId="{6893BC00-800A-4C7E-8B3A-66192267B61B}" type="presParOf" srcId="{6BF9658E-09D2-429A-A0EB-8A095AE7C7ED}" destId="{2937888C-09B4-4BBE-9853-429168577DC8}" srcOrd="0" destOrd="0" presId="urn:microsoft.com/office/officeart/2005/8/layout/hProcess11"/>
    <dgm:cxn modelId="{FAED7523-04D1-48E3-8ABC-717E07DE007B}" type="presParOf" srcId="{6BF9658E-09D2-429A-A0EB-8A095AE7C7ED}" destId="{095822E9-7201-4493-B06D-3841400A38B5}" srcOrd="1" destOrd="0" presId="urn:microsoft.com/office/officeart/2005/8/layout/hProcess11"/>
    <dgm:cxn modelId="{F54B65AB-3944-4828-BC9A-EDEC2CEF8C01}" type="presParOf" srcId="{6BF9658E-09D2-429A-A0EB-8A095AE7C7ED}" destId="{8F9EAF19-B972-425C-B998-DD97AD952E68}"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6D58088-8959-488A-B3DC-99183A814CE1}"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fr-FR"/>
        </a:p>
      </dgm:t>
    </dgm:pt>
    <dgm:pt modelId="{2F5A7D46-507E-41D2-ADF1-AEEE8ADD8BF8}">
      <dgm:prSet phldrT="[Texte]"/>
      <dgm:spPr/>
      <dgm:t>
        <a:bodyPr/>
        <a:lstStyle/>
        <a:p>
          <a:r>
            <a:rPr lang="fr-FR" dirty="0"/>
            <a:t>Novembre /décembre 2025</a:t>
          </a:r>
        </a:p>
        <a:p>
          <a:r>
            <a:rPr lang="fr-FR" dirty="0"/>
            <a:t>Mise à jour des carrières </a:t>
          </a:r>
        </a:p>
      </dgm:t>
    </dgm:pt>
    <dgm:pt modelId="{8BBDA80C-4194-4109-BFB3-7B604B7547C0}" type="parTrans" cxnId="{C6FF3199-1FC6-4CA5-AC8E-6FF9D8FBA614}">
      <dgm:prSet/>
      <dgm:spPr/>
      <dgm:t>
        <a:bodyPr/>
        <a:lstStyle/>
        <a:p>
          <a:endParaRPr lang="fr-FR"/>
        </a:p>
      </dgm:t>
    </dgm:pt>
    <dgm:pt modelId="{D693F3A7-933E-4B6A-9517-83485B9A82EE}" type="sibTrans" cxnId="{C6FF3199-1FC6-4CA5-AC8E-6FF9D8FBA614}">
      <dgm:prSet/>
      <dgm:spPr/>
      <dgm:t>
        <a:bodyPr/>
        <a:lstStyle/>
        <a:p>
          <a:endParaRPr lang="fr-FR"/>
        </a:p>
      </dgm:t>
    </dgm:pt>
    <dgm:pt modelId="{572C8E36-292E-4FE9-BB27-40F260FB9FD9}">
      <dgm:prSet phldrT="[Texte]"/>
      <dgm:spPr/>
      <dgm:t>
        <a:bodyPr/>
        <a:lstStyle/>
        <a:p>
          <a:r>
            <a:rPr lang="fr-FR" dirty="0">
              <a:solidFill>
                <a:schemeClr val="tx2"/>
              </a:solidFill>
            </a:rPr>
            <a:t>1er janvier 2025 </a:t>
          </a:r>
        </a:p>
        <a:p>
          <a:r>
            <a:rPr lang="fr-FR" dirty="0">
              <a:solidFill>
                <a:schemeClr val="tx2"/>
              </a:solidFill>
            </a:rPr>
            <a:t>DETERMINATION DES EFFECTIFS </a:t>
          </a:r>
        </a:p>
      </dgm:t>
    </dgm:pt>
    <dgm:pt modelId="{1C9F451A-1E8E-4619-8343-46CF1D7B8EE3}" type="parTrans" cxnId="{0EDEE448-5E38-432B-87DA-537EF3D04A88}">
      <dgm:prSet/>
      <dgm:spPr/>
      <dgm:t>
        <a:bodyPr/>
        <a:lstStyle/>
        <a:p>
          <a:endParaRPr lang="fr-FR"/>
        </a:p>
      </dgm:t>
    </dgm:pt>
    <dgm:pt modelId="{DD5B8F1E-8E8F-4BA9-9E83-91E3D8AD4304}" type="sibTrans" cxnId="{0EDEE448-5E38-432B-87DA-537EF3D04A88}">
      <dgm:prSet/>
      <dgm:spPr/>
      <dgm:t>
        <a:bodyPr/>
        <a:lstStyle/>
        <a:p>
          <a:endParaRPr lang="fr-FR"/>
        </a:p>
      </dgm:t>
    </dgm:pt>
    <dgm:pt modelId="{0048360F-F5CA-4D6D-90B1-15DD1B1CA02D}">
      <dgm:prSet phldrT="[Texte]"/>
      <dgm:spPr/>
      <dgm:t>
        <a:bodyPr/>
        <a:lstStyle/>
        <a:p>
          <a:r>
            <a:rPr lang="fr-FR" b="1" dirty="0">
              <a:solidFill>
                <a:srgbClr val="FF0000"/>
              </a:solidFill>
            </a:rPr>
            <a:t>Toute au long de l’année 2026</a:t>
          </a:r>
        </a:p>
        <a:p>
          <a:r>
            <a:rPr lang="fr-FR" b="1" dirty="0">
              <a:solidFill>
                <a:srgbClr val="FF0000"/>
              </a:solidFill>
            </a:rPr>
            <a:t>Mise à jour des carrières et coordonnées postales des agents  </a:t>
          </a:r>
        </a:p>
      </dgm:t>
    </dgm:pt>
    <dgm:pt modelId="{BCD8CD49-6B8F-49F1-A416-767D06EDF6F1}" type="parTrans" cxnId="{1415456A-1DCD-4E61-A174-D0570FE56E1B}">
      <dgm:prSet/>
      <dgm:spPr/>
      <dgm:t>
        <a:bodyPr/>
        <a:lstStyle/>
        <a:p>
          <a:endParaRPr lang="fr-FR"/>
        </a:p>
      </dgm:t>
    </dgm:pt>
    <dgm:pt modelId="{4A4AF700-6A0A-4631-AE30-023FDA835B54}" type="sibTrans" cxnId="{1415456A-1DCD-4E61-A174-D0570FE56E1B}">
      <dgm:prSet/>
      <dgm:spPr/>
      <dgm:t>
        <a:bodyPr/>
        <a:lstStyle/>
        <a:p>
          <a:endParaRPr lang="fr-FR"/>
        </a:p>
      </dgm:t>
    </dgm:pt>
    <dgm:pt modelId="{C1877EC0-7C30-4D60-B79A-9C84D1B31514}" type="pres">
      <dgm:prSet presAssocID="{D6D58088-8959-488A-B3DC-99183A814CE1}" presName="Name0" presStyleCnt="0">
        <dgm:presLayoutVars>
          <dgm:dir/>
          <dgm:resizeHandles val="exact"/>
        </dgm:presLayoutVars>
      </dgm:prSet>
      <dgm:spPr/>
      <dgm:t>
        <a:bodyPr/>
        <a:lstStyle/>
        <a:p>
          <a:endParaRPr lang="fr-FR"/>
        </a:p>
      </dgm:t>
    </dgm:pt>
    <dgm:pt modelId="{5EBF3712-A01B-481E-A196-DA490CD7DA2F}" type="pres">
      <dgm:prSet presAssocID="{D6D58088-8959-488A-B3DC-99183A814CE1}" presName="arrow" presStyleLbl="bgShp" presStyleIdx="0" presStyleCnt="1"/>
      <dgm:spPr/>
    </dgm:pt>
    <dgm:pt modelId="{01CCCC80-0C9D-4573-98E3-F900F4148574}" type="pres">
      <dgm:prSet presAssocID="{D6D58088-8959-488A-B3DC-99183A814CE1}" presName="points" presStyleCnt="0"/>
      <dgm:spPr/>
    </dgm:pt>
    <dgm:pt modelId="{74961E86-A8E0-4A71-9559-7D03604D6594}" type="pres">
      <dgm:prSet presAssocID="{2F5A7D46-507E-41D2-ADF1-AEEE8ADD8BF8}" presName="compositeA" presStyleCnt="0"/>
      <dgm:spPr/>
    </dgm:pt>
    <dgm:pt modelId="{5B80DBFD-239A-4104-88FD-C60466529A55}" type="pres">
      <dgm:prSet presAssocID="{2F5A7D46-507E-41D2-ADF1-AEEE8ADD8BF8}" presName="textA" presStyleLbl="revTx" presStyleIdx="0" presStyleCnt="3" custScaleY="99497" custLinFactNeighborX="50806" custLinFactNeighborY="45390">
        <dgm:presLayoutVars>
          <dgm:bulletEnabled val="1"/>
        </dgm:presLayoutVars>
      </dgm:prSet>
      <dgm:spPr/>
      <dgm:t>
        <a:bodyPr/>
        <a:lstStyle/>
        <a:p>
          <a:endParaRPr lang="fr-FR"/>
        </a:p>
      </dgm:t>
    </dgm:pt>
    <dgm:pt modelId="{F7BC7091-6A36-4A37-8645-523F867BBC35}" type="pres">
      <dgm:prSet presAssocID="{2F5A7D46-507E-41D2-ADF1-AEEE8ADD8BF8}" presName="circleA" presStyleLbl="node1" presStyleIdx="0" presStyleCnt="3"/>
      <dgm:spPr>
        <a:solidFill>
          <a:schemeClr val="tx2"/>
        </a:solidFill>
      </dgm:spPr>
    </dgm:pt>
    <dgm:pt modelId="{955EB806-903A-406A-B55D-017BE8AEB22C}" type="pres">
      <dgm:prSet presAssocID="{2F5A7D46-507E-41D2-ADF1-AEEE8ADD8BF8}" presName="spaceA" presStyleCnt="0"/>
      <dgm:spPr/>
    </dgm:pt>
    <dgm:pt modelId="{945A9E28-8598-4479-8B97-A9C9E90FE65A}" type="pres">
      <dgm:prSet presAssocID="{D693F3A7-933E-4B6A-9517-83485B9A82EE}" presName="space" presStyleCnt="0"/>
      <dgm:spPr/>
    </dgm:pt>
    <dgm:pt modelId="{7C8834D2-79C8-405E-8A0E-6552859C49E7}" type="pres">
      <dgm:prSet presAssocID="{572C8E36-292E-4FE9-BB27-40F260FB9FD9}" presName="compositeB" presStyleCnt="0"/>
      <dgm:spPr/>
    </dgm:pt>
    <dgm:pt modelId="{C5D03677-4487-4526-8FB4-6FF549FA2CD7}" type="pres">
      <dgm:prSet presAssocID="{572C8E36-292E-4FE9-BB27-40F260FB9FD9}" presName="textB" presStyleLbl="revTx" presStyleIdx="1" presStyleCnt="3" custLinFactNeighborX="3945" custLinFactNeighborY="0">
        <dgm:presLayoutVars>
          <dgm:bulletEnabled val="1"/>
        </dgm:presLayoutVars>
      </dgm:prSet>
      <dgm:spPr/>
      <dgm:t>
        <a:bodyPr/>
        <a:lstStyle/>
        <a:p>
          <a:endParaRPr lang="fr-FR"/>
        </a:p>
      </dgm:t>
    </dgm:pt>
    <dgm:pt modelId="{D69B4164-5563-4FD3-BCBD-4C537EC6B87E}" type="pres">
      <dgm:prSet presAssocID="{572C8E36-292E-4FE9-BB27-40F260FB9FD9}" presName="circleB" presStyleLbl="node1" presStyleIdx="1" presStyleCnt="3"/>
      <dgm:spPr>
        <a:solidFill>
          <a:schemeClr val="tx2"/>
        </a:solidFill>
      </dgm:spPr>
    </dgm:pt>
    <dgm:pt modelId="{CCF39EAE-020B-4E07-82ED-E293A999B40F}" type="pres">
      <dgm:prSet presAssocID="{572C8E36-292E-4FE9-BB27-40F260FB9FD9}" presName="spaceB" presStyleCnt="0"/>
      <dgm:spPr/>
    </dgm:pt>
    <dgm:pt modelId="{E6839A16-4E2E-4A3C-A865-BA51D9D2BB1E}" type="pres">
      <dgm:prSet presAssocID="{DD5B8F1E-8E8F-4BA9-9E83-91E3D8AD4304}" presName="space" presStyleCnt="0"/>
      <dgm:spPr/>
    </dgm:pt>
    <dgm:pt modelId="{A7EEFC93-AFFC-4163-A57C-6F26331FFD09}" type="pres">
      <dgm:prSet presAssocID="{0048360F-F5CA-4D6D-90B1-15DD1B1CA02D}" presName="compositeA" presStyleCnt="0"/>
      <dgm:spPr/>
    </dgm:pt>
    <dgm:pt modelId="{15DC6A31-C320-425A-8574-9FA4D4329B94}" type="pres">
      <dgm:prSet presAssocID="{0048360F-F5CA-4D6D-90B1-15DD1B1CA02D}" presName="textA" presStyleLbl="revTx" presStyleIdx="2" presStyleCnt="3" custScaleX="200341" custScaleY="112376" custLinFactNeighborX="-15694" custLinFactNeighborY="34725">
        <dgm:presLayoutVars>
          <dgm:bulletEnabled val="1"/>
        </dgm:presLayoutVars>
      </dgm:prSet>
      <dgm:spPr/>
      <dgm:t>
        <a:bodyPr/>
        <a:lstStyle/>
        <a:p>
          <a:endParaRPr lang="fr-FR"/>
        </a:p>
      </dgm:t>
    </dgm:pt>
    <dgm:pt modelId="{88F24794-330D-47DD-81EC-BF9938151D9C}" type="pres">
      <dgm:prSet presAssocID="{0048360F-F5CA-4D6D-90B1-15DD1B1CA02D}" presName="circleA" presStyleLbl="node1" presStyleIdx="2" presStyleCnt="3" custLinFactX="300000" custLinFactNeighborX="378878" custLinFactNeighborY="-9037"/>
      <dgm:spPr>
        <a:solidFill>
          <a:schemeClr val="tx2"/>
        </a:solidFill>
      </dgm:spPr>
    </dgm:pt>
    <dgm:pt modelId="{344F5B85-74B7-4CBE-B2F6-FD4D1A88A111}" type="pres">
      <dgm:prSet presAssocID="{0048360F-F5CA-4D6D-90B1-15DD1B1CA02D}" presName="spaceA" presStyleCnt="0"/>
      <dgm:spPr/>
    </dgm:pt>
  </dgm:ptLst>
  <dgm:cxnLst>
    <dgm:cxn modelId="{0DFEF364-3CEF-4D61-90CA-4BED969A94C7}" type="presOf" srcId="{572C8E36-292E-4FE9-BB27-40F260FB9FD9}" destId="{C5D03677-4487-4526-8FB4-6FF549FA2CD7}" srcOrd="0" destOrd="0" presId="urn:microsoft.com/office/officeart/2005/8/layout/hProcess11"/>
    <dgm:cxn modelId="{A39523E8-29EF-4E13-B95A-99B655F4AC9B}" type="presOf" srcId="{D6D58088-8959-488A-B3DC-99183A814CE1}" destId="{C1877EC0-7C30-4D60-B79A-9C84D1B31514}" srcOrd="0" destOrd="0" presId="urn:microsoft.com/office/officeart/2005/8/layout/hProcess11"/>
    <dgm:cxn modelId="{1415456A-1DCD-4E61-A174-D0570FE56E1B}" srcId="{D6D58088-8959-488A-B3DC-99183A814CE1}" destId="{0048360F-F5CA-4D6D-90B1-15DD1B1CA02D}" srcOrd="2" destOrd="0" parTransId="{BCD8CD49-6B8F-49F1-A416-767D06EDF6F1}" sibTransId="{4A4AF700-6A0A-4631-AE30-023FDA835B54}"/>
    <dgm:cxn modelId="{0EDEE448-5E38-432B-87DA-537EF3D04A88}" srcId="{D6D58088-8959-488A-B3DC-99183A814CE1}" destId="{572C8E36-292E-4FE9-BB27-40F260FB9FD9}" srcOrd="1" destOrd="0" parTransId="{1C9F451A-1E8E-4619-8343-46CF1D7B8EE3}" sibTransId="{DD5B8F1E-8E8F-4BA9-9E83-91E3D8AD4304}"/>
    <dgm:cxn modelId="{43581727-D3F3-4591-830D-63D1F605B7CA}" type="presOf" srcId="{2F5A7D46-507E-41D2-ADF1-AEEE8ADD8BF8}" destId="{5B80DBFD-239A-4104-88FD-C60466529A55}" srcOrd="0" destOrd="0" presId="urn:microsoft.com/office/officeart/2005/8/layout/hProcess11"/>
    <dgm:cxn modelId="{C6FF3199-1FC6-4CA5-AC8E-6FF9D8FBA614}" srcId="{D6D58088-8959-488A-B3DC-99183A814CE1}" destId="{2F5A7D46-507E-41D2-ADF1-AEEE8ADD8BF8}" srcOrd="0" destOrd="0" parTransId="{8BBDA80C-4194-4109-BFB3-7B604B7547C0}" sibTransId="{D693F3A7-933E-4B6A-9517-83485B9A82EE}"/>
    <dgm:cxn modelId="{7FC4427D-4C3C-4EB5-B6A0-F0E4CD604E67}" type="presOf" srcId="{0048360F-F5CA-4D6D-90B1-15DD1B1CA02D}" destId="{15DC6A31-C320-425A-8574-9FA4D4329B94}" srcOrd="0" destOrd="0" presId="urn:microsoft.com/office/officeart/2005/8/layout/hProcess11"/>
    <dgm:cxn modelId="{E9FBBA85-443A-4A19-92A7-1FAF3B79CDC0}" type="presParOf" srcId="{C1877EC0-7C30-4D60-B79A-9C84D1B31514}" destId="{5EBF3712-A01B-481E-A196-DA490CD7DA2F}" srcOrd="0" destOrd="0" presId="urn:microsoft.com/office/officeart/2005/8/layout/hProcess11"/>
    <dgm:cxn modelId="{F08C105D-52C6-4FDE-B3AD-B9DDAF462877}" type="presParOf" srcId="{C1877EC0-7C30-4D60-B79A-9C84D1B31514}" destId="{01CCCC80-0C9D-4573-98E3-F900F4148574}" srcOrd="1" destOrd="0" presId="urn:microsoft.com/office/officeart/2005/8/layout/hProcess11"/>
    <dgm:cxn modelId="{B8551506-82E1-4508-A34D-BBE7BFDC0118}" type="presParOf" srcId="{01CCCC80-0C9D-4573-98E3-F900F4148574}" destId="{74961E86-A8E0-4A71-9559-7D03604D6594}" srcOrd="0" destOrd="0" presId="urn:microsoft.com/office/officeart/2005/8/layout/hProcess11"/>
    <dgm:cxn modelId="{4CEC515D-91A5-4F1D-8937-D4E6A20C7E5F}" type="presParOf" srcId="{74961E86-A8E0-4A71-9559-7D03604D6594}" destId="{5B80DBFD-239A-4104-88FD-C60466529A55}" srcOrd="0" destOrd="0" presId="urn:microsoft.com/office/officeart/2005/8/layout/hProcess11"/>
    <dgm:cxn modelId="{91851A9E-D43B-4B01-AC9C-1225930D7B5A}" type="presParOf" srcId="{74961E86-A8E0-4A71-9559-7D03604D6594}" destId="{F7BC7091-6A36-4A37-8645-523F867BBC35}" srcOrd="1" destOrd="0" presId="urn:microsoft.com/office/officeart/2005/8/layout/hProcess11"/>
    <dgm:cxn modelId="{DDAF0B20-0A38-4925-AB8A-D39604E18F24}" type="presParOf" srcId="{74961E86-A8E0-4A71-9559-7D03604D6594}" destId="{955EB806-903A-406A-B55D-017BE8AEB22C}" srcOrd="2" destOrd="0" presId="urn:microsoft.com/office/officeart/2005/8/layout/hProcess11"/>
    <dgm:cxn modelId="{A7C2946E-106C-43D1-8040-4421985D2BF3}" type="presParOf" srcId="{01CCCC80-0C9D-4573-98E3-F900F4148574}" destId="{945A9E28-8598-4479-8B97-A9C9E90FE65A}" srcOrd="1" destOrd="0" presId="urn:microsoft.com/office/officeart/2005/8/layout/hProcess11"/>
    <dgm:cxn modelId="{8EFEB8CE-17A8-47BC-B1AA-6700ABD34C64}" type="presParOf" srcId="{01CCCC80-0C9D-4573-98E3-F900F4148574}" destId="{7C8834D2-79C8-405E-8A0E-6552859C49E7}" srcOrd="2" destOrd="0" presId="urn:microsoft.com/office/officeart/2005/8/layout/hProcess11"/>
    <dgm:cxn modelId="{DE4B049E-8CCB-44FE-BF4D-33BAEFD19308}" type="presParOf" srcId="{7C8834D2-79C8-405E-8A0E-6552859C49E7}" destId="{C5D03677-4487-4526-8FB4-6FF549FA2CD7}" srcOrd="0" destOrd="0" presId="urn:microsoft.com/office/officeart/2005/8/layout/hProcess11"/>
    <dgm:cxn modelId="{5C4B7839-D084-4BE8-AB0A-E4313EBD58CB}" type="presParOf" srcId="{7C8834D2-79C8-405E-8A0E-6552859C49E7}" destId="{D69B4164-5563-4FD3-BCBD-4C537EC6B87E}" srcOrd="1" destOrd="0" presId="urn:microsoft.com/office/officeart/2005/8/layout/hProcess11"/>
    <dgm:cxn modelId="{5875DAF4-3104-457C-8904-999426088CDE}" type="presParOf" srcId="{7C8834D2-79C8-405E-8A0E-6552859C49E7}" destId="{CCF39EAE-020B-4E07-82ED-E293A999B40F}" srcOrd="2" destOrd="0" presId="urn:microsoft.com/office/officeart/2005/8/layout/hProcess11"/>
    <dgm:cxn modelId="{F94C1049-15B0-4B3D-B8BD-5A3558DE0DC4}" type="presParOf" srcId="{01CCCC80-0C9D-4573-98E3-F900F4148574}" destId="{E6839A16-4E2E-4A3C-A865-BA51D9D2BB1E}" srcOrd="3" destOrd="0" presId="urn:microsoft.com/office/officeart/2005/8/layout/hProcess11"/>
    <dgm:cxn modelId="{35E3A964-3737-465F-9516-334097862BD6}" type="presParOf" srcId="{01CCCC80-0C9D-4573-98E3-F900F4148574}" destId="{A7EEFC93-AFFC-4163-A57C-6F26331FFD09}" srcOrd="4" destOrd="0" presId="urn:microsoft.com/office/officeart/2005/8/layout/hProcess11"/>
    <dgm:cxn modelId="{0FA92418-E46F-45C0-888B-04EE592705E1}" type="presParOf" srcId="{A7EEFC93-AFFC-4163-A57C-6F26331FFD09}" destId="{15DC6A31-C320-425A-8574-9FA4D4329B94}" srcOrd="0" destOrd="0" presId="urn:microsoft.com/office/officeart/2005/8/layout/hProcess11"/>
    <dgm:cxn modelId="{4D2119EE-BF76-4188-93DF-E9BB15FBE8AE}" type="presParOf" srcId="{A7EEFC93-AFFC-4163-A57C-6F26331FFD09}" destId="{88F24794-330D-47DD-81EC-BF9938151D9C}" srcOrd="1" destOrd="0" presId="urn:microsoft.com/office/officeart/2005/8/layout/hProcess11"/>
    <dgm:cxn modelId="{54A336E7-61F8-4DF0-887C-0AC74F021909}" type="presParOf" srcId="{A7EEFC93-AFFC-4163-A57C-6F26331FFD09}" destId="{344F5B85-74B7-4CBE-B2F6-FD4D1A88A111}"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34FBDA-0E6B-4A4A-9163-51D96C570314}">
      <dsp:nvSpPr>
        <dsp:cNvPr id="0" name=""/>
        <dsp:cNvSpPr/>
      </dsp:nvSpPr>
      <dsp:spPr>
        <a:xfrm>
          <a:off x="0" y="1625600"/>
          <a:ext cx="11211339" cy="2167466"/>
        </a:xfrm>
        <a:prstGeom prst="notchedRightArrow">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08E20D8-AA59-435E-AE1D-60443977991F}">
      <dsp:nvSpPr>
        <dsp:cNvPr id="0" name=""/>
        <dsp:cNvSpPr/>
      </dsp:nvSpPr>
      <dsp:spPr>
        <a:xfrm>
          <a:off x="4422" y="-27423"/>
          <a:ext cx="1483499" cy="22771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lvl="0" algn="ctr" defTabSz="711200">
            <a:lnSpc>
              <a:spcPct val="90000"/>
            </a:lnSpc>
            <a:spcBef>
              <a:spcPct val="0"/>
            </a:spcBef>
            <a:spcAft>
              <a:spcPct val="35000"/>
            </a:spcAft>
          </a:pPr>
          <a:r>
            <a:rPr lang="fr-FR" sz="1600" kern="1200" dirty="0"/>
            <a:t>Demande </a:t>
          </a:r>
        </a:p>
      </dsp:txBody>
      <dsp:txXfrm>
        <a:off x="4422" y="-27423"/>
        <a:ext cx="1483499" cy="2277162"/>
      </dsp:txXfrm>
    </dsp:sp>
    <dsp:sp modelId="{C061453D-76E3-490F-B7D8-C2198156F2E6}">
      <dsp:nvSpPr>
        <dsp:cNvPr id="0" name=""/>
        <dsp:cNvSpPr/>
      </dsp:nvSpPr>
      <dsp:spPr>
        <a:xfrm>
          <a:off x="475239" y="2465824"/>
          <a:ext cx="541866" cy="541866"/>
        </a:xfrm>
        <a:prstGeom prst="ellipse">
          <a:avLst/>
        </a:prstGeom>
        <a:solidFill>
          <a:schemeClr val="accent6">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CB49C3-E6DA-4C27-B3B8-0D879D934AC6}">
      <dsp:nvSpPr>
        <dsp:cNvPr id="0" name=""/>
        <dsp:cNvSpPr/>
      </dsp:nvSpPr>
      <dsp:spPr>
        <a:xfrm>
          <a:off x="1559939" y="1498456"/>
          <a:ext cx="1364739" cy="664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lvl="0" algn="ctr" defTabSz="711200">
            <a:lnSpc>
              <a:spcPct val="90000"/>
            </a:lnSpc>
            <a:spcBef>
              <a:spcPct val="0"/>
            </a:spcBef>
            <a:spcAft>
              <a:spcPct val="35000"/>
            </a:spcAft>
          </a:pPr>
          <a:r>
            <a:rPr lang="fr-FR" sz="1600" kern="1200" dirty="0"/>
            <a:t>Entretien préalable</a:t>
          </a:r>
        </a:p>
      </dsp:txBody>
      <dsp:txXfrm>
        <a:off x="1559939" y="1498456"/>
        <a:ext cx="1364739" cy="664805"/>
      </dsp:txXfrm>
    </dsp:sp>
    <dsp:sp modelId="{DD0C2BCD-C4FE-41D1-B961-75092F6D3916}">
      <dsp:nvSpPr>
        <dsp:cNvPr id="0" name=""/>
        <dsp:cNvSpPr/>
      </dsp:nvSpPr>
      <dsp:spPr>
        <a:xfrm>
          <a:off x="2007352" y="2436118"/>
          <a:ext cx="541866" cy="541866"/>
        </a:xfrm>
        <a:prstGeom prst="ellipse">
          <a:avLst/>
        </a:prstGeom>
        <a:solidFill>
          <a:schemeClr val="accent6">
            <a:shade val="80000"/>
            <a:hueOff val="32031"/>
            <a:satOff val="1170"/>
            <a:lumOff val="433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096066-F77E-44CF-A2FA-A630939C42EF}">
      <dsp:nvSpPr>
        <dsp:cNvPr id="0" name=""/>
        <dsp:cNvSpPr/>
      </dsp:nvSpPr>
      <dsp:spPr>
        <a:xfrm>
          <a:off x="2989135" y="0"/>
          <a:ext cx="1364739" cy="21674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lvl="0" algn="ctr" defTabSz="711200">
            <a:lnSpc>
              <a:spcPct val="90000"/>
            </a:lnSpc>
            <a:spcBef>
              <a:spcPct val="0"/>
            </a:spcBef>
            <a:spcAft>
              <a:spcPct val="35000"/>
            </a:spcAft>
          </a:pPr>
          <a:r>
            <a:rPr lang="fr-FR" sz="1600" kern="1200" dirty="0"/>
            <a:t>Rédaction de la convention</a:t>
          </a:r>
        </a:p>
      </dsp:txBody>
      <dsp:txXfrm>
        <a:off x="2989135" y="0"/>
        <a:ext cx="1364739" cy="2167466"/>
      </dsp:txXfrm>
    </dsp:sp>
    <dsp:sp modelId="{E78EE2E2-F8F7-4281-A298-4D2DB0F2E442}">
      <dsp:nvSpPr>
        <dsp:cNvPr id="0" name=""/>
        <dsp:cNvSpPr/>
      </dsp:nvSpPr>
      <dsp:spPr>
        <a:xfrm>
          <a:off x="3400572" y="2438400"/>
          <a:ext cx="541866" cy="541866"/>
        </a:xfrm>
        <a:prstGeom prst="ellipse">
          <a:avLst/>
        </a:prstGeom>
        <a:solidFill>
          <a:schemeClr val="accent6">
            <a:shade val="80000"/>
            <a:hueOff val="64062"/>
            <a:satOff val="2339"/>
            <a:lumOff val="86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A2E1605-224B-4A0C-B929-52ADE826D1EC}">
      <dsp:nvSpPr>
        <dsp:cNvPr id="0" name=""/>
        <dsp:cNvSpPr/>
      </dsp:nvSpPr>
      <dsp:spPr>
        <a:xfrm>
          <a:off x="4493543" y="1346733"/>
          <a:ext cx="1364739" cy="21674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lvl="0" algn="ctr" defTabSz="711200">
            <a:lnSpc>
              <a:spcPct val="90000"/>
            </a:lnSpc>
            <a:spcBef>
              <a:spcPct val="0"/>
            </a:spcBef>
            <a:spcAft>
              <a:spcPct val="35000"/>
            </a:spcAft>
          </a:pPr>
          <a:r>
            <a:rPr lang="fr-FR" sz="1600" kern="1200" dirty="0"/>
            <a:t>Signature de la convention</a:t>
          </a:r>
        </a:p>
      </dsp:txBody>
      <dsp:txXfrm>
        <a:off x="4493543" y="1346733"/>
        <a:ext cx="1364739" cy="2167466"/>
      </dsp:txXfrm>
    </dsp:sp>
    <dsp:sp modelId="{45030D7A-53D2-4F79-B642-7D80FC263FF7}">
      <dsp:nvSpPr>
        <dsp:cNvPr id="0" name=""/>
        <dsp:cNvSpPr/>
      </dsp:nvSpPr>
      <dsp:spPr>
        <a:xfrm>
          <a:off x="4812351" y="2452098"/>
          <a:ext cx="541866" cy="541866"/>
        </a:xfrm>
        <a:prstGeom prst="ellipse">
          <a:avLst/>
        </a:prstGeom>
        <a:solidFill>
          <a:schemeClr val="accent6">
            <a:shade val="80000"/>
            <a:hueOff val="96093"/>
            <a:satOff val="3509"/>
            <a:lumOff val="1300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D9AA19E-B2A6-4CB6-936A-A30C52F632FA}">
      <dsp:nvSpPr>
        <dsp:cNvPr id="0" name=""/>
        <dsp:cNvSpPr/>
      </dsp:nvSpPr>
      <dsp:spPr>
        <a:xfrm>
          <a:off x="5855089" y="0"/>
          <a:ext cx="1364739" cy="21674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lvl="0" algn="ctr" defTabSz="711200">
            <a:lnSpc>
              <a:spcPct val="90000"/>
            </a:lnSpc>
            <a:spcBef>
              <a:spcPct val="0"/>
            </a:spcBef>
            <a:spcAft>
              <a:spcPct val="35000"/>
            </a:spcAft>
          </a:pPr>
          <a:endParaRPr lang="fr-FR" sz="1600" kern="1200"/>
        </a:p>
      </dsp:txBody>
      <dsp:txXfrm>
        <a:off x="5855089" y="0"/>
        <a:ext cx="1364739" cy="2167466"/>
      </dsp:txXfrm>
    </dsp:sp>
    <dsp:sp modelId="{CAF47A8A-453A-4002-8454-C81FF6B9BF0A}">
      <dsp:nvSpPr>
        <dsp:cNvPr id="0" name=""/>
        <dsp:cNvSpPr/>
      </dsp:nvSpPr>
      <dsp:spPr>
        <a:xfrm>
          <a:off x="5572410" y="2467769"/>
          <a:ext cx="541866" cy="541866"/>
        </a:xfrm>
        <a:prstGeom prst="ellipse">
          <a:avLst/>
        </a:prstGeom>
        <a:solidFill>
          <a:schemeClr val="accent6">
            <a:shade val="80000"/>
            <a:hueOff val="128124"/>
            <a:satOff val="4679"/>
            <a:lumOff val="1734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D2D48D-A071-4843-AD64-45E32592A872}">
      <dsp:nvSpPr>
        <dsp:cNvPr id="0" name=""/>
        <dsp:cNvSpPr/>
      </dsp:nvSpPr>
      <dsp:spPr>
        <a:xfrm>
          <a:off x="7288065" y="3251200"/>
          <a:ext cx="1364739" cy="21674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lvl="0" algn="ctr" defTabSz="711200">
            <a:lnSpc>
              <a:spcPct val="90000"/>
            </a:lnSpc>
            <a:spcBef>
              <a:spcPct val="0"/>
            </a:spcBef>
            <a:spcAft>
              <a:spcPct val="35000"/>
            </a:spcAft>
          </a:pPr>
          <a:endParaRPr lang="fr-FR" sz="1600" kern="1200"/>
        </a:p>
      </dsp:txBody>
      <dsp:txXfrm>
        <a:off x="7288065" y="3251200"/>
        <a:ext cx="1364739" cy="2167466"/>
      </dsp:txXfrm>
    </dsp:sp>
    <dsp:sp modelId="{159A695A-C96C-482B-98E3-E7F9BF62B992}">
      <dsp:nvSpPr>
        <dsp:cNvPr id="0" name=""/>
        <dsp:cNvSpPr/>
      </dsp:nvSpPr>
      <dsp:spPr>
        <a:xfrm>
          <a:off x="8116945" y="2478904"/>
          <a:ext cx="541866" cy="541866"/>
        </a:xfrm>
        <a:prstGeom prst="ellipse">
          <a:avLst/>
        </a:prstGeom>
        <a:solidFill>
          <a:schemeClr val="accent6">
            <a:shade val="80000"/>
            <a:hueOff val="160155"/>
            <a:satOff val="5848"/>
            <a:lumOff val="216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937888C-09B4-4BBE-9853-429168577DC8}">
      <dsp:nvSpPr>
        <dsp:cNvPr id="0" name=""/>
        <dsp:cNvSpPr/>
      </dsp:nvSpPr>
      <dsp:spPr>
        <a:xfrm>
          <a:off x="8721042" y="0"/>
          <a:ext cx="1364739" cy="21674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lvl="0" algn="ctr" defTabSz="711200">
            <a:lnSpc>
              <a:spcPct val="90000"/>
            </a:lnSpc>
            <a:spcBef>
              <a:spcPct val="0"/>
            </a:spcBef>
            <a:spcAft>
              <a:spcPct val="35000"/>
            </a:spcAft>
          </a:pPr>
          <a:r>
            <a:rPr lang="fr-FR" sz="1600" kern="1200" dirty="0"/>
            <a:t>Cessation définitive de fonction</a:t>
          </a:r>
        </a:p>
      </dsp:txBody>
      <dsp:txXfrm>
        <a:off x="8721042" y="0"/>
        <a:ext cx="1364739" cy="2167466"/>
      </dsp:txXfrm>
    </dsp:sp>
    <dsp:sp modelId="{095822E9-7201-4493-B06D-3841400A38B5}">
      <dsp:nvSpPr>
        <dsp:cNvPr id="0" name=""/>
        <dsp:cNvSpPr/>
      </dsp:nvSpPr>
      <dsp:spPr>
        <a:xfrm>
          <a:off x="9033084" y="2446983"/>
          <a:ext cx="541866" cy="541866"/>
        </a:xfrm>
        <a:prstGeom prst="ellipse">
          <a:avLst/>
        </a:prstGeom>
        <a:solidFill>
          <a:schemeClr val="accent6">
            <a:shade val="80000"/>
            <a:hueOff val="192186"/>
            <a:satOff val="7018"/>
            <a:lumOff val="2601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BF3712-A01B-481E-A196-DA490CD7DA2F}">
      <dsp:nvSpPr>
        <dsp:cNvPr id="0" name=""/>
        <dsp:cNvSpPr/>
      </dsp:nvSpPr>
      <dsp:spPr>
        <a:xfrm>
          <a:off x="0" y="720393"/>
          <a:ext cx="11266170" cy="960524"/>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B80DBFD-239A-4104-88FD-C60466529A55}">
      <dsp:nvSpPr>
        <dsp:cNvPr id="0" name=""/>
        <dsp:cNvSpPr/>
      </dsp:nvSpPr>
      <dsp:spPr>
        <a:xfrm>
          <a:off x="1256161" y="437189"/>
          <a:ext cx="2470525" cy="9556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lvl="0" algn="ctr" defTabSz="711200">
            <a:lnSpc>
              <a:spcPct val="90000"/>
            </a:lnSpc>
            <a:spcBef>
              <a:spcPct val="0"/>
            </a:spcBef>
            <a:spcAft>
              <a:spcPct val="35000"/>
            </a:spcAft>
          </a:pPr>
          <a:r>
            <a:rPr lang="fr-FR" sz="1600" kern="1200" dirty="0"/>
            <a:t>Novembre /décembre 2025</a:t>
          </a:r>
        </a:p>
        <a:p>
          <a:pPr lvl="0" algn="ctr" defTabSz="711200">
            <a:lnSpc>
              <a:spcPct val="90000"/>
            </a:lnSpc>
            <a:spcBef>
              <a:spcPct val="0"/>
            </a:spcBef>
            <a:spcAft>
              <a:spcPct val="35000"/>
            </a:spcAft>
          </a:pPr>
          <a:r>
            <a:rPr lang="fr-FR" sz="1600" kern="1200" dirty="0"/>
            <a:t>Mise à jour des carrières </a:t>
          </a:r>
        </a:p>
      </dsp:txBody>
      <dsp:txXfrm>
        <a:off x="1256161" y="437189"/>
        <a:ext cx="2470525" cy="955692"/>
      </dsp:txXfrm>
    </dsp:sp>
    <dsp:sp modelId="{F7BC7091-6A36-4A37-8645-523F867BBC35}">
      <dsp:nvSpPr>
        <dsp:cNvPr id="0" name=""/>
        <dsp:cNvSpPr/>
      </dsp:nvSpPr>
      <dsp:spPr>
        <a:xfrm>
          <a:off x="1116183" y="1079382"/>
          <a:ext cx="240131" cy="240131"/>
        </a:xfrm>
        <a:prstGeom prst="ellipse">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D03677-4487-4526-8FB4-6FF549FA2CD7}">
      <dsp:nvSpPr>
        <dsp:cNvPr id="0" name=""/>
        <dsp:cNvSpPr/>
      </dsp:nvSpPr>
      <dsp:spPr>
        <a:xfrm>
          <a:off x="2692500" y="1440786"/>
          <a:ext cx="2470525" cy="9605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lvl="0" algn="ctr" defTabSz="711200">
            <a:lnSpc>
              <a:spcPct val="90000"/>
            </a:lnSpc>
            <a:spcBef>
              <a:spcPct val="0"/>
            </a:spcBef>
            <a:spcAft>
              <a:spcPct val="35000"/>
            </a:spcAft>
          </a:pPr>
          <a:r>
            <a:rPr lang="fr-FR" sz="1600" kern="1200" dirty="0">
              <a:solidFill>
                <a:schemeClr val="tx2"/>
              </a:solidFill>
            </a:rPr>
            <a:t>1er janvier 2025 </a:t>
          </a:r>
        </a:p>
        <a:p>
          <a:pPr lvl="0" algn="ctr" defTabSz="711200">
            <a:lnSpc>
              <a:spcPct val="90000"/>
            </a:lnSpc>
            <a:spcBef>
              <a:spcPct val="0"/>
            </a:spcBef>
            <a:spcAft>
              <a:spcPct val="35000"/>
            </a:spcAft>
          </a:pPr>
          <a:r>
            <a:rPr lang="fr-FR" sz="1600" kern="1200" dirty="0">
              <a:solidFill>
                <a:schemeClr val="tx2"/>
              </a:solidFill>
            </a:rPr>
            <a:t>DETERMINATION DES EFFECTIFS </a:t>
          </a:r>
        </a:p>
      </dsp:txBody>
      <dsp:txXfrm>
        <a:off x="2692500" y="1440786"/>
        <a:ext cx="2470525" cy="960524"/>
      </dsp:txXfrm>
    </dsp:sp>
    <dsp:sp modelId="{D69B4164-5563-4FD3-BCBD-4C537EC6B87E}">
      <dsp:nvSpPr>
        <dsp:cNvPr id="0" name=""/>
        <dsp:cNvSpPr/>
      </dsp:nvSpPr>
      <dsp:spPr>
        <a:xfrm>
          <a:off x="3710235" y="1080589"/>
          <a:ext cx="240131" cy="240131"/>
        </a:xfrm>
        <a:prstGeom prst="ellipse">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DC6A31-C320-425A-8574-9FA4D4329B94}">
      <dsp:nvSpPr>
        <dsp:cNvPr id="0" name=""/>
        <dsp:cNvSpPr/>
      </dsp:nvSpPr>
      <dsp:spPr>
        <a:xfrm>
          <a:off x="4801366" y="303823"/>
          <a:ext cx="4949476" cy="10793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lvl="0" algn="ctr" defTabSz="711200">
            <a:lnSpc>
              <a:spcPct val="90000"/>
            </a:lnSpc>
            <a:spcBef>
              <a:spcPct val="0"/>
            </a:spcBef>
            <a:spcAft>
              <a:spcPct val="35000"/>
            </a:spcAft>
          </a:pPr>
          <a:r>
            <a:rPr lang="fr-FR" sz="1600" b="1" kern="1200" dirty="0">
              <a:solidFill>
                <a:srgbClr val="FF0000"/>
              </a:solidFill>
            </a:rPr>
            <a:t>Toute au long de l’année 2026</a:t>
          </a:r>
        </a:p>
        <a:p>
          <a:pPr lvl="0" algn="ctr" defTabSz="711200">
            <a:lnSpc>
              <a:spcPct val="90000"/>
            </a:lnSpc>
            <a:spcBef>
              <a:spcPct val="0"/>
            </a:spcBef>
            <a:spcAft>
              <a:spcPct val="35000"/>
            </a:spcAft>
          </a:pPr>
          <a:r>
            <a:rPr lang="fr-FR" sz="1600" b="1" kern="1200" dirty="0">
              <a:solidFill>
                <a:srgbClr val="FF0000"/>
              </a:solidFill>
            </a:rPr>
            <a:t>Mise à jour des carrières et coordonnées postales des agents  </a:t>
          </a:r>
        </a:p>
      </dsp:txBody>
      <dsp:txXfrm>
        <a:off x="4801366" y="303823"/>
        <a:ext cx="4949476" cy="1079398"/>
      </dsp:txXfrm>
    </dsp:sp>
    <dsp:sp modelId="{88F24794-330D-47DD-81EC-BF9938151D9C}">
      <dsp:nvSpPr>
        <dsp:cNvPr id="0" name=""/>
        <dsp:cNvSpPr/>
      </dsp:nvSpPr>
      <dsp:spPr>
        <a:xfrm>
          <a:off x="9173960" y="1088607"/>
          <a:ext cx="240131" cy="240131"/>
        </a:xfrm>
        <a:prstGeom prst="ellipse">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FB7DF8E4-486F-4A5B-AD04-EB5063ABD7FE}"/>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BBE0D16E-ADA5-4073-86BC-B66C666F4A28}"/>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C0C103BB-31CB-485F-9D2A-48ECC2E95097}" type="datetimeFigureOut">
              <a:rPr lang="fr-FR" smtClean="0"/>
              <a:t>28/05/2026</a:t>
            </a:fld>
            <a:endParaRPr lang="fr-FR"/>
          </a:p>
        </p:txBody>
      </p:sp>
      <p:sp>
        <p:nvSpPr>
          <p:cNvPr id="4" name="Espace réservé du pied de page 3">
            <a:extLst>
              <a:ext uri="{FF2B5EF4-FFF2-40B4-BE49-F238E27FC236}">
                <a16:creationId xmlns:a16="http://schemas.microsoft.com/office/drawing/2014/main" id="{288D3B35-0978-45AA-AE0B-ADAD5A85A722}"/>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964BE87F-4D2E-4771-9E1D-6C92CC0CDF9D}"/>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2B889007-2157-431D-B393-CDB1F36B427D}" type="slidenum">
              <a:rPr lang="fr-FR" smtClean="0"/>
              <a:t>‹N°›</a:t>
            </a:fld>
            <a:endParaRPr lang="fr-FR"/>
          </a:p>
        </p:txBody>
      </p:sp>
    </p:spTree>
    <p:extLst>
      <p:ext uri="{BB962C8B-B14F-4D97-AF65-F5344CB8AC3E}">
        <p14:creationId xmlns:p14="http://schemas.microsoft.com/office/powerpoint/2010/main" val="25438702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87BCF35F-788D-48EA-98A5-B9525ADC6178}" type="datetimeFigureOut">
              <a:rPr lang="fr-FR" smtClean="0"/>
              <a:t>28/05/2026</a:t>
            </a:fld>
            <a:endParaRPr lang="fr-FR"/>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AB60E27F-1CF8-4323-97C3-CEE48A53C11D}" type="slidenum">
              <a:rPr lang="fr-FR" smtClean="0"/>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www.ecologie.gouv.fr/presse/lancement-officiel-suite-territoriale-offre-services-numeriques-operee-lanct-renforcer" TargetMode="External"/><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D1634B7-707F-45A8-B98C-2FDF113FBAB1}" type="slidenum">
              <a:rPr lang="fr-FR" smtClean="0"/>
              <a:t>2</a:t>
            </a:fld>
            <a:endParaRPr lang="fr-FR"/>
          </a:p>
        </p:txBody>
      </p:sp>
    </p:spTree>
    <p:extLst>
      <p:ext uri="{BB962C8B-B14F-4D97-AF65-F5344CB8AC3E}">
        <p14:creationId xmlns:p14="http://schemas.microsoft.com/office/powerpoint/2010/main" val="25428705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Pierre</a:t>
            </a:r>
            <a:r>
              <a:rPr lang="fr-FR" baseline="0" dirty="0"/>
              <a:t> </a:t>
            </a:r>
            <a:endParaRPr lang="fr-FR" dirty="0"/>
          </a:p>
          <a:p>
            <a:endParaRPr lang="fr-FR" dirty="0"/>
          </a:p>
        </p:txBody>
      </p:sp>
      <p:sp>
        <p:nvSpPr>
          <p:cNvPr id="4" name="Espace réservé du numéro de diapositive 3"/>
          <p:cNvSpPr>
            <a:spLocks noGrp="1"/>
          </p:cNvSpPr>
          <p:nvPr>
            <p:ph type="sldNum" sz="quarter" idx="10"/>
          </p:nvPr>
        </p:nvSpPr>
        <p:spPr/>
        <p:txBody>
          <a:bodyPr/>
          <a:lstStyle/>
          <a:p>
            <a:fld id="{AB60E27F-1CF8-4323-97C3-CEE48A53C11D}" type="slidenum">
              <a:rPr lang="fr-FR" smtClean="0"/>
              <a:t>12</a:t>
            </a:fld>
            <a:endParaRPr lang="fr-FR"/>
          </a:p>
        </p:txBody>
      </p:sp>
    </p:spTree>
    <p:extLst>
      <p:ext uri="{BB962C8B-B14F-4D97-AF65-F5344CB8AC3E}">
        <p14:creationId xmlns:p14="http://schemas.microsoft.com/office/powerpoint/2010/main" val="22852538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B60E27F-1CF8-4323-97C3-CEE48A53C11D}" type="slidenum">
              <a:rPr lang="fr-FR" smtClean="0"/>
              <a:t>13</a:t>
            </a:fld>
            <a:endParaRPr lang="fr-FR"/>
          </a:p>
        </p:txBody>
      </p:sp>
    </p:spTree>
    <p:extLst>
      <p:ext uri="{BB962C8B-B14F-4D97-AF65-F5344CB8AC3E}">
        <p14:creationId xmlns:p14="http://schemas.microsoft.com/office/powerpoint/2010/main" val="9022479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B60E27F-1CF8-4323-97C3-CEE48A53C11D}" type="slidenum">
              <a:rPr lang="fr-FR" smtClean="0"/>
              <a:t>14</a:t>
            </a:fld>
            <a:endParaRPr lang="fr-FR"/>
          </a:p>
        </p:txBody>
      </p:sp>
    </p:spTree>
    <p:extLst>
      <p:ext uri="{BB962C8B-B14F-4D97-AF65-F5344CB8AC3E}">
        <p14:creationId xmlns:p14="http://schemas.microsoft.com/office/powerpoint/2010/main" val="8817599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B60E27F-1CF8-4323-97C3-CEE48A53C11D}" type="slidenum">
              <a:rPr lang="fr-FR" smtClean="0"/>
              <a:t>15</a:t>
            </a:fld>
            <a:endParaRPr lang="fr-FR"/>
          </a:p>
        </p:txBody>
      </p:sp>
    </p:spTree>
    <p:extLst>
      <p:ext uri="{BB962C8B-B14F-4D97-AF65-F5344CB8AC3E}">
        <p14:creationId xmlns:p14="http://schemas.microsoft.com/office/powerpoint/2010/main" val="11706638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B60E27F-1CF8-4323-97C3-CEE48A53C11D}" type="slidenum">
              <a:rPr lang="fr-FR" smtClean="0"/>
              <a:t>22</a:t>
            </a:fld>
            <a:endParaRPr lang="fr-FR"/>
          </a:p>
        </p:txBody>
      </p:sp>
    </p:spTree>
    <p:extLst>
      <p:ext uri="{BB962C8B-B14F-4D97-AF65-F5344CB8AC3E}">
        <p14:creationId xmlns:p14="http://schemas.microsoft.com/office/powerpoint/2010/main" val="34665343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B60E27F-1CF8-4323-97C3-CEE48A53C11D}" type="slidenum">
              <a:rPr lang="fr-FR" smtClean="0"/>
              <a:t>23</a:t>
            </a:fld>
            <a:endParaRPr lang="fr-FR"/>
          </a:p>
        </p:txBody>
      </p:sp>
    </p:spTree>
    <p:extLst>
      <p:ext uri="{BB962C8B-B14F-4D97-AF65-F5344CB8AC3E}">
        <p14:creationId xmlns:p14="http://schemas.microsoft.com/office/powerpoint/2010/main" val="7367668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B60E27F-1CF8-4323-97C3-CEE48A53C11D}" type="slidenum">
              <a:rPr lang="fr-FR" smtClean="0"/>
              <a:t>24</a:t>
            </a:fld>
            <a:endParaRPr lang="fr-FR"/>
          </a:p>
        </p:txBody>
      </p:sp>
    </p:spTree>
    <p:extLst>
      <p:ext uri="{BB962C8B-B14F-4D97-AF65-F5344CB8AC3E}">
        <p14:creationId xmlns:p14="http://schemas.microsoft.com/office/powerpoint/2010/main" val="11937927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B60E27F-1CF8-4323-97C3-CEE48A53C11D}" type="slidenum">
              <a:rPr lang="fr-FR" smtClean="0"/>
              <a:t>25</a:t>
            </a:fld>
            <a:endParaRPr lang="fr-FR"/>
          </a:p>
        </p:txBody>
      </p:sp>
    </p:spTree>
    <p:extLst>
      <p:ext uri="{BB962C8B-B14F-4D97-AF65-F5344CB8AC3E}">
        <p14:creationId xmlns:p14="http://schemas.microsoft.com/office/powerpoint/2010/main" val="15151770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B60E27F-1CF8-4323-97C3-CEE48A53C11D}" type="slidenum">
              <a:rPr lang="fr-FR" smtClean="0"/>
              <a:t>26</a:t>
            </a:fld>
            <a:endParaRPr lang="fr-FR"/>
          </a:p>
        </p:txBody>
      </p:sp>
    </p:spTree>
    <p:extLst>
      <p:ext uri="{BB962C8B-B14F-4D97-AF65-F5344CB8AC3E}">
        <p14:creationId xmlns:p14="http://schemas.microsoft.com/office/powerpoint/2010/main" val="15487507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B60E27F-1CF8-4323-97C3-CEE48A53C11D}" type="slidenum">
              <a:rPr lang="fr-FR" smtClean="0"/>
              <a:t>27</a:t>
            </a:fld>
            <a:endParaRPr lang="fr-FR"/>
          </a:p>
        </p:txBody>
      </p:sp>
    </p:spTree>
    <p:extLst>
      <p:ext uri="{BB962C8B-B14F-4D97-AF65-F5344CB8AC3E}">
        <p14:creationId xmlns:p14="http://schemas.microsoft.com/office/powerpoint/2010/main" val="28649435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Coco</a:t>
            </a:r>
          </a:p>
        </p:txBody>
      </p:sp>
      <p:sp>
        <p:nvSpPr>
          <p:cNvPr id="4" name="Espace réservé du numéro de diapositive 3"/>
          <p:cNvSpPr>
            <a:spLocks noGrp="1"/>
          </p:cNvSpPr>
          <p:nvPr>
            <p:ph type="sldNum" sz="quarter" idx="10"/>
          </p:nvPr>
        </p:nvSpPr>
        <p:spPr/>
        <p:txBody>
          <a:bodyPr/>
          <a:lstStyle/>
          <a:p>
            <a:fld id="{AB60E27F-1CF8-4323-97C3-CEE48A53C11D}" type="slidenum">
              <a:rPr lang="fr-FR" smtClean="0"/>
              <a:t>4</a:t>
            </a:fld>
            <a:endParaRPr lang="fr-FR"/>
          </a:p>
        </p:txBody>
      </p:sp>
    </p:spTree>
    <p:extLst>
      <p:ext uri="{BB962C8B-B14F-4D97-AF65-F5344CB8AC3E}">
        <p14:creationId xmlns:p14="http://schemas.microsoft.com/office/powerpoint/2010/main" val="7384722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B60E27F-1CF8-4323-97C3-CEE48A53C11D}" type="slidenum">
              <a:rPr lang="fr-FR" smtClean="0"/>
              <a:t>28</a:t>
            </a:fld>
            <a:endParaRPr lang="fr-FR"/>
          </a:p>
        </p:txBody>
      </p:sp>
    </p:spTree>
    <p:extLst>
      <p:ext uri="{BB962C8B-B14F-4D97-AF65-F5344CB8AC3E}">
        <p14:creationId xmlns:p14="http://schemas.microsoft.com/office/powerpoint/2010/main" val="13281988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Pierre</a:t>
            </a:r>
            <a:r>
              <a:rPr lang="fr-FR" baseline="0" dirty="0"/>
              <a:t> </a:t>
            </a:r>
            <a:endParaRPr lang="fr-FR" dirty="0"/>
          </a:p>
          <a:p>
            <a:endParaRPr lang="fr-FR" dirty="0"/>
          </a:p>
        </p:txBody>
      </p:sp>
      <p:sp>
        <p:nvSpPr>
          <p:cNvPr id="4" name="Espace réservé du numéro de diapositive 3"/>
          <p:cNvSpPr>
            <a:spLocks noGrp="1"/>
          </p:cNvSpPr>
          <p:nvPr>
            <p:ph type="sldNum" sz="quarter" idx="10"/>
          </p:nvPr>
        </p:nvSpPr>
        <p:spPr/>
        <p:txBody>
          <a:bodyPr/>
          <a:lstStyle/>
          <a:p>
            <a:fld id="{AB60E27F-1CF8-4323-97C3-CEE48A53C11D}" type="slidenum">
              <a:rPr lang="fr-FR" smtClean="0"/>
              <a:t>49</a:t>
            </a:fld>
            <a:endParaRPr lang="fr-FR"/>
          </a:p>
        </p:txBody>
      </p:sp>
    </p:spTree>
    <p:extLst>
      <p:ext uri="{BB962C8B-B14F-4D97-AF65-F5344CB8AC3E}">
        <p14:creationId xmlns:p14="http://schemas.microsoft.com/office/powerpoint/2010/main" val="39494300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Pierre</a:t>
            </a:r>
            <a:r>
              <a:rPr lang="fr-FR" baseline="0" dirty="0"/>
              <a:t> </a:t>
            </a:r>
            <a:endParaRPr lang="fr-FR" dirty="0"/>
          </a:p>
          <a:p>
            <a:endParaRPr lang="fr-FR" dirty="0"/>
          </a:p>
        </p:txBody>
      </p:sp>
      <p:sp>
        <p:nvSpPr>
          <p:cNvPr id="4" name="Espace réservé du numéro de diapositive 3"/>
          <p:cNvSpPr>
            <a:spLocks noGrp="1"/>
          </p:cNvSpPr>
          <p:nvPr>
            <p:ph type="sldNum" sz="quarter" idx="10"/>
          </p:nvPr>
        </p:nvSpPr>
        <p:spPr/>
        <p:txBody>
          <a:bodyPr/>
          <a:lstStyle/>
          <a:p>
            <a:fld id="{AB60E27F-1CF8-4323-97C3-CEE48A53C11D}" type="slidenum">
              <a:rPr lang="fr-FR" smtClean="0"/>
              <a:t>50</a:t>
            </a:fld>
            <a:endParaRPr lang="fr-FR"/>
          </a:p>
        </p:txBody>
      </p:sp>
    </p:spTree>
    <p:extLst>
      <p:ext uri="{BB962C8B-B14F-4D97-AF65-F5344CB8AC3E}">
        <p14:creationId xmlns:p14="http://schemas.microsoft.com/office/powerpoint/2010/main" val="25016754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Pierre</a:t>
            </a:r>
            <a:r>
              <a:rPr lang="fr-FR" baseline="0" dirty="0"/>
              <a:t> </a:t>
            </a:r>
            <a:endParaRPr lang="fr-FR" dirty="0"/>
          </a:p>
          <a:p>
            <a:endParaRPr lang="fr-FR" dirty="0"/>
          </a:p>
        </p:txBody>
      </p:sp>
      <p:sp>
        <p:nvSpPr>
          <p:cNvPr id="4" name="Espace réservé du numéro de diapositive 3"/>
          <p:cNvSpPr>
            <a:spLocks noGrp="1"/>
          </p:cNvSpPr>
          <p:nvPr>
            <p:ph type="sldNum" sz="quarter" idx="10"/>
          </p:nvPr>
        </p:nvSpPr>
        <p:spPr/>
        <p:txBody>
          <a:bodyPr/>
          <a:lstStyle/>
          <a:p>
            <a:fld id="{AB60E27F-1CF8-4323-97C3-CEE48A53C11D}" type="slidenum">
              <a:rPr lang="fr-FR" smtClean="0"/>
              <a:t>51</a:t>
            </a:fld>
            <a:endParaRPr lang="fr-FR"/>
          </a:p>
        </p:txBody>
      </p:sp>
    </p:spTree>
    <p:extLst>
      <p:ext uri="{BB962C8B-B14F-4D97-AF65-F5344CB8AC3E}">
        <p14:creationId xmlns:p14="http://schemas.microsoft.com/office/powerpoint/2010/main" val="14502119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Pierre</a:t>
            </a:r>
            <a:r>
              <a:rPr lang="fr-FR" baseline="0" dirty="0"/>
              <a:t>  ?</a:t>
            </a:r>
          </a:p>
        </p:txBody>
      </p:sp>
      <p:sp>
        <p:nvSpPr>
          <p:cNvPr id="4" name="Espace réservé du numéro de diapositive 3"/>
          <p:cNvSpPr>
            <a:spLocks noGrp="1"/>
          </p:cNvSpPr>
          <p:nvPr>
            <p:ph type="sldNum" sz="quarter" idx="10"/>
          </p:nvPr>
        </p:nvSpPr>
        <p:spPr/>
        <p:txBody>
          <a:bodyPr/>
          <a:lstStyle/>
          <a:p>
            <a:fld id="{AB60E27F-1CF8-4323-97C3-CEE48A53C11D}" type="slidenum">
              <a:rPr lang="fr-FR" smtClean="0"/>
              <a:t>52</a:t>
            </a:fld>
            <a:endParaRPr lang="fr-FR"/>
          </a:p>
        </p:txBody>
      </p:sp>
    </p:spTree>
    <p:extLst>
      <p:ext uri="{BB962C8B-B14F-4D97-AF65-F5344CB8AC3E}">
        <p14:creationId xmlns:p14="http://schemas.microsoft.com/office/powerpoint/2010/main" val="41134519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Pierre</a:t>
            </a:r>
            <a:r>
              <a:rPr lang="fr-FR" baseline="0" dirty="0"/>
              <a:t>  ?</a:t>
            </a:r>
          </a:p>
        </p:txBody>
      </p:sp>
      <p:sp>
        <p:nvSpPr>
          <p:cNvPr id="4" name="Espace réservé du numéro de diapositive 3"/>
          <p:cNvSpPr>
            <a:spLocks noGrp="1"/>
          </p:cNvSpPr>
          <p:nvPr>
            <p:ph type="sldNum" sz="quarter" idx="10"/>
          </p:nvPr>
        </p:nvSpPr>
        <p:spPr/>
        <p:txBody>
          <a:bodyPr/>
          <a:lstStyle/>
          <a:p>
            <a:fld id="{AB60E27F-1CF8-4323-97C3-CEE48A53C11D}" type="slidenum">
              <a:rPr lang="fr-FR" smtClean="0"/>
              <a:t>53</a:t>
            </a:fld>
            <a:endParaRPr lang="fr-FR"/>
          </a:p>
        </p:txBody>
      </p:sp>
    </p:spTree>
    <p:extLst>
      <p:ext uri="{BB962C8B-B14F-4D97-AF65-F5344CB8AC3E}">
        <p14:creationId xmlns:p14="http://schemas.microsoft.com/office/powerpoint/2010/main" val="19051578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B60E27F-1CF8-4323-97C3-CEE48A53C11D}" type="slidenum">
              <a:rPr lang="fr-FR" smtClean="0"/>
              <a:t>54</a:t>
            </a:fld>
            <a:endParaRPr lang="fr-FR"/>
          </a:p>
        </p:txBody>
      </p:sp>
    </p:spTree>
    <p:extLst>
      <p:ext uri="{BB962C8B-B14F-4D97-AF65-F5344CB8AC3E}">
        <p14:creationId xmlns:p14="http://schemas.microsoft.com/office/powerpoint/2010/main" val="42796917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noProof="0" dirty="0"/>
              <a:t>Nouveau mandat = rappel des bonne pratiques de sécurité du numérique concerne les collectivités de toutes tailles</a:t>
            </a:r>
          </a:p>
        </p:txBody>
      </p:sp>
      <p:sp>
        <p:nvSpPr>
          <p:cNvPr id="4" name="Slide Number Placeholder 3"/>
          <p:cNvSpPr>
            <a:spLocks noGrp="1"/>
          </p:cNvSpPr>
          <p:nvPr>
            <p:ph type="sldNum" sz="quarter" idx="10"/>
          </p:nvPr>
        </p:nvSpPr>
        <p:spPr/>
        <p:txBody>
          <a:bodyPr/>
          <a:lstStyle/>
          <a:p>
            <a:fld id="{F7021451-1387-4CA6-816F-3879F97B5CBC}" type="slidenum">
              <a:rPr lang="en-US"/>
              <a:t>57</a:t>
            </a:fld>
            <a:endParaRPr lang="en-US"/>
          </a:p>
        </p:txBody>
      </p:sp>
    </p:spTree>
    <p:extLst>
      <p:ext uri="{BB962C8B-B14F-4D97-AF65-F5344CB8AC3E}">
        <p14:creationId xmlns:p14="http://schemas.microsoft.com/office/powerpoint/2010/main" val="40031107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fr-FR" noProof="0" dirty="0"/>
              <a:t>Rappel du contexte et des enjeux</a:t>
            </a:r>
          </a:p>
          <a:p>
            <a:pPr marL="171450" indent="-171450">
              <a:buFont typeface="Arial" panose="020B0604020202020204" pitchFamily="34" charset="0"/>
              <a:buChar char="•"/>
            </a:pPr>
            <a:r>
              <a:rPr lang="fr-FR" noProof="0" dirty="0"/>
              <a:t>Les bonnes pratiques </a:t>
            </a:r>
          </a:p>
          <a:p>
            <a:pPr marL="171450" indent="-171450">
              <a:buFont typeface="Arial" panose="020B0604020202020204" pitchFamily="34" charset="0"/>
              <a:buChar char="•"/>
            </a:pPr>
            <a:r>
              <a:rPr lang="fr-FR" noProof="0" dirty="0"/>
              <a:t>L’accompagnement que le CDG79 peut proposer</a:t>
            </a:r>
          </a:p>
        </p:txBody>
      </p:sp>
      <p:sp>
        <p:nvSpPr>
          <p:cNvPr id="4" name="Slide Number Placeholder 3"/>
          <p:cNvSpPr>
            <a:spLocks noGrp="1"/>
          </p:cNvSpPr>
          <p:nvPr>
            <p:ph type="sldNum" sz="quarter" idx="10"/>
          </p:nvPr>
        </p:nvSpPr>
        <p:spPr/>
        <p:txBody>
          <a:bodyPr/>
          <a:lstStyle/>
          <a:p>
            <a:fld id="{F7021451-1387-4CA6-816F-3879F97B5CBC}" type="slidenum">
              <a:rPr lang="en-US"/>
              <a:t>58</a:t>
            </a:fld>
            <a:endParaRPr lang="en-US"/>
          </a:p>
        </p:txBody>
      </p:sp>
    </p:spTree>
    <p:extLst>
      <p:ext uri="{BB962C8B-B14F-4D97-AF65-F5344CB8AC3E}">
        <p14:creationId xmlns:p14="http://schemas.microsoft.com/office/powerpoint/2010/main" val="38284621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59</a:t>
            </a:fld>
            <a:endParaRPr lang="en-US"/>
          </a:p>
        </p:txBody>
      </p:sp>
    </p:spTree>
    <p:extLst>
      <p:ext uri="{BB962C8B-B14F-4D97-AF65-F5344CB8AC3E}">
        <p14:creationId xmlns:p14="http://schemas.microsoft.com/office/powerpoint/2010/main" val="1167947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Coco</a:t>
            </a:r>
          </a:p>
        </p:txBody>
      </p:sp>
      <p:sp>
        <p:nvSpPr>
          <p:cNvPr id="4" name="Espace réservé du numéro de diapositive 3"/>
          <p:cNvSpPr>
            <a:spLocks noGrp="1"/>
          </p:cNvSpPr>
          <p:nvPr>
            <p:ph type="sldNum" sz="quarter" idx="10"/>
          </p:nvPr>
        </p:nvSpPr>
        <p:spPr/>
        <p:txBody>
          <a:bodyPr/>
          <a:lstStyle/>
          <a:p>
            <a:fld id="{AB60E27F-1CF8-4323-97C3-CEE48A53C11D}" type="slidenum">
              <a:rPr lang="fr-FR" smtClean="0"/>
              <a:t>5</a:t>
            </a:fld>
            <a:endParaRPr lang="fr-FR"/>
          </a:p>
        </p:txBody>
      </p:sp>
    </p:spTree>
    <p:extLst>
      <p:ext uri="{BB962C8B-B14F-4D97-AF65-F5344CB8AC3E}">
        <p14:creationId xmlns:p14="http://schemas.microsoft.com/office/powerpoint/2010/main" val="12283991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 Le nombre d’incident reste stable par rapport à 2024 (1361), après une croissance les années précédentes (1112 en 2023 et 831 en 2022). </a:t>
            </a:r>
          </a:p>
          <a:p>
            <a:r>
              <a:rPr lang="fr-FR" dirty="0"/>
              <a:t>- Quatre secteurs d’activité concentrent 76 % des 1366 incidents portés à la connaissance de l’ANSSI : l’éducation et la recherche (34 %), les ministères et les collectivités territoriales (24 %), la santé (10 %) et les télécommunications (9 %).</a:t>
            </a:r>
          </a:p>
          <a:p>
            <a:r>
              <a:rPr lang="fr-FR" dirty="0"/>
              <a:t>septembre</a:t>
            </a:r>
          </a:p>
          <a:p>
            <a:r>
              <a:rPr lang="fr-FR" dirty="0"/>
              <a:t>- 2025, 8 613 violations de données personnelles ont été notifiées à la CNIL, contre 5 919 un an plus tôt soit une hausse de 45 % en un an.</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60</a:t>
            </a:fld>
            <a:endParaRPr lang="en-US"/>
          </a:p>
        </p:txBody>
      </p:sp>
    </p:spTree>
    <p:extLst>
      <p:ext uri="{BB962C8B-B14F-4D97-AF65-F5344CB8AC3E}">
        <p14:creationId xmlns:p14="http://schemas.microsoft.com/office/powerpoint/2010/main" val="29828444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noProof="0" dirty="0"/>
              <a:t>Tailles des collectives concernées par NIS2 :</a:t>
            </a:r>
          </a:p>
          <a:p>
            <a:pPr marL="171450" indent="-171450">
              <a:buFont typeface="Arial" panose="020B0604020202020204" pitchFamily="34" charset="0"/>
              <a:buChar char="•"/>
            </a:pPr>
            <a:r>
              <a:rPr lang="fr-FR" noProof="0" dirty="0"/>
              <a:t>EE : les Communes de plus de 30 000 habitants, les métropoles, les communautés urbaines et d’agglomération</a:t>
            </a:r>
          </a:p>
          <a:p>
            <a:pPr marL="171450" indent="-171450">
              <a:buFont typeface="Arial" panose="020B0604020202020204" pitchFamily="34" charset="0"/>
              <a:buChar char="•"/>
            </a:pPr>
            <a:r>
              <a:rPr lang="fr-FR" noProof="0" dirty="0"/>
              <a:t>EI : toutes les communautés de communes</a:t>
            </a:r>
          </a:p>
          <a:p>
            <a:r>
              <a:rPr lang="fr-FR" noProof="0" dirty="0"/>
              <a:t>Quant aux communes de moins de 30 000 habitants, c'est-à-dire l'immense majorité des communes françaises, elles ne seront pas concernées elles-mêmes par les mesures de transposition de la directive NIS 2 mais le seront malgré tout à travers leur intercommunalité de rattachement. Source  : https://www.senat.fr/rap/l24-393/l24-39313.html</a:t>
            </a:r>
          </a:p>
          <a:p>
            <a:endParaRPr lang="fr-FR" noProof="0" dirty="0"/>
          </a:p>
          <a:p>
            <a:endParaRPr lang="fr-FR" noProof="0" dirty="0"/>
          </a:p>
        </p:txBody>
      </p:sp>
      <p:sp>
        <p:nvSpPr>
          <p:cNvPr id="4" name="Slide Number Placeholder 3"/>
          <p:cNvSpPr>
            <a:spLocks noGrp="1"/>
          </p:cNvSpPr>
          <p:nvPr>
            <p:ph type="sldNum" sz="quarter" idx="10"/>
          </p:nvPr>
        </p:nvSpPr>
        <p:spPr/>
        <p:txBody>
          <a:bodyPr/>
          <a:lstStyle/>
          <a:p>
            <a:fld id="{F7021451-1387-4CA6-816F-3879F97B5CBC}" type="slidenum">
              <a:rPr lang="en-US"/>
              <a:t>61</a:t>
            </a:fld>
            <a:endParaRPr lang="en-US"/>
          </a:p>
        </p:txBody>
      </p:sp>
    </p:spTree>
    <p:extLst>
      <p:ext uri="{BB962C8B-B14F-4D97-AF65-F5344CB8AC3E}">
        <p14:creationId xmlns:p14="http://schemas.microsoft.com/office/powerpoint/2010/main" val="19551159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dirty="0">
                <a:solidFill>
                  <a:srgbClr val="242A54"/>
                </a:solidFill>
                <a:latin typeface="Calibri" pitchFamily="34" charset="0"/>
                <a:ea typeface="Calibri" pitchFamily="34" charset="-122"/>
                <a:cs typeface="Calibri" pitchFamily="34" charset="-120"/>
              </a:rPr>
              <a:t>L’Observatoire de la Présence Numérique des Territoires est édité par l’Agence nationale de la cohésion des territoires (ANCT). Il vise à garantir l’identification officielle des collectivités dans leurs usages numériques afin de renforcer leur sécurité en ligne et la confiance des usagers. Il est composé d’un Référentiel ainsi que d’une Cartographie présentant chaque collectivité selon son échelon administratif. </a:t>
            </a:r>
          </a:p>
          <a:p>
            <a:endParaRPr lang="fr-FR" sz="1200" b="0" dirty="0">
              <a:solidFill>
                <a:srgbClr val="242A54"/>
              </a:solidFill>
              <a:latin typeface="Calibri" pitchFamily="34" charset="0"/>
              <a:ea typeface="Calibri" pitchFamily="34" charset="-122"/>
              <a:cs typeface="Calibri" pitchFamily="34" charset="-120"/>
            </a:endParaRPr>
          </a:p>
          <a:p>
            <a:r>
              <a:rPr lang="fr-FR" dirty="0"/>
              <a:t>Les extensions conformes sont :</a:t>
            </a:r>
          </a:p>
          <a:p>
            <a:r>
              <a:rPr lang="fr-FR" dirty="0"/>
              <a:t>    National : .</a:t>
            </a:r>
            <a:r>
              <a:rPr lang="fr-FR" dirty="0" err="1"/>
              <a:t>fr</a:t>
            </a:r>
            <a:endParaRPr lang="fr-FR" dirty="0"/>
          </a:p>
          <a:p>
            <a:r>
              <a:rPr lang="fr-FR" dirty="0"/>
              <a:t>    Régional : .alsace, .</a:t>
            </a:r>
            <a:r>
              <a:rPr lang="fr-FR" dirty="0" err="1"/>
              <a:t>bzh</a:t>
            </a:r>
            <a:r>
              <a:rPr lang="fr-FR" dirty="0"/>
              <a:t>, .</a:t>
            </a:r>
            <a:r>
              <a:rPr lang="fr-FR" dirty="0" err="1"/>
              <a:t>corsica</a:t>
            </a:r>
            <a:r>
              <a:rPr lang="fr-FR" dirty="0"/>
              <a:t>, .paris, .eu</a:t>
            </a:r>
          </a:p>
          <a:p>
            <a:r>
              <a:rPr lang="fr-FR" dirty="0"/>
              <a:t>    Outre-mer : .re, .</a:t>
            </a:r>
            <a:r>
              <a:rPr lang="fr-FR" dirty="0" err="1"/>
              <a:t>yt</a:t>
            </a:r>
            <a:r>
              <a:rPr lang="fr-FR" dirty="0"/>
              <a:t>, .gp, .</a:t>
            </a:r>
            <a:r>
              <a:rPr lang="fr-FR" dirty="0" err="1"/>
              <a:t>mq</a:t>
            </a:r>
            <a:r>
              <a:rPr lang="fr-FR" dirty="0"/>
              <a:t>, .gf, .pm, .</a:t>
            </a:r>
            <a:r>
              <a:rPr lang="fr-FR" dirty="0" err="1"/>
              <a:t>wf</a:t>
            </a:r>
            <a:r>
              <a:rPr lang="fr-FR" dirty="0"/>
              <a:t>, .</a:t>
            </a:r>
            <a:r>
              <a:rPr lang="fr-FR" dirty="0" err="1"/>
              <a:t>tf</a:t>
            </a:r>
            <a:r>
              <a:rPr lang="fr-FR" dirty="0"/>
              <a:t>, .</a:t>
            </a:r>
            <a:r>
              <a:rPr lang="fr-FR" dirty="0" err="1"/>
              <a:t>nc</a:t>
            </a:r>
            <a:r>
              <a:rPr lang="fr-FR" dirty="0"/>
              <a:t>, .pf</a:t>
            </a:r>
          </a:p>
          <a:p>
            <a:endParaRPr lang="fr-FR" dirty="0"/>
          </a:p>
          <a:p>
            <a:r>
              <a:rPr lang="fr-FR" dirty="0"/>
              <a:t>Toute autre extension est considérée comme non conforme. L’extension .com notamment est réservée aux usages commerciaux, et .</a:t>
            </a:r>
            <a:r>
              <a:rPr lang="fr-FR" dirty="0" err="1"/>
              <a:t>org</a:t>
            </a:r>
            <a:r>
              <a:rPr lang="fr-FR" dirty="0"/>
              <a:t> aux activités associatives.</a:t>
            </a:r>
            <a:endParaRPr lang="en-US" dirty="0"/>
          </a:p>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62</a:t>
            </a:fld>
            <a:endParaRPr lang="en-US"/>
          </a:p>
        </p:txBody>
      </p:sp>
    </p:spTree>
    <p:extLst>
      <p:ext uri="{BB962C8B-B14F-4D97-AF65-F5344CB8AC3E}">
        <p14:creationId xmlns:p14="http://schemas.microsoft.com/office/powerpoint/2010/main" val="6363765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1" noProof="0" dirty="0"/>
              <a:t>Le 27 avril 2026 le "Lancement officiel de la Suite territoriale, une offre de services numériques opérée par l'ANCT pour renforcer la sécurité et la souveraineté numérique des petites collectivités."</a:t>
            </a:r>
            <a:endParaRPr lang="fr-FR" noProof="0" dirty="0"/>
          </a:p>
          <a:p>
            <a:endParaRPr lang="fr-FR" noProof="0" dirty="0"/>
          </a:p>
          <a:p>
            <a:pPr marL="171450" indent="-171450">
              <a:buFont typeface="Arial" panose="020B0604020202020204" pitchFamily="34" charset="0"/>
              <a:buChar char="•"/>
            </a:pPr>
            <a:r>
              <a:rPr lang="fr-FR" noProof="0" dirty="0"/>
              <a:t>Les communes de moins de 3 500 habitants</a:t>
            </a:r>
          </a:p>
          <a:p>
            <a:pPr marL="171450" indent="-171450">
              <a:buFont typeface="Arial" panose="020B0604020202020204" pitchFamily="34" charset="0"/>
              <a:buChar char="•"/>
            </a:pPr>
            <a:r>
              <a:rPr lang="fr-FR" noProof="0" dirty="0"/>
              <a:t>Les EPCI de moins de 15 000 habitants</a:t>
            </a:r>
          </a:p>
          <a:p>
            <a:endParaRPr lang="fr-FR" noProof="0" dirty="0"/>
          </a:p>
          <a:p>
            <a:r>
              <a:rPr lang="fr-FR" noProof="0" dirty="0"/>
              <a:t>Le Gouvernement et l’Agence nationale de la cohésion des territoires (ANCT), en partenariat avec l'Agence nationale de la sécurité des systèmes d'information (ANSSI), déploient la Suite territoriale, une offre de services numériques destinée à renforcer la sécurité et la souveraineté numérique des communes.</a:t>
            </a:r>
          </a:p>
          <a:p>
            <a:endParaRPr lang="fr-FR" noProof="0" dirty="0"/>
          </a:p>
          <a:p>
            <a:r>
              <a:rPr lang="fr-FR" noProof="0" dirty="0"/>
              <a:t>Au quotidien, les élus et les agents des collectivités territoriales utilisent des outils numériques devenus indispensables au bon fonctionnement des communes et intercommunalités. Or, de nombreuses communes ne disposent pas encore des services numériques de base répondant aux standards de sécurité minimaux. Ce qui fragilise les échanges officiels et expose les collectivités à des risques croissants de cyberattaques :</a:t>
            </a:r>
          </a:p>
          <a:p>
            <a:pPr marL="171450" indent="-171450">
              <a:buFont typeface="Arial" panose="020B0604020202020204" pitchFamily="34" charset="0"/>
              <a:buChar char="•"/>
            </a:pPr>
            <a:r>
              <a:rPr lang="fr-FR" noProof="0" dirty="0"/>
              <a:t>Près de 10 000 communes ne disposent pas de nom de domaine institutionnel.</a:t>
            </a:r>
          </a:p>
          <a:p>
            <a:pPr marL="171450" indent="-171450">
              <a:buFont typeface="Arial" panose="020B0604020202020204" pitchFamily="34" charset="0"/>
              <a:buChar char="•"/>
            </a:pPr>
            <a:r>
              <a:rPr lang="fr-FR" noProof="0" dirty="0"/>
              <a:t>Près de 20 000 communes utilisent des adresses de messagerie électronique non professionnelles (@gmail.com, @wanadoo.fr…) pour leurs communications officielles.</a:t>
            </a:r>
          </a:p>
          <a:p>
            <a:endParaRPr lang="fr-FR" noProof="0" dirty="0"/>
          </a:p>
          <a:p>
            <a:r>
              <a:rPr lang="fr-FR" b="1" noProof="0" dirty="0"/>
              <a:t>👉 Voir le communiqué :</a:t>
            </a:r>
            <a:r>
              <a:rPr lang="fr-FR" noProof="0" dirty="0"/>
              <a:t> </a:t>
            </a:r>
            <a:r>
              <a:rPr lang="fr-FR" noProof="0" dirty="0">
                <a:hlinkClick r:id="rId3"/>
              </a:rPr>
              <a:t>Cliquer ici</a:t>
            </a:r>
            <a:endParaRPr lang="fr-FR" noProof="0" dirty="0"/>
          </a:p>
        </p:txBody>
      </p:sp>
      <p:sp>
        <p:nvSpPr>
          <p:cNvPr id="4" name="Slide Number Placeholder 3"/>
          <p:cNvSpPr>
            <a:spLocks noGrp="1"/>
          </p:cNvSpPr>
          <p:nvPr>
            <p:ph type="sldNum" sz="quarter" idx="10"/>
          </p:nvPr>
        </p:nvSpPr>
        <p:spPr/>
        <p:txBody>
          <a:bodyPr/>
          <a:lstStyle/>
          <a:p>
            <a:fld id="{F7021451-1387-4CA6-816F-3879F97B5CBC}" type="slidenum">
              <a:rPr lang="en-US"/>
              <a:t>63</a:t>
            </a:fld>
            <a:endParaRPr lang="en-US"/>
          </a:p>
        </p:txBody>
      </p:sp>
    </p:spTree>
    <p:extLst>
      <p:ext uri="{BB962C8B-B14F-4D97-AF65-F5344CB8AC3E}">
        <p14:creationId xmlns:p14="http://schemas.microsoft.com/office/powerpoint/2010/main" val="1483897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1" dirty="0"/>
              <a:t>Des sites qui imitent la presse locale française pour mieux tromper</a:t>
            </a:r>
          </a:p>
          <a:p>
            <a:r>
              <a:rPr lang="fr-FR" dirty="0"/>
              <a:t>La majorité de ces faux sites reprennent l’apparence des médias régionaux : logos, rubriques, codes couleur, titres factices comme </a:t>
            </a:r>
            <a:r>
              <a:rPr lang="fr-FR" i="1" dirty="0"/>
              <a:t>Sud-Ouest Direct</a:t>
            </a:r>
            <a:r>
              <a:rPr lang="fr-FR" dirty="0"/>
              <a:t>, </a:t>
            </a:r>
            <a:r>
              <a:rPr lang="fr-FR" i="1" dirty="0"/>
              <a:t>Actu Directe</a:t>
            </a:r>
            <a:r>
              <a:rPr lang="fr-FR" dirty="0"/>
              <a:t>, </a:t>
            </a:r>
            <a:r>
              <a:rPr lang="fr-FR" i="1" dirty="0" err="1"/>
              <a:t>LyonMag</a:t>
            </a:r>
            <a:r>
              <a:rPr lang="fr-FR" i="1" dirty="0"/>
              <a:t> Info</a:t>
            </a:r>
            <a:r>
              <a:rPr lang="fr-FR" dirty="0"/>
              <a:t>, ou encore de faux sites inspirés de </a:t>
            </a:r>
            <a:r>
              <a:rPr lang="fr-FR" i="1" dirty="0"/>
              <a:t>La Dépêche</a:t>
            </a:r>
            <a:r>
              <a:rPr lang="fr-FR" dirty="0"/>
              <a:t>, </a:t>
            </a:r>
            <a:r>
              <a:rPr lang="fr-FR" i="1" dirty="0"/>
              <a:t>Le Progrès</a:t>
            </a:r>
            <a:r>
              <a:rPr lang="fr-FR" dirty="0"/>
              <a:t> ou </a:t>
            </a:r>
            <a:r>
              <a:rPr lang="fr-FR" i="1" dirty="0"/>
              <a:t>Ouest-France</a:t>
            </a:r>
            <a:r>
              <a:rPr lang="fr-FR" dirty="0"/>
              <a:t>.</a:t>
            </a:r>
          </a:p>
          <a:p>
            <a:r>
              <a:rPr lang="fr-FR" dirty="0"/>
              <a:t>Selon RSF, le procédé repose sur un même schéma. Partir d’un fait divers réel, le plus souvent repéré dans la presse locale, réécrire le texte avec de l’IA, en l’exagérant ou en le transformant et souvent ils ajoutent une photo hors contexte, récupérée ailleurs, pour brouiller les repères.</a:t>
            </a:r>
          </a:p>
        </p:txBody>
      </p:sp>
      <p:sp>
        <p:nvSpPr>
          <p:cNvPr id="4" name="Slide Number Placeholder 3"/>
          <p:cNvSpPr>
            <a:spLocks noGrp="1"/>
          </p:cNvSpPr>
          <p:nvPr>
            <p:ph type="sldNum" sz="quarter" idx="10"/>
          </p:nvPr>
        </p:nvSpPr>
        <p:spPr/>
        <p:txBody>
          <a:bodyPr/>
          <a:lstStyle/>
          <a:p>
            <a:fld id="{F7021451-1387-4CA6-816F-3879F97B5CBC}" type="slidenum">
              <a:rPr lang="en-US"/>
              <a:t>64</a:t>
            </a:fld>
            <a:endParaRPr lang="en-US"/>
          </a:p>
        </p:txBody>
      </p:sp>
    </p:spTree>
    <p:extLst>
      <p:ext uri="{BB962C8B-B14F-4D97-AF65-F5344CB8AC3E}">
        <p14:creationId xmlns:p14="http://schemas.microsoft.com/office/powerpoint/2010/main" val="1991843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Exemples</a:t>
            </a:r>
            <a:r>
              <a:rPr lang="en-US" dirty="0"/>
              <a:t> de </a:t>
            </a:r>
            <a:r>
              <a:rPr lang="en-US" dirty="0" err="1"/>
              <a:t>coffres</a:t>
            </a:r>
            <a:r>
              <a:rPr lang="en-US" dirty="0"/>
              <a:t>-fort de MDP</a:t>
            </a:r>
          </a:p>
        </p:txBody>
      </p:sp>
      <p:sp>
        <p:nvSpPr>
          <p:cNvPr id="4" name="Slide Number Placeholder 3"/>
          <p:cNvSpPr>
            <a:spLocks noGrp="1"/>
          </p:cNvSpPr>
          <p:nvPr>
            <p:ph type="sldNum" sz="quarter" idx="10"/>
          </p:nvPr>
        </p:nvSpPr>
        <p:spPr/>
        <p:txBody>
          <a:bodyPr/>
          <a:lstStyle/>
          <a:p>
            <a:fld id="{F7021451-1387-4CA6-816F-3879F97B5CBC}" type="slidenum">
              <a:rPr lang="en-US"/>
              <a:t>65</a:t>
            </a:fld>
            <a:endParaRPr lang="en-US"/>
          </a:p>
        </p:txBody>
      </p:sp>
    </p:spTree>
    <p:extLst>
      <p:ext uri="{BB962C8B-B14F-4D97-AF65-F5344CB8AC3E}">
        <p14:creationId xmlns:p14="http://schemas.microsoft.com/office/powerpoint/2010/main" val="10001126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noProof="0" dirty="0"/>
              <a:t>Faire le lien avec les menaces décrites précédemment.</a:t>
            </a:r>
          </a:p>
        </p:txBody>
      </p:sp>
      <p:sp>
        <p:nvSpPr>
          <p:cNvPr id="4" name="Slide Number Placeholder 3"/>
          <p:cNvSpPr>
            <a:spLocks noGrp="1"/>
          </p:cNvSpPr>
          <p:nvPr>
            <p:ph type="sldNum" sz="quarter" idx="10"/>
          </p:nvPr>
        </p:nvSpPr>
        <p:spPr/>
        <p:txBody>
          <a:bodyPr/>
          <a:lstStyle/>
          <a:p>
            <a:fld id="{F7021451-1387-4CA6-816F-3879F97B5CBC}" type="slidenum">
              <a:rPr lang="en-US"/>
              <a:t>66</a:t>
            </a:fld>
            <a:endParaRPr lang="en-US"/>
          </a:p>
        </p:txBody>
      </p:sp>
    </p:spTree>
    <p:extLst>
      <p:ext uri="{BB962C8B-B14F-4D97-AF65-F5344CB8AC3E}">
        <p14:creationId xmlns:p14="http://schemas.microsoft.com/office/powerpoint/2010/main" val="24790808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Une revue d'accès utilisateur, est la vérification périodique des identifiants et des privilèges des utilisateurs ayant accès à certaines données, applications et réseaux, afin de supprimer tout privilège ou individu inapproprié ou non nécessaire. Les utilisateurs potentiels peuvent être des administrateurs, des gestionnaires, des fournisseurs, des prestataires de services et d'autres tiers avec lesquels votre collectivité a travaillé.</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67</a:t>
            </a:fld>
            <a:endParaRPr lang="en-US"/>
          </a:p>
        </p:txBody>
      </p:sp>
    </p:spTree>
    <p:extLst>
      <p:ext uri="{BB962C8B-B14F-4D97-AF65-F5344CB8AC3E}">
        <p14:creationId xmlns:p14="http://schemas.microsoft.com/office/powerpoint/2010/main" val="411398523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68</a:t>
            </a:fld>
            <a:endParaRPr lang="en-US"/>
          </a:p>
        </p:txBody>
      </p:sp>
    </p:spTree>
    <p:extLst>
      <p:ext uri="{BB962C8B-B14F-4D97-AF65-F5344CB8AC3E}">
        <p14:creationId xmlns:p14="http://schemas.microsoft.com/office/powerpoint/2010/main" val="1369405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B60E27F-1CF8-4323-97C3-CEE48A53C11D}" type="slidenum">
              <a:rPr lang="fr-FR" smtClean="0"/>
              <a:t>6</a:t>
            </a:fld>
            <a:endParaRPr lang="fr-FR"/>
          </a:p>
        </p:txBody>
      </p:sp>
    </p:spTree>
    <p:extLst>
      <p:ext uri="{BB962C8B-B14F-4D97-AF65-F5344CB8AC3E}">
        <p14:creationId xmlns:p14="http://schemas.microsoft.com/office/powerpoint/2010/main" val="37011886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B60E27F-1CF8-4323-97C3-CEE48A53C11D}" type="slidenum">
              <a:rPr lang="fr-FR" smtClean="0"/>
              <a:t>7</a:t>
            </a:fld>
            <a:endParaRPr lang="fr-FR"/>
          </a:p>
        </p:txBody>
      </p:sp>
    </p:spTree>
    <p:extLst>
      <p:ext uri="{BB962C8B-B14F-4D97-AF65-F5344CB8AC3E}">
        <p14:creationId xmlns:p14="http://schemas.microsoft.com/office/powerpoint/2010/main" val="10254828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B60E27F-1CF8-4323-97C3-CEE48A53C11D}" type="slidenum">
              <a:rPr lang="fr-FR" smtClean="0"/>
              <a:t>8</a:t>
            </a:fld>
            <a:endParaRPr lang="fr-FR"/>
          </a:p>
        </p:txBody>
      </p:sp>
    </p:spTree>
    <p:extLst>
      <p:ext uri="{BB962C8B-B14F-4D97-AF65-F5344CB8AC3E}">
        <p14:creationId xmlns:p14="http://schemas.microsoft.com/office/powerpoint/2010/main" val="1310229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Pierre</a:t>
            </a:r>
            <a:r>
              <a:rPr lang="fr-FR" baseline="0" dirty="0"/>
              <a:t> </a:t>
            </a:r>
            <a:endParaRPr lang="fr-FR" dirty="0"/>
          </a:p>
        </p:txBody>
      </p:sp>
      <p:sp>
        <p:nvSpPr>
          <p:cNvPr id="4" name="Espace réservé du numéro de diapositive 3"/>
          <p:cNvSpPr>
            <a:spLocks noGrp="1"/>
          </p:cNvSpPr>
          <p:nvPr>
            <p:ph type="sldNum" sz="quarter" idx="10"/>
          </p:nvPr>
        </p:nvSpPr>
        <p:spPr/>
        <p:txBody>
          <a:bodyPr/>
          <a:lstStyle/>
          <a:p>
            <a:fld id="{AB60E27F-1CF8-4323-97C3-CEE48A53C11D}" type="slidenum">
              <a:rPr lang="fr-FR" smtClean="0"/>
              <a:t>9</a:t>
            </a:fld>
            <a:endParaRPr lang="fr-FR"/>
          </a:p>
        </p:txBody>
      </p:sp>
    </p:spTree>
    <p:extLst>
      <p:ext uri="{BB962C8B-B14F-4D97-AF65-F5344CB8AC3E}">
        <p14:creationId xmlns:p14="http://schemas.microsoft.com/office/powerpoint/2010/main" val="9950195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B60E27F-1CF8-4323-97C3-CEE48A53C11D}" type="slidenum">
              <a:rPr lang="fr-FR" smtClean="0"/>
              <a:t>10</a:t>
            </a:fld>
            <a:endParaRPr lang="fr-FR"/>
          </a:p>
        </p:txBody>
      </p:sp>
    </p:spTree>
    <p:extLst>
      <p:ext uri="{BB962C8B-B14F-4D97-AF65-F5344CB8AC3E}">
        <p14:creationId xmlns:p14="http://schemas.microsoft.com/office/powerpoint/2010/main" val="12693397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Rappel</a:t>
            </a:r>
            <a:r>
              <a:rPr lang="fr-FR" baseline="0" dirty="0"/>
              <a:t> sur les dispo : il n’est plus exigé de réintégrer la fonction publique pour bénéficier d’une nouvelle période de disponibilité au terme de 5 ans dans cette position.</a:t>
            </a:r>
            <a:endParaRPr lang="fr-FR" dirty="0"/>
          </a:p>
        </p:txBody>
      </p:sp>
      <p:sp>
        <p:nvSpPr>
          <p:cNvPr id="4" name="Espace réservé du numéro de diapositive 3"/>
          <p:cNvSpPr>
            <a:spLocks noGrp="1"/>
          </p:cNvSpPr>
          <p:nvPr>
            <p:ph type="sldNum" sz="quarter" idx="10"/>
          </p:nvPr>
        </p:nvSpPr>
        <p:spPr/>
        <p:txBody>
          <a:bodyPr/>
          <a:lstStyle/>
          <a:p>
            <a:fld id="{AB60E27F-1CF8-4323-97C3-CEE48A53C11D}" type="slidenum">
              <a:rPr lang="fr-FR" smtClean="0"/>
              <a:t>11</a:t>
            </a:fld>
            <a:endParaRPr lang="fr-FR"/>
          </a:p>
        </p:txBody>
      </p:sp>
    </p:spTree>
    <p:extLst>
      <p:ext uri="{BB962C8B-B14F-4D97-AF65-F5344CB8AC3E}">
        <p14:creationId xmlns:p14="http://schemas.microsoft.com/office/powerpoint/2010/main" val="17816433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titre diaporama">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2CB18BD-8CFA-4BA1-B1BC-60474EBF02CA}"/>
              </a:ext>
            </a:extLst>
          </p:cNvPr>
          <p:cNvSpPr>
            <a:spLocks noGrp="1"/>
          </p:cNvSpPr>
          <p:nvPr>
            <p:ph type="title" hasCustomPrompt="1"/>
          </p:nvPr>
        </p:nvSpPr>
        <p:spPr>
          <a:xfrm>
            <a:off x="838200" y="3952779"/>
            <a:ext cx="10515600" cy="646331"/>
          </a:xfrm>
          <a:prstGeom prst="rect">
            <a:avLst/>
          </a:prstGeom>
        </p:spPr>
        <p:txBody>
          <a:bodyPr>
            <a:spAutoFit/>
          </a:bodyPr>
          <a:lstStyle>
            <a:lvl1pPr>
              <a:defRPr>
                <a:solidFill>
                  <a:srgbClr val="AD1225"/>
                </a:solidFill>
              </a:defRPr>
            </a:lvl1pPr>
          </a:lstStyle>
          <a:p>
            <a:r>
              <a:rPr lang="fr-FR" dirty="0"/>
              <a:t>Titre du diaporama</a:t>
            </a:r>
          </a:p>
        </p:txBody>
      </p:sp>
      <p:sp>
        <p:nvSpPr>
          <p:cNvPr id="8" name="Espace réservé du texte 7">
            <a:extLst>
              <a:ext uri="{FF2B5EF4-FFF2-40B4-BE49-F238E27FC236}">
                <a16:creationId xmlns:a16="http://schemas.microsoft.com/office/drawing/2014/main" id="{B3CF3172-F571-4CA4-9871-82C43C74DF4A}"/>
              </a:ext>
            </a:extLst>
          </p:cNvPr>
          <p:cNvSpPr>
            <a:spLocks noGrp="1"/>
          </p:cNvSpPr>
          <p:nvPr>
            <p:ph type="body" sz="quarter" idx="11" hasCustomPrompt="1"/>
          </p:nvPr>
        </p:nvSpPr>
        <p:spPr>
          <a:xfrm>
            <a:off x="838201" y="2894399"/>
            <a:ext cx="10515600" cy="460800"/>
          </a:xfrm>
          <a:prstGeom prst="rect">
            <a:avLst/>
          </a:prstGeom>
        </p:spPr>
        <p:txBody>
          <a:bodyPr anchor="ctr" anchorCtr="0">
            <a:spAutoFit/>
          </a:bodyPr>
          <a:lstStyle>
            <a:lvl1pPr>
              <a:defRPr sz="2400" b="0">
                <a:solidFill>
                  <a:srgbClr val="4B4B4A"/>
                </a:solidFill>
              </a:defRPr>
            </a:lvl1pPr>
          </a:lstStyle>
          <a:p>
            <a:pPr lvl="0"/>
            <a:r>
              <a:rPr lang="fr-FR" dirty="0"/>
              <a:t>DATE</a:t>
            </a:r>
          </a:p>
        </p:txBody>
      </p:sp>
      <p:sp>
        <p:nvSpPr>
          <p:cNvPr id="4" name="Espace réservé du texte 3">
            <a:extLst>
              <a:ext uri="{FF2B5EF4-FFF2-40B4-BE49-F238E27FC236}">
                <a16:creationId xmlns:a16="http://schemas.microsoft.com/office/drawing/2014/main" id="{F90B4AEE-C92D-4CA4-A894-666F8A91F21A}"/>
              </a:ext>
            </a:extLst>
          </p:cNvPr>
          <p:cNvSpPr>
            <a:spLocks noGrp="1"/>
          </p:cNvSpPr>
          <p:nvPr>
            <p:ph type="body" sz="quarter" idx="14" hasCustomPrompt="1"/>
          </p:nvPr>
        </p:nvSpPr>
        <p:spPr>
          <a:xfrm>
            <a:off x="838200" y="4698215"/>
            <a:ext cx="10515600" cy="478800"/>
          </a:xfrm>
          <a:prstGeom prst="rect">
            <a:avLst/>
          </a:prstGeom>
        </p:spPr>
        <p:txBody>
          <a:bodyPr/>
          <a:lstStyle>
            <a:lvl1pPr>
              <a:defRPr>
                <a:solidFill>
                  <a:srgbClr val="AD1225"/>
                </a:solidFill>
              </a:defRPr>
            </a:lvl1pPr>
          </a:lstStyle>
          <a:p>
            <a:pPr lvl="0"/>
            <a:r>
              <a:rPr lang="fr-FR" dirty="0"/>
              <a:t>Sous-titre éventuel du diaporama</a:t>
            </a:r>
          </a:p>
        </p:txBody>
      </p:sp>
    </p:spTree>
    <p:extLst>
      <p:ext uri="{BB962C8B-B14F-4D97-AF65-F5344CB8AC3E}">
        <p14:creationId xmlns:p14="http://schemas.microsoft.com/office/powerpoint/2010/main" val="23167673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Diapositive ordre du jour">
    <p:spTree>
      <p:nvGrpSpPr>
        <p:cNvPr id="1" name=""/>
        <p:cNvGrpSpPr/>
        <p:nvPr/>
      </p:nvGrpSpPr>
      <p:grpSpPr>
        <a:xfrm>
          <a:off x="0" y="0"/>
          <a:ext cx="0" cy="0"/>
          <a:chOff x="0" y="0"/>
          <a:chExt cx="0" cy="0"/>
        </a:xfrm>
      </p:grpSpPr>
      <p:sp>
        <p:nvSpPr>
          <p:cNvPr id="10" name="Espace réservé du texte 9">
            <a:extLst>
              <a:ext uri="{FF2B5EF4-FFF2-40B4-BE49-F238E27FC236}">
                <a16:creationId xmlns:a16="http://schemas.microsoft.com/office/drawing/2014/main" id="{24B67468-2A84-4F3B-A6AA-604D8F243A6B}"/>
              </a:ext>
            </a:extLst>
          </p:cNvPr>
          <p:cNvSpPr>
            <a:spLocks noGrp="1"/>
          </p:cNvSpPr>
          <p:nvPr>
            <p:ph type="body" sz="quarter" idx="13"/>
          </p:nvPr>
        </p:nvSpPr>
        <p:spPr>
          <a:xfrm>
            <a:off x="360000" y="1620000"/>
            <a:ext cx="11520000" cy="4320000"/>
          </a:xfrm>
          <a:prstGeom prst="rect">
            <a:avLst/>
          </a:prstGeom>
        </p:spPr>
        <p:txBody>
          <a:bodyPr anchor="t" anchorCtr="0"/>
          <a:lstStyle>
            <a:lvl1pPr algn="l">
              <a:defRPr sz="2800">
                <a:solidFill>
                  <a:srgbClr val="AD1225"/>
                </a:solidFill>
              </a:defRPr>
            </a:lvl1pPr>
            <a:lvl3pPr>
              <a:defRPr>
                <a:solidFill>
                  <a:srgbClr val="494948"/>
                </a:solidFill>
              </a:defRPr>
            </a:lvl3pPr>
          </a:lstStyle>
          <a:p>
            <a:pPr lvl="0"/>
            <a:r>
              <a:rPr lang="fr-FR" dirty="0"/>
              <a:t>Modifier les styles du texte du masque</a:t>
            </a:r>
          </a:p>
          <a:p>
            <a:pPr lvl="1"/>
            <a:r>
              <a:rPr lang="fr-FR" dirty="0"/>
              <a:t>Deuxième niveau</a:t>
            </a:r>
          </a:p>
          <a:p>
            <a:pPr lvl="2"/>
            <a:r>
              <a:rPr lang="fr-FR" dirty="0"/>
              <a:t>Troisième niveau</a:t>
            </a:r>
          </a:p>
        </p:txBody>
      </p:sp>
      <p:sp>
        <p:nvSpPr>
          <p:cNvPr id="12" name="Espace réservé du texte 11">
            <a:extLst>
              <a:ext uri="{FF2B5EF4-FFF2-40B4-BE49-F238E27FC236}">
                <a16:creationId xmlns:a16="http://schemas.microsoft.com/office/drawing/2014/main" id="{AC4FD657-E5BB-42D0-9BF3-BCEF5B073611}"/>
              </a:ext>
            </a:extLst>
          </p:cNvPr>
          <p:cNvSpPr>
            <a:spLocks noGrp="1"/>
          </p:cNvSpPr>
          <p:nvPr>
            <p:ph type="body" sz="quarter" idx="14" hasCustomPrompt="1"/>
          </p:nvPr>
        </p:nvSpPr>
        <p:spPr>
          <a:xfrm>
            <a:off x="838200" y="698335"/>
            <a:ext cx="11088688" cy="342065"/>
          </a:xfrm>
          <a:prstGeom prst="rect">
            <a:avLst/>
          </a:prstGeom>
        </p:spPr>
        <p:txBody>
          <a:bodyPr anchor="ctr" anchorCtr="0"/>
          <a:lstStyle>
            <a:lvl1pPr>
              <a:defRPr sz="1600">
                <a:solidFill>
                  <a:srgbClr val="AD1225"/>
                </a:solidFill>
              </a:defRPr>
            </a:lvl1pPr>
          </a:lstStyle>
          <a:p>
            <a:pPr lvl="0"/>
            <a:r>
              <a:rPr lang="fr-FR" dirty="0"/>
              <a:t>Rappel éventuel du titre du diaporama</a:t>
            </a:r>
          </a:p>
        </p:txBody>
      </p:sp>
      <p:sp>
        <p:nvSpPr>
          <p:cNvPr id="14" name="Titre 13">
            <a:extLst>
              <a:ext uri="{FF2B5EF4-FFF2-40B4-BE49-F238E27FC236}">
                <a16:creationId xmlns:a16="http://schemas.microsoft.com/office/drawing/2014/main" id="{0F9B4C91-2DC5-460A-94C7-E5BFA86F2610}"/>
              </a:ext>
            </a:extLst>
          </p:cNvPr>
          <p:cNvSpPr>
            <a:spLocks noGrp="1"/>
          </p:cNvSpPr>
          <p:nvPr>
            <p:ph type="title" hasCustomPrompt="1"/>
          </p:nvPr>
        </p:nvSpPr>
        <p:spPr>
          <a:xfrm>
            <a:off x="838200" y="315247"/>
            <a:ext cx="11088688" cy="315275"/>
          </a:xfrm>
          <a:prstGeom prst="rect">
            <a:avLst/>
          </a:prstGeom>
        </p:spPr>
        <p:txBody>
          <a:bodyPr/>
          <a:lstStyle>
            <a:lvl1pPr>
              <a:defRPr sz="2000">
                <a:solidFill>
                  <a:srgbClr val="AD1225"/>
                </a:solidFill>
              </a:defRPr>
            </a:lvl1pPr>
          </a:lstStyle>
          <a:p>
            <a:r>
              <a:rPr lang="fr-FR" dirty="0"/>
              <a:t>Ordre du jour de la réunion</a:t>
            </a:r>
          </a:p>
        </p:txBody>
      </p:sp>
    </p:spTree>
    <p:extLst>
      <p:ext uri="{BB962C8B-B14F-4D97-AF65-F5344CB8AC3E}">
        <p14:creationId xmlns:p14="http://schemas.microsoft.com/office/powerpoint/2010/main" val="2237024779"/>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apositive titre diaporama">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2CB18BD-8CFA-4BA1-B1BC-60474EBF02CA}"/>
              </a:ext>
            </a:extLst>
          </p:cNvPr>
          <p:cNvSpPr>
            <a:spLocks noGrp="1"/>
          </p:cNvSpPr>
          <p:nvPr>
            <p:ph type="title" hasCustomPrompt="1"/>
          </p:nvPr>
        </p:nvSpPr>
        <p:spPr>
          <a:xfrm>
            <a:off x="838200" y="3952779"/>
            <a:ext cx="10515600" cy="646331"/>
          </a:xfrm>
          <a:prstGeom prst="rect">
            <a:avLst/>
          </a:prstGeom>
        </p:spPr>
        <p:txBody>
          <a:bodyPr>
            <a:spAutoFit/>
          </a:bodyPr>
          <a:lstStyle>
            <a:lvl1pPr>
              <a:defRPr>
                <a:solidFill>
                  <a:srgbClr val="AD1225"/>
                </a:solidFill>
              </a:defRPr>
            </a:lvl1pPr>
          </a:lstStyle>
          <a:p>
            <a:r>
              <a:rPr lang="fr-FR" dirty="0"/>
              <a:t>Titre du diaporama</a:t>
            </a:r>
          </a:p>
        </p:txBody>
      </p:sp>
      <p:sp>
        <p:nvSpPr>
          <p:cNvPr id="8" name="Espace réservé du texte 7">
            <a:extLst>
              <a:ext uri="{FF2B5EF4-FFF2-40B4-BE49-F238E27FC236}">
                <a16:creationId xmlns:a16="http://schemas.microsoft.com/office/drawing/2014/main" id="{B3CF3172-F571-4CA4-9871-82C43C74DF4A}"/>
              </a:ext>
            </a:extLst>
          </p:cNvPr>
          <p:cNvSpPr>
            <a:spLocks noGrp="1"/>
          </p:cNvSpPr>
          <p:nvPr>
            <p:ph type="body" sz="quarter" idx="11" hasCustomPrompt="1"/>
          </p:nvPr>
        </p:nvSpPr>
        <p:spPr>
          <a:xfrm>
            <a:off x="838201" y="2894399"/>
            <a:ext cx="10515600" cy="460800"/>
          </a:xfrm>
          <a:prstGeom prst="rect">
            <a:avLst/>
          </a:prstGeom>
        </p:spPr>
        <p:txBody>
          <a:bodyPr anchor="ctr" anchorCtr="0">
            <a:spAutoFit/>
          </a:bodyPr>
          <a:lstStyle>
            <a:lvl1pPr>
              <a:defRPr sz="2400" b="0">
                <a:solidFill>
                  <a:srgbClr val="4B4B4A"/>
                </a:solidFill>
              </a:defRPr>
            </a:lvl1pPr>
          </a:lstStyle>
          <a:p>
            <a:pPr lvl="0"/>
            <a:r>
              <a:rPr lang="fr-FR" dirty="0"/>
              <a:t>DATE</a:t>
            </a:r>
          </a:p>
        </p:txBody>
      </p:sp>
      <p:sp>
        <p:nvSpPr>
          <p:cNvPr id="4" name="Espace réservé du texte 3">
            <a:extLst>
              <a:ext uri="{FF2B5EF4-FFF2-40B4-BE49-F238E27FC236}">
                <a16:creationId xmlns:a16="http://schemas.microsoft.com/office/drawing/2014/main" id="{F90B4AEE-C92D-4CA4-A894-666F8A91F21A}"/>
              </a:ext>
            </a:extLst>
          </p:cNvPr>
          <p:cNvSpPr>
            <a:spLocks noGrp="1"/>
          </p:cNvSpPr>
          <p:nvPr>
            <p:ph type="body" sz="quarter" idx="14" hasCustomPrompt="1"/>
          </p:nvPr>
        </p:nvSpPr>
        <p:spPr>
          <a:xfrm>
            <a:off x="838200" y="4698215"/>
            <a:ext cx="10515600" cy="478800"/>
          </a:xfrm>
          <a:prstGeom prst="rect">
            <a:avLst/>
          </a:prstGeom>
        </p:spPr>
        <p:txBody>
          <a:bodyPr/>
          <a:lstStyle>
            <a:lvl1pPr>
              <a:defRPr>
                <a:solidFill>
                  <a:srgbClr val="AD1225"/>
                </a:solidFill>
              </a:defRPr>
            </a:lvl1pPr>
          </a:lstStyle>
          <a:p>
            <a:pPr lvl="0"/>
            <a:r>
              <a:rPr lang="fr-FR" dirty="0"/>
              <a:t>Sous-titre éventuel du diaporama</a:t>
            </a:r>
          </a:p>
        </p:txBody>
      </p:sp>
    </p:spTree>
    <p:extLst>
      <p:ext uri="{BB962C8B-B14F-4D97-AF65-F5344CB8AC3E}">
        <p14:creationId xmlns:p14="http://schemas.microsoft.com/office/powerpoint/2010/main" val="6167124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apositive ordre du jour">
    <p:spTree>
      <p:nvGrpSpPr>
        <p:cNvPr id="1" name=""/>
        <p:cNvGrpSpPr/>
        <p:nvPr/>
      </p:nvGrpSpPr>
      <p:grpSpPr>
        <a:xfrm>
          <a:off x="0" y="0"/>
          <a:ext cx="0" cy="0"/>
          <a:chOff x="0" y="0"/>
          <a:chExt cx="0" cy="0"/>
        </a:xfrm>
      </p:grpSpPr>
      <p:sp>
        <p:nvSpPr>
          <p:cNvPr id="10" name="Espace réservé du texte 9">
            <a:extLst>
              <a:ext uri="{FF2B5EF4-FFF2-40B4-BE49-F238E27FC236}">
                <a16:creationId xmlns:a16="http://schemas.microsoft.com/office/drawing/2014/main" id="{24B67468-2A84-4F3B-A6AA-604D8F243A6B}"/>
              </a:ext>
            </a:extLst>
          </p:cNvPr>
          <p:cNvSpPr>
            <a:spLocks noGrp="1"/>
          </p:cNvSpPr>
          <p:nvPr>
            <p:ph type="body" sz="quarter" idx="13"/>
          </p:nvPr>
        </p:nvSpPr>
        <p:spPr>
          <a:xfrm>
            <a:off x="360000" y="1620000"/>
            <a:ext cx="11520000" cy="4320000"/>
          </a:xfrm>
          <a:prstGeom prst="rect">
            <a:avLst/>
          </a:prstGeom>
        </p:spPr>
        <p:txBody>
          <a:bodyPr anchor="t" anchorCtr="0"/>
          <a:lstStyle>
            <a:lvl1pPr algn="l">
              <a:defRPr sz="2800">
                <a:solidFill>
                  <a:srgbClr val="AD1225"/>
                </a:solidFill>
              </a:defRPr>
            </a:lvl1pPr>
            <a:lvl3pPr>
              <a:defRPr>
                <a:solidFill>
                  <a:srgbClr val="494948"/>
                </a:solidFill>
              </a:defRPr>
            </a:lvl3pPr>
          </a:lstStyle>
          <a:p>
            <a:pPr lvl="0"/>
            <a:r>
              <a:rPr lang="fr-FR" dirty="0"/>
              <a:t>Modifier les styles du texte du masque</a:t>
            </a:r>
          </a:p>
          <a:p>
            <a:pPr lvl="1"/>
            <a:r>
              <a:rPr lang="fr-FR" dirty="0"/>
              <a:t>Deuxième niveau</a:t>
            </a:r>
          </a:p>
          <a:p>
            <a:pPr lvl="2"/>
            <a:r>
              <a:rPr lang="fr-FR" dirty="0"/>
              <a:t>Troisième niveau</a:t>
            </a:r>
          </a:p>
        </p:txBody>
      </p:sp>
      <p:sp>
        <p:nvSpPr>
          <p:cNvPr id="12" name="Espace réservé du texte 11">
            <a:extLst>
              <a:ext uri="{FF2B5EF4-FFF2-40B4-BE49-F238E27FC236}">
                <a16:creationId xmlns:a16="http://schemas.microsoft.com/office/drawing/2014/main" id="{AC4FD657-E5BB-42D0-9BF3-BCEF5B073611}"/>
              </a:ext>
            </a:extLst>
          </p:cNvPr>
          <p:cNvSpPr>
            <a:spLocks noGrp="1"/>
          </p:cNvSpPr>
          <p:nvPr>
            <p:ph type="body" sz="quarter" idx="14" hasCustomPrompt="1"/>
          </p:nvPr>
        </p:nvSpPr>
        <p:spPr>
          <a:xfrm>
            <a:off x="838200" y="698335"/>
            <a:ext cx="11088688" cy="342065"/>
          </a:xfrm>
          <a:prstGeom prst="rect">
            <a:avLst/>
          </a:prstGeom>
        </p:spPr>
        <p:txBody>
          <a:bodyPr anchor="ctr" anchorCtr="0"/>
          <a:lstStyle>
            <a:lvl1pPr>
              <a:defRPr sz="1600">
                <a:solidFill>
                  <a:srgbClr val="AD1225"/>
                </a:solidFill>
              </a:defRPr>
            </a:lvl1pPr>
          </a:lstStyle>
          <a:p>
            <a:pPr lvl="0"/>
            <a:r>
              <a:rPr lang="fr-FR" dirty="0"/>
              <a:t>Rappel éventuel du titre du diaporama</a:t>
            </a:r>
          </a:p>
        </p:txBody>
      </p:sp>
      <p:sp>
        <p:nvSpPr>
          <p:cNvPr id="14" name="Titre 13">
            <a:extLst>
              <a:ext uri="{FF2B5EF4-FFF2-40B4-BE49-F238E27FC236}">
                <a16:creationId xmlns:a16="http://schemas.microsoft.com/office/drawing/2014/main" id="{0F9B4C91-2DC5-460A-94C7-E5BFA86F2610}"/>
              </a:ext>
            </a:extLst>
          </p:cNvPr>
          <p:cNvSpPr>
            <a:spLocks noGrp="1"/>
          </p:cNvSpPr>
          <p:nvPr>
            <p:ph type="title" hasCustomPrompt="1"/>
          </p:nvPr>
        </p:nvSpPr>
        <p:spPr>
          <a:xfrm>
            <a:off x="838200" y="315247"/>
            <a:ext cx="11088688" cy="315275"/>
          </a:xfrm>
          <a:prstGeom prst="rect">
            <a:avLst/>
          </a:prstGeom>
        </p:spPr>
        <p:txBody>
          <a:bodyPr/>
          <a:lstStyle>
            <a:lvl1pPr>
              <a:defRPr sz="2000">
                <a:solidFill>
                  <a:srgbClr val="AD1225"/>
                </a:solidFill>
              </a:defRPr>
            </a:lvl1pPr>
          </a:lstStyle>
          <a:p>
            <a:r>
              <a:rPr lang="fr-FR" dirty="0"/>
              <a:t>Ordre du jour de la réunion</a:t>
            </a:r>
          </a:p>
        </p:txBody>
      </p:sp>
    </p:spTree>
    <p:extLst>
      <p:ext uri="{BB962C8B-B14F-4D97-AF65-F5344CB8AC3E}">
        <p14:creationId xmlns:p14="http://schemas.microsoft.com/office/powerpoint/2010/main" val="4207010891"/>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apositive titre parti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B92E79F1-D410-4D55-BE7F-9ABDA608C025}"/>
              </a:ext>
            </a:extLst>
          </p:cNvPr>
          <p:cNvSpPr>
            <a:spLocks noGrp="1"/>
          </p:cNvSpPr>
          <p:nvPr>
            <p:ph type="body" sz="quarter" idx="12" hasCustomPrompt="1"/>
          </p:nvPr>
        </p:nvSpPr>
        <p:spPr>
          <a:xfrm>
            <a:off x="838200" y="1994400"/>
            <a:ext cx="10515600" cy="583200"/>
          </a:xfrm>
          <a:prstGeom prst="rect">
            <a:avLst/>
          </a:prstGeom>
        </p:spPr>
        <p:txBody>
          <a:bodyPr anchor="ctr" anchorCtr="0"/>
          <a:lstStyle>
            <a:lvl1pPr>
              <a:defRPr sz="4400" b="1">
                <a:solidFill>
                  <a:srgbClr val="494948"/>
                </a:solidFill>
                <a:latin typeface="+mj-lt"/>
              </a:defRPr>
            </a:lvl1pPr>
            <a:lvl5pPr marL="1828800" indent="0">
              <a:buNone/>
              <a:defRPr/>
            </a:lvl5pPr>
          </a:lstStyle>
          <a:p>
            <a:pPr lvl="0"/>
            <a:r>
              <a:rPr lang="fr-FR" dirty="0"/>
              <a:t>TITRE DE LA PARTIE</a:t>
            </a:r>
          </a:p>
        </p:txBody>
      </p:sp>
      <p:sp>
        <p:nvSpPr>
          <p:cNvPr id="11" name="Espace réservé du texte 10">
            <a:extLst>
              <a:ext uri="{FF2B5EF4-FFF2-40B4-BE49-F238E27FC236}">
                <a16:creationId xmlns:a16="http://schemas.microsoft.com/office/drawing/2014/main" id="{8D8A0EF4-B199-40D0-8270-3FFCECF69D33}"/>
              </a:ext>
            </a:extLst>
          </p:cNvPr>
          <p:cNvSpPr>
            <a:spLocks noGrp="1"/>
          </p:cNvSpPr>
          <p:nvPr>
            <p:ph type="body" sz="quarter" idx="13" hasCustomPrompt="1"/>
          </p:nvPr>
        </p:nvSpPr>
        <p:spPr>
          <a:xfrm>
            <a:off x="838200" y="2728800"/>
            <a:ext cx="10515600" cy="535531"/>
          </a:xfrm>
          <a:prstGeom prst="rect">
            <a:avLst/>
          </a:prstGeom>
        </p:spPr>
        <p:txBody>
          <a:bodyPr anchor="ctr" anchorCtr="0"/>
          <a:lstStyle>
            <a:lvl1pPr>
              <a:defRPr>
                <a:solidFill>
                  <a:srgbClr val="494948"/>
                </a:solidFill>
              </a:defRPr>
            </a:lvl1pPr>
            <a:lvl5pPr marL="1828800" indent="0">
              <a:buNone/>
              <a:defRPr/>
            </a:lvl5pPr>
          </a:lstStyle>
          <a:p>
            <a:pPr lvl="0"/>
            <a:r>
              <a:rPr lang="fr-FR" dirty="0"/>
              <a:t>Sous-titre éventuel de la partie</a:t>
            </a:r>
          </a:p>
        </p:txBody>
      </p:sp>
    </p:spTree>
    <p:extLst>
      <p:ext uri="{BB962C8B-B14F-4D97-AF65-F5344CB8AC3E}">
        <p14:creationId xmlns:p14="http://schemas.microsoft.com/office/powerpoint/2010/main" val="17801040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apositive contenu">
    <p:spTree>
      <p:nvGrpSpPr>
        <p:cNvPr id="1" name=""/>
        <p:cNvGrpSpPr/>
        <p:nvPr/>
      </p:nvGrpSpPr>
      <p:grpSpPr>
        <a:xfrm>
          <a:off x="0" y="0"/>
          <a:ext cx="0" cy="0"/>
          <a:chOff x="0" y="0"/>
          <a:chExt cx="0" cy="0"/>
        </a:xfrm>
      </p:grpSpPr>
      <p:sp>
        <p:nvSpPr>
          <p:cNvPr id="10" name="Espace réservé du texte 9">
            <a:extLst>
              <a:ext uri="{FF2B5EF4-FFF2-40B4-BE49-F238E27FC236}">
                <a16:creationId xmlns:a16="http://schemas.microsoft.com/office/drawing/2014/main" id="{24B67468-2A84-4F3B-A6AA-604D8F243A6B}"/>
              </a:ext>
            </a:extLst>
          </p:cNvPr>
          <p:cNvSpPr>
            <a:spLocks noGrp="1"/>
          </p:cNvSpPr>
          <p:nvPr>
            <p:ph type="body" sz="quarter" idx="13"/>
          </p:nvPr>
        </p:nvSpPr>
        <p:spPr>
          <a:xfrm>
            <a:off x="360000" y="1620000"/>
            <a:ext cx="11520000" cy="4320000"/>
          </a:xfrm>
          <a:prstGeom prst="rect">
            <a:avLst/>
          </a:prstGeom>
        </p:spPr>
        <p:txBody>
          <a:bodyPr anchor="t" anchorCtr="0"/>
          <a:lstStyle>
            <a:lvl1pPr algn="l">
              <a:defRPr sz="2800">
                <a:solidFill>
                  <a:srgbClr val="AD1225"/>
                </a:solidFill>
              </a:defRPr>
            </a:lvl1pPr>
            <a:lvl3pPr>
              <a:defRPr>
                <a:solidFill>
                  <a:srgbClr val="494948"/>
                </a:solidFill>
              </a:defRPr>
            </a:lvl3pPr>
          </a:lstStyle>
          <a:p>
            <a:pPr lvl="0"/>
            <a:r>
              <a:rPr lang="fr-FR" dirty="0"/>
              <a:t>Modifier les styles du texte du masque</a:t>
            </a:r>
          </a:p>
          <a:p>
            <a:pPr lvl="1"/>
            <a:r>
              <a:rPr lang="fr-FR" dirty="0"/>
              <a:t>Deuxième niveau</a:t>
            </a:r>
          </a:p>
          <a:p>
            <a:pPr lvl="2"/>
            <a:r>
              <a:rPr lang="fr-FR" dirty="0"/>
              <a:t>Troisième niveau</a:t>
            </a:r>
          </a:p>
        </p:txBody>
      </p:sp>
      <p:sp>
        <p:nvSpPr>
          <p:cNvPr id="12" name="Espace réservé du texte 11">
            <a:extLst>
              <a:ext uri="{FF2B5EF4-FFF2-40B4-BE49-F238E27FC236}">
                <a16:creationId xmlns:a16="http://schemas.microsoft.com/office/drawing/2014/main" id="{AC4FD657-E5BB-42D0-9BF3-BCEF5B073611}"/>
              </a:ext>
            </a:extLst>
          </p:cNvPr>
          <p:cNvSpPr>
            <a:spLocks noGrp="1"/>
          </p:cNvSpPr>
          <p:nvPr>
            <p:ph type="body" sz="quarter" idx="14" hasCustomPrompt="1"/>
          </p:nvPr>
        </p:nvSpPr>
        <p:spPr>
          <a:xfrm>
            <a:off x="838200" y="698335"/>
            <a:ext cx="11088688" cy="342065"/>
          </a:xfrm>
          <a:prstGeom prst="rect">
            <a:avLst/>
          </a:prstGeom>
        </p:spPr>
        <p:txBody>
          <a:bodyPr anchor="ctr" anchorCtr="0"/>
          <a:lstStyle>
            <a:lvl1pPr>
              <a:defRPr sz="1600">
                <a:solidFill>
                  <a:srgbClr val="AD1225"/>
                </a:solidFill>
              </a:defRPr>
            </a:lvl1pPr>
          </a:lstStyle>
          <a:p>
            <a:pPr lvl="0"/>
            <a:r>
              <a:rPr lang="fr-FR" dirty="0"/>
              <a:t>Rappel éventuel du sous-titre de la partie</a:t>
            </a:r>
          </a:p>
        </p:txBody>
      </p:sp>
      <p:sp>
        <p:nvSpPr>
          <p:cNvPr id="14" name="Titre 13">
            <a:extLst>
              <a:ext uri="{FF2B5EF4-FFF2-40B4-BE49-F238E27FC236}">
                <a16:creationId xmlns:a16="http://schemas.microsoft.com/office/drawing/2014/main" id="{0F9B4C91-2DC5-460A-94C7-E5BFA86F2610}"/>
              </a:ext>
            </a:extLst>
          </p:cNvPr>
          <p:cNvSpPr>
            <a:spLocks noGrp="1"/>
          </p:cNvSpPr>
          <p:nvPr>
            <p:ph type="title" hasCustomPrompt="1"/>
          </p:nvPr>
        </p:nvSpPr>
        <p:spPr>
          <a:xfrm>
            <a:off x="838200" y="315247"/>
            <a:ext cx="11088688" cy="315275"/>
          </a:xfrm>
          <a:prstGeom prst="rect">
            <a:avLst/>
          </a:prstGeom>
        </p:spPr>
        <p:txBody>
          <a:bodyPr/>
          <a:lstStyle>
            <a:lvl1pPr>
              <a:defRPr sz="2000">
                <a:solidFill>
                  <a:srgbClr val="AD1225"/>
                </a:solidFill>
              </a:defRPr>
            </a:lvl1pPr>
          </a:lstStyle>
          <a:p>
            <a:r>
              <a:rPr lang="fr-FR" dirty="0"/>
              <a:t>Rappel du titre de la partie</a:t>
            </a:r>
          </a:p>
        </p:txBody>
      </p:sp>
      <p:sp>
        <p:nvSpPr>
          <p:cNvPr id="13" name="Espace réservé du numéro de diapositive 6">
            <a:extLst>
              <a:ext uri="{FF2B5EF4-FFF2-40B4-BE49-F238E27FC236}">
                <a16:creationId xmlns:a16="http://schemas.microsoft.com/office/drawing/2014/main" id="{40826F56-8CC7-4ED7-95B4-FA469D01B375}"/>
              </a:ext>
            </a:extLst>
          </p:cNvPr>
          <p:cNvSpPr>
            <a:spLocks noGrp="1"/>
          </p:cNvSpPr>
          <p:nvPr>
            <p:ph type="sldNum" sz="quarter" idx="12"/>
          </p:nvPr>
        </p:nvSpPr>
        <p:spPr>
          <a:xfrm>
            <a:off x="9360000" y="6210000"/>
            <a:ext cx="2520000" cy="288000"/>
          </a:xfrm>
          <a:prstGeom prst="rect">
            <a:avLst/>
          </a:prstGeom>
        </p:spPr>
        <p:txBody>
          <a:bodyPr/>
          <a:lstStyle>
            <a:lvl1pPr algn="r">
              <a:defRPr sz="1000">
                <a:solidFill>
                  <a:srgbClr val="4B4B4A"/>
                </a:solidFill>
              </a:defRPr>
            </a:lvl1pPr>
          </a:lstStyle>
          <a:p>
            <a:fld id="{8E0A238A-8599-44CE-8C7D-9538EC0F8B06}" type="slidenum">
              <a:rPr lang="fr-FR" smtClean="0"/>
              <a:pPr/>
              <a:t>‹N°›</a:t>
            </a:fld>
            <a:endParaRPr lang="fr-FR" dirty="0"/>
          </a:p>
        </p:txBody>
      </p:sp>
    </p:spTree>
    <p:extLst>
      <p:ext uri="{BB962C8B-B14F-4D97-AF65-F5344CB8AC3E}">
        <p14:creationId xmlns:p14="http://schemas.microsoft.com/office/powerpoint/2010/main" val="587381634"/>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e ordre du jour">
    <p:spTree>
      <p:nvGrpSpPr>
        <p:cNvPr id="1" name=""/>
        <p:cNvGrpSpPr/>
        <p:nvPr/>
      </p:nvGrpSpPr>
      <p:grpSpPr>
        <a:xfrm>
          <a:off x="0" y="0"/>
          <a:ext cx="0" cy="0"/>
          <a:chOff x="0" y="0"/>
          <a:chExt cx="0" cy="0"/>
        </a:xfrm>
      </p:grpSpPr>
      <p:sp>
        <p:nvSpPr>
          <p:cNvPr id="10" name="Espace réservé du texte 9">
            <a:extLst>
              <a:ext uri="{FF2B5EF4-FFF2-40B4-BE49-F238E27FC236}">
                <a16:creationId xmlns:a16="http://schemas.microsoft.com/office/drawing/2014/main" id="{24B67468-2A84-4F3B-A6AA-604D8F243A6B}"/>
              </a:ext>
            </a:extLst>
          </p:cNvPr>
          <p:cNvSpPr>
            <a:spLocks noGrp="1"/>
          </p:cNvSpPr>
          <p:nvPr>
            <p:ph type="body" sz="quarter" idx="13"/>
          </p:nvPr>
        </p:nvSpPr>
        <p:spPr>
          <a:xfrm>
            <a:off x="360000" y="1620000"/>
            <a:ext cx="11520000" cy="4320000"/>
          </a:xfrm>
          <a:prstGeom prst="rect">
            <a:avLst/>
          </a:prstGeom>
        </p:spPr>
        <p:txBody>
          <a:bodyPr anchor="t" anchorCtr="0"/>
          <a:lstStyle>
            <a:lvl1pPr algn="l">
              <a:defRPr sz="2800">
                <a:solidFill>
                  <a:srgbClr val="AD1225"/>
                </a:solidFill>
              </a:defRPr>
            </a:lvl1pPr>
            <a:lvl3pPr>
              <a:defRPr>
                <a:solidFill>
                  <a:srgbClr val="494948"/>
                </a:solidFill>
              </a:defRPr>
            </a:lvl3pPr>
          </a:lstStyle>
          <a:p>
            <a:pPr lvl="0"/>
            <a:r>
              <a:rPr lang="fr-FR" dirty="0"/>
              <a:t>Modifier les styles du texte du masque</a:t>
            </a:r>
          </a:p>
          <a:p>
            <a:pPr lvl="1"/>
            <a:r>
              <a:rPr lang="fr-FR" dirty="0"/>
              <a:t>Deuxième niveau</a:t>
            </a:r>
          </a:p>
          <a:p>
            <a:pPr lvl="2"/>
            <a:r>
              <a:rPr lang="fr-FR" dirty="0"/>
              <a:t>Troisième niveau</a:t>
            </a:r>
          </a:p>
        </p:txBody>
      </p:sp>
      <p:sp>
        <p:nvSpPr>
          <p:cNvPr id="12" name="Espace réservé du texte 11">
            <a:extLst>
              <a:ext uri="{FF2B5EF4-FFF2-40B4-BE49-F238E27FC236}">
                <a16:creationId xmlns:a16="http://schemas.microsoft.com/office/drawing/2014/main" id="{AC4FD657-E5BB-42D0-9BF3-BCEF5B073611}"/>
              </a:ext>
            </a:extLst>
          </p:cNvPr>
          <p:cNvSpPr>
            <a:spLocks noGrp="1"/>
          </p:cNvSpPr>
          <p:nvPr>
            <p:ph type="body" sz="quarter" idx="14" hasCustomPrompt="1"/>
          </p:nvPr>
        </p:nvSpPr>
        <p:spPr>
          <a:xfrm>
            <a:off x="838200" y="698335"/>
            <a:ext cx="11088688" cy="342065"/>
          </a:xfrm>
          <a:prstGeom prst="rect">
            <a:avLst/>
          </a:prstGeom>
        </p:spPr>
        <p:txBody>
          <a:bodyPr anchor="ctr" anchorCtr="0"/>
          <a:lstStyle>
            <a:lvl1pPr>
              <a:defRPr sz="1600">
                <a:solidFill>
                  <a:srgbClr val="AD1225"/>
                </a:solidFill>
              </a:defRPr>
            </a:lvl1pPr>
          </a:lstStyle>
          <a:p>
            <a:pPr lvl="0"/>
            <a:r>
              <a:rPr lang="fr-FR" dirty="0"/>
              <a:t>Rappel éventuel du titre du diaporama</a:t>
            </a:r>
          </a:p>
        </p:txBody>
      </p:sp>
      <p:sp>
        <p:nvSpPr>
          <p:cNvPr id="14" name="Titre 13">
            <a:extLst>
              <a:ext uri="{FF2B5EF4-FFF2-40B4-BE49-F238E27FC236}">
                <a16:creationId xmlns:a16="http://schemas.microsoft.com/office/drawing/2014/main" id="{0F9B4C91-2DC5-460A-94C7-E5BFA86F2610}"/>
              </a:ext>
            </a:extLst>
          </p:cNvPr>
          <p:cNvSpPr>
            <a:spLocks noGrp="1"/>
          </p:cNvSpPr>
          <p:nvPr>
            <p:ph type="title" hasCustomPrompt="1"/>
          </p:nvPr>
        </p:nvSpPr>
        <p:spPr>
          <a:xfrm>
            <a:off x="838200" y="315247"/>
            <a:ext cx="11088688" cy="315275"/>
          </a:xfrm>
          <a:prstGeom prst="rect">
            <a:avLst/>
          </a:prstGeom>
        </p:spPr>
        <p:txBody>
          <a:bodyPr/>
          <a:lstStyle>
            <a:lvl1pPr>
              <a:defRPr sz="2000">
                <a:solidFill>
                  <a:srgbClr val="AD1225"/>
                </a:solidFill>
              </a:defRPr>
            </a:lvl1pPr>
          </a:lstStyle>
          <a:p>
            <a:r>
              <a:rPr lang="fr-FR" dirty="0"/>
              <a:t>Ordre du jour de la réunion</a:t>
            </a:r>
          </a:p>
        </p:txBody>
      </p:sp>
    </p:spTree>
    <p:extLst>
      <p:ext uri="{BB962C8B-B14F-4D97-AF65-F5344CB8AC3E}">
        <p14:creationId xmlns:p14="http://schemas.microsoft.com/office/powerpoint/2010/main" val="1443841358"/>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e titre parti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B92E79F1-D410-4D55-BE7F-9ABDA608C025}"/>
              </a:ext>
            </a:extLst>
          </p:cNvPr>
          <p:cNvSpPr>
            <a:spLocks noGrp="1"/>
          </p:cNvSpPr>
          <p:nvPr>
            <p:ph type="body" sz="quarter" idx="12" hasCustomPrompt="1"/>
          </p:nvPr>
        </p:nvSpPr>
        <p:spPr>
          <a:xfrm>
            <a:off x="838200" y="1994400"/>
            <a:ext cx="10515600" cy="583200"/>
          </a:xfrm>
          <a:prstGeom prst="rect">
            <a:avLst/>
          </a:prstGeom>
        </p:spPr>
        <p:txBody>
          <a:bodyPr anchor="ctr" anchorCtr="0"/>
          <a:lstStyle>
            <a:lvl1pPr>
              <a:defRPr sz="4400" b="1">
                <a:solidFill>
                  <a:srgbClr val="494948"/>
                </a:solidFill>
                <a:latin typeface="+mj-lt"/>
              </a:defRPr>
            </a:lvl1pPr>
            <a:lvl5pPr marL="1828800" indent="0">
              <a:buNone/>
              <a:defRPr/>
            </a:lvl5pPr>
          </a:lstStyle>
          <a:p>
            <a:pPr lvl="0"/>
            <a:r>
              <a:rPr lang="fr-FR" dirty="0"/>
              <a:t>TITRE DE LA PARTIE</a:t>
            </a:r>
          </a:p>
        </p:txBody>
      </p:sp>
      <p:sp>
        <p:nvSpPr>
          <p:cNvPr id="11" name="Espace réservé du texte 10">
            <a:extLst>
              <a:ext uri="{FF2B5EF4-FFF2-40B4-BE49-F238E27FC236}">
                <a16:creationId xmlns:a16="http://schemas.microsoft.com/office/drawing/2014/main" id="{8D8A0EF4-B199-40D0-8270-3FFCECF69D33}"/>
              </a:ext>
            </a:extLst>
          </p:cNvPr>
          <p:cNvSpPr>
            <a:spLocks noGrp="1"/>
          </p:cNvSpPr>
          <p:nvPr>
            <p:ph type="body" sz="quarter" idx="13" hasCustomPrompt="1"/>
          </p:nvPr>
        </p:nvSpPr>
        <p:spPr>
          <a:xfrm>
            <a:off x="838200" y="2728800"/>
            <a:ext cx="10515600" cy="535531"/>
          </a:xfrm>
          <a:prstGeom prst="rect">
            <a:avLst/>
          </a:prstGeom>
        </p:spPr>
        <p:txBody>
          <a:bodyPr anchor="ctr" anchorCtr="0"/>
          <a:lstStyle>
            <a:lvl1pPr>
              <a:defRPr>
                <a:solidFill>
                  <a:srgbClr val="494948"/>
                </a:solidFill>
              </a:defRPr>
            </a:lvl1pPr>
            <a:lvl5pPr marL="1828800" indent="0">
              <a:buNone/>
              <a:defRPr/>
            </a:lvl5pPr>
          </a:lstStyle>
          <a:p>
            <a:pPr lvl="0"/>
            <a:r>
              <a:rPr lang="fr-FR" dirty="0"/>
              <a:t>Sous-titre éventuel de la partie</a:t>
            </a:r>
          </a:p>
        </p:txBody>
      </p:sp>
    </p:spTree>
    <p:extLst>
      <p:ext uri="{BB962C8B-B14F-4D97-AF65-F5344CB8AC3E}">
        <p14:creationId xmlns:p14="http://schemas.microsoft.com/office/powerpoint/2010/main" val="23777585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apositive contenu">
    <p:spTree>
      <p:nvGrpSpPr>
        <p:cNvPr id="1" name=""/>
        <p:cNvGrpSpPr/>
        <p:nvPr/>
      </p:nvGrpSpPr>
      <p:grpSpPr>
        <a:xfrm>
          <a:off x="0" y="0"/>
          <a:ext cx="0" cy="0"/>
          <a:chOff x="0" y="0"/>
          <a:chExt cx="0" cy="0"/>
        </a:xfrm>
      </p:grpSpPr>
      <p:sp>
        <p:nvSpPr>
          <p:cNvPr id="10" name="Espace réservé du texte 9">
            <a:extLst>
              <a:ext uri="{FF2B5EF4-FFF2-40B4-BE49-F238E27FC236}">
                <a16:creationId xmlns:a16="http://schemas.microsoft.com/office/drawing/2014/main" id="{24B67468-2A84-4F3B-A6AA-604D8F243A6B}"/>
              </a:ext>
            </a:extLst>
          </p:cNvPr>
          <p:cNvSpPr>
            <a:spLocks noGrp="1"/>
          </p:cNvSpPr>
          <p:nvPr>
            <p:ph type="body" sz="quarter" idx="13"/>
          </p:nvPr>
        </p:nvSpPr>
        <p:spPr>
          <a:xfrm>
            <a:off x="360000" y="1620000"/>
            <a:ext cx="11520000" cy="4320000"/>
          </a:xfrm>
          <a:prstGeom prst="rect">
            <a:avLst/>
          </a:prstGeom>
        </p:spPr>
        <p:txBody>
          <a:bodyPr anchor="t" anchorCtr="0"/>
          <a:lstStyle>
            <a:lvl1pPr algn="l">
              <a:defRPr sz="2800">
                <a:solidFill>
                  <a:srgbClr val="AD1225"/>
                </a:solidFill>
              </a:defRPr>
            </a:lvl1pPr>
            <a:lvl3pPr>
              <a:defRPr>
                <a:solidFill>
                  <a:srgbClr val="494948"/>
                </a:solidFill>
              </a:defRPr>
            </a:lvl3pPr>
          </a:lstStyle>
          <a:p>
            <a:pPr lvl="0"/>
            <a:r>
              <a:rPr lang="fr-FR" dirty="0"/>
              <a:t>Modifier les styles du texte du masque</a:t>
            </a:r>
          </a:p>
          <a:p>
            <a:pPr lvl="1"/>
            <a:r>
              <a:rPr lang="fr-FR" dirty="0"/>
              <a:t>Deuxième niveau</a:t>
            </a:r>
          </a:p>
          <a:p>
            <a:pPr lvl="2"/>
            <a:r>
              <a:rPr lang="fr-FR" dirty="0"/>
              <a:t>Troisième niveau</a:t>
            </a:r>
          </a:p>
        </p:txBody>
      </p:sp>
      <p:sp>
        <p:nvSpPr>
          <p:cNvPr id="12" name="Espace réservé du texte 11">
            <a:extLst>
              <a:ext uri="{FF2B5EF4-FFF2-40B4-BE49-F238E27FC236}">
                <a16:creationId xmlns:a16="http://schemas.microsoft.com/office/drawing/2014/main" id="{AC4FD657-E5BB-42D0-9BF3-BCEF5B073611}"/>
              </a:ext>
            </a:extLst>
          </p:cNvPr>
          <p:cNvSpPr>
            <a:spLocks noGrp="1"/>
          </p:cNvSpPr>
          <p:nvPr>
            <p:ph type="body" sz="quarter" idx="14" hasCustomPrompt="1"/>
          </p:nvPr>
        </p:nvSpPr>
        <p:spPr>
          <a:xfrm>
            <a:off x="838200" y="698335"/>
            <a:ext cx="11088688" cy="342065"/>
          </a:xfrm>
          <a:prstGeom prst="rect">
            <a:avLst/>
          </a:prstGeom>
        </p:spPr>
        <p:txBody>
          <a:bodyPr anchor="ctr" anchorCtr="0"/>
          <a:lstStyle>
            <a:lvl1pPr>
              <a:defRPr sz="1600">
                <a:solidFill>
                  <a:srgbClr val="AD1225"/>
                </a:solidFill>
              </a:defRPr>
            </a:lvl1pPr>
          </a:lstStyle>
          <a:p>
            <a:pPr lvl="0"/>
            <a:r>
              <a:rPr lang="fr-FR" dirty="0"/>
              <a:t>Rappel éventuel du sous-titre de la partie</a:t>
            </a:r>
          </a:p>
        </p:txBody>
      </p:sp>
      <p:sp>
        <p:nvSpPr>
          <p:cNvPr id="14" name="Titre 13">
            <a:extLst>
              <a:ext uri="{FF2B5EF4-FFF2-40B4-BE49-F238E27FC236}">
                <a16:creationId xmlns:a16="http://schemas.microsoft.com/office/drawing/2014/main" id="{0F9B4C91-2DC5-460A-94C7-E5BFA86F2610}"/>
              </a:ext>
            </a:extLst>
          </p:cNvPr>
          <p:cNvSpPr>
            <a:spLocks noGrp="1"/>
          </p:cNvSpPr>
          <p:nvPr>
            <p:ph type="title" hasCustomPrompt="1"/>
          </p:nvPr>
        </p:nvSpPr>
        <p:spPr>
          <a:xfrm>
            <a:off x="838200" y="315247"/>
            <a:ext cx="11088688" cy="315275"/>
          </a:xfrm>
          <a:prstGeom prst="rect">
            <a:avLst/>
          </a:prstGeom>
        </p:spPr>
        <p:txBody>
          <a:bodyPr/>
          <a:lstStyle>
            <a:lvl1pPr>
              <a:defRPr sz="2000">
                <a:solidFill>
                  <a:srgbClr val="AD1225"/>
                </a:solidFill>
              </a:defRPr>
            </a:lvl1pPr>
          </a:lstStyle>
          <a:p>
            <a:r>
              <a:rPr lang="fr-FR" dirty="0"/>
              <a:t>Rappel du titre de la partie</a:t>
            </a:r>
          </a:p>
        </p:txBody>
      </p:sp>
      <p:sp>
        <p:nvSpPr>
          <p:cNvPr id="13" name="Espace réservé du numéro de diapositive 6">
            <a:extLst>
              <a:ext uri="{FF2B5EF4-FFF2-40B4-BE49-F238E27FC236}">
                <a16:creationId xmlns:a16="http://schemas.microsoft.com/office/drawing/2014/main" id="{40826F56-8CC7-4ED7-95B4-FA469D01B375}"/>
              </a:ext>
            </a:extLst>
          </p:cNvPr>
          <p:cNvSpPr>
            <a:spLocks noGrp="1"/>
          </p:cNvSpPr>
          <p:nvPr>
            <p:ph type="sldNum" sz="quarter" idx="12"/>
          </p:nvPr>
        </p:nvSpPr>
        <p:spPr>
          <a:xfrm>
            <a:off x="9360000" y="6210000"/>
            <a:ext cx="2520000" cy="288000"/>
          </a:xfrm>
          <a:prstGeom prst="rect">
            <a:avLst/>
          </a:prstGeom>
        </p:spPr>
        <p:txBody>
          <a:bodyPr/>
          <a:lstStyle>
            <a:lvl1pPr algn="r">
              <a:defRPr sz="1000">
                <a:solidFill>
                  <a:srgbClr val="4B4B4A"/>
                </a:solidFill>
              </a:defRPr>
            </a:lvl1pPr>
          </a:lstStyle>
          <a:p>
            <a:fld id="{8E0A238A-8599-44CE-8C7D-9538EC0F8B06}" type="slidenum">
              <a:rPr lang="fr-FR" smtClean="0"/>
              <a:pPr/>
              <a:t>‹N°›</a:t>
            </a:fld>
            <a:endParaRPr lang="fr-FR" dirty="0"/>
          </a:p>
        </p:txBody>
      </p:sp>
    </p:spTree>
    <p:extLst>
      <p:ext uri="{BB962C8B-B14F-4D97-AF65-F5344CB8AC3E}">
        <p14:creationId xmlns:p14="http://schemas.microsoft.com/office/powerpoint/2010/main" val="4166628325"/>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Diapositive titre parti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B92E79F1-D410-4D55-BE7F-9ABDA608C025}"/>
              </a:ext>
            </a:extLst>
          </p:cNvPr>
          <p:cNvSpPr>
            <a:spLocks noGrp="1"/>
          </p:cNvSpPr>
          <p:nvPr>
            <p:ph type="body" sz="quarter" idx="12" hasCustomPrompt="1"/>
          </p:nvPr>
        </p:nvSpPr>
        <p:spPr>
          <a:xfrm>
            <a:off x="838200" y="1994400"/>
            <a:ext cx="10515600" cy="583200"/>
          </a:xfrm>
          <a:prstGeom prst="rect">
            <a:avLst/>
          </a:prstGeom>
        </p:spPr>
        <p:txBody>
          <a:bodyPr anchor="ctr" anchorCtr="0"/>
          <a:lstStyle>
            <a:lvl1pPr>
              <a:defRPr sz="4400" b="1">
                <a:solidFill>
                  <a:srgbClr val="494948"/>
                </a:solidFill>
                <a:latin typeface="+mj-lt"/>
              </a:defRPr>
            </a:lvl1pPr>
            <a:lvl5pPr marL="1828800" indent="0">
              <a:buNone/>
              <a:defRPr/>
            </a:lvl5pPr>
          </a:lstStyle>
          <a:p>
            <a:pPr lvl="0"/>
            <a:r>
              <a:rPr lang="fr-FR" dirty="0"/>
              <a:t>TITRE DE LA PARTIE</a:t>
            </a:r>
          </a:p>
        </p:txBody>
      </p:sp>
      <p:sp>
        <p:nvSpPr>
          <p:cNvPr id="11" name="Espace réservé du texte 10">
            <a:extLst>
              <a:ext uri="{FF2B5EF4-FFF2-40B4-BE49-F238E27FC236}">
                <a16:creationId xmlns:a16="http://schemas.microsoft.com/office/drawing/2014/main" id="{8D8A0EF4-B199-40D0-8270-3FFCECF69D33}"/>
              </a:ext>
            </a:extLst>
          </p:cNvPr>
          <p:cNvSpPr>
            <a:spLocks noGrp="1"/>
          </p:cNvSpPr>
          <p:nvPr>
            <p:ph type="body" sz="quarter" idx="13" hasCustomPrompt="1"/>
          </p:nvPr>
        </p:nvSpPr>
        <p:spPr>
          <a:xfrm>
            <a:off x="838200" y="2728800"/>
            <a:ext cx="10515600" cy="535531"/>
          </a:xfrm>
          <a:prstGeom prst="rect">
            <a:avLst/>
          </a:prstGeom>
        </p:spPr>
        <p:txBody>
          <a:bodyPr anchor="ctr" anchorCtr="0"/>
          <a:lstStyle>
            <a:lvl1pPr>
              <a:defRPr>
                <a:solidFill>
                  <a:srgbClr val="494948"/>
                </a:solidFill>
              </a:defRPr>
            </a:lvl1pPr>
            <a:lvl5pPr marL="1828800" indent="0">
              <a:buNone/>
              <a:defRPr/>
            </a:lvl5pPr>
          </a:lstStyle>
          <a:p>
            <a:pPr lvl="0"/>
            <a:r>
              <a:rPr lang="fr-FR" dirty="0"/>
              <a:t>Sous-titre éventuel de la partie</a:t>
            </a:r>
          </a:p>
        </p:txBody>
      </p:sp>
    </p:spTree>
    <p:extLst>
      <p:ext uri="{BB962C8B-B14F-4D97-AF65-F5344CB8AC3E}">
        <p14:creationId xmlns:p14="http://schemas.microsoft.com/office/powerpoint/2010/main" val="1894541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Diapositive ordre du jour">
    <p:spTree>
      <p:nvGrpSpPr>
        <p:cNvPr id="1" name=""/>
        <p:cNvGrpSpPr/>
        <p:nvPr/>
      </p:nvGrpSpPr>
      <p:grpSpPr>
        <a:xfrm>
          <a:off x="0" y="0"/>
          <a:ext cx="0" cy="0"/>
          <a:chOff x="0" y="0"/>
          <a:chExt cx="0" cy="0"/>
        </a:xfrm>
      </p:grpSpPr>
      <p:sp>
        <p:nvSpPr>
          <p:cNvPr id="10" name="Espace réservé du texte 9">
            <a:extLst>
              <a:ext uri="{FF2B5EF4-FFF2-40B4-BE49-F238E27FC236}">
                <a16:creationId xmlns:a16="http://schemas.microsoft.com/office/drawing/2014/main" id="{24B67468-2A84-4F3B-A6AA-604D8F243A6B}"/>
              </a:ext>
            </a:extLst>
          </p:cNvPr>
          <p:cNvSpPr>
            <a:spLocks noGrp="1"/>
          </p:cNvSpPr>
          <p:nvPr>
            <p:ph type="body" sz="quarter" idx="13"/>
          </p:nvPr>
        </p:nvSpPr>
        <p:spPr>
          <a:xfrm>
            <a:off x="360000" y="1620000"/>
            <a:ext cx="11520000" cy="4320000"/>
          </a:xfrm>
          <a:prstGeom prst="rect">
            <a:avLst/>
          </a:prstGeom>
        </p:spPr>
        <p:txBody>
          <a:bodyPr anchor="t" anchorCtr="0"/>
          <a:lstStyle>
            <a:lvl1pPr algn="l">
              <a:defRPr sz="2800">
                <a:solidFill>
                  <a:srgbClr val="AD1225"/>
                </a:solidFill>
              </a:defRPr>
            </a:lvl1pPr>
            <a:lvl3pPr>
              <a:defRPr>
                <a:solidFill>
                  <a:srgbClr val="494948"/>
                </a:solidFill>
              </a:defRPr>
            </a:lvl3pPr>
          </a:lstStyle>
          <a:p>
            <a:pPr lvl="0"/>
            <a:r>
              <a:rPr lang="fr-FR" dirty="0"/>
              <a:t>Modifier les styles du texte du masque</a:t>
            </a:r>
          </a:p>
          <a:p>
            <a:pPr lvl="1"/>
            <a:r>
              <a:rPr lang="fr-FR" dirty="0"/>
              <a:t>Deuxième niveau</a:t>
            </a:r>
          </a:p>
          <a:p>
            <a:pPr lvl="2"/>
            <a:r>
              <a:rPr lang="fr-FR" dirty="0"/>
              <a:t>Troisième niveau</a:t>
            </a:r>
          </a:p>
        </p:txBody>
      </p:sp>
      <p:sp>
        <p:nvSpPr>
          <p:cNvPr id="12" name="Espace réservé du texte 11">
            <a:extLst>
              <a:ext uri="{FF2B5EF4-FFF2-40B4-BE49-F238E27FC236}">
                <a16:creationId xmlns:a16="http://schemas.microsoft.com/office/drawing/2014/main" id="{AC4FD657-E5BB-42D0-9BF3-BCEF5B073611}"/>
              </a:ext>
            </a:extLst>
          </p:cNvPr>
          <p:cNvSpPr>
            <a:spLocks noGrp="1"/>
          </p:cNvSpPr>
          <p:nvPr>
            <p:ph type="body" sz="quarter" idx="14" hasCustomPrompt="1"/>
          </p:nvPr>
        </p:nvSpPr>
        <p:spPr>
          <a:xfrm>
            <a:off x="838200" y="698335"/>
            <a:ext cx="11088688" cy="342065"/>
          </a:xfrm>
          <a:prstGeom prst="rect">
            <a:avLst/>
          </a:prstGeom>
        </p:spPr>
        <p:txBody>
          <a:bodyPr anchor="ctr" anchorCtr="0"/>
          <a:lstStyle>
            <a:lvl1pPr>
              <a:defRPr sz="1600">
                <a:solidFill>
                  <a:srgbClr val="AD1225"/>
                </a:solidFill>
              </a:defRPr>
            </a:lvl1pPr>
          </a:lstStyle>
          <a:p>
            <a:pPr lvl="0"/>
            <a:r>
              <a:rPr lang="fr-FR" dirty="0"/>
              <a:t>Rappel éventuel du titre du diaporama</a:t>
            </a:r>
          </a:p>
        </p:txBody>
      </p:sp>
      <p:sp>
        <p:nvSpPr>
          <p:cNvPr id="14" name="Titre 13">
            <a:extLst>
              <a:ext uri="{FF2B5EF4-FFF2-40B4-BE49-F238E27FC236}">
                <a16:creationId xmlns:a16="http://schemas.microsoft.com/office/drawing/2014/main" id="{0F9B4C91-2DC5-460A-94C7-E5BFA86F2610}"/>
              </a:ext>
            </a:extLst>
          </p:cNvPr>
          <p:cNvSpPr>
            <a:spLocks noGrp="1"/>
          </p:cNvSpPr>
          <p:nvPr>
            <p:ph type="title" hasCustomPrompt="1"/>
          </p:nvPr>
        </p:nvSpPr>
        <p:spPr>
          <a:xfrm>
            <a:off x="838200" y="315247"/>
            <a:ext cx="11088688" cy="315275"/>
          </a:xfrm>
          <a:prstGeom prst="rect">
            <a:avLst/>
          </a:prstGeom>
        </p:spPr>
        <p:txBody>
          <a:bodyPr/>
          <a:lstStyle>
            <a:lvl1pPr>
              <a:defRPr sz="2000">
                <a:solidFill>
                  <a:srgbClr val="AD1225"/>
                </a:solidFill>
              </a:defRPr>
            </a:lvl1pPr>
          </a:lstStyle>
          <a:p>
            <a:r>
              <a:rPr lang="fr-FR" dirty="0"/>
              <a:t>Ordre du jour de la réunion</a:t>
            </a:r>
          </a:p>
        </p:txBody>
      </p:sp>
    </p:spTree>
    <p:extLst>
      <p:ext uri="{BB962C8B-B14F-4D97-AF65-F5344CB8AC3E}">
        <p14:creationId xmlns:p14="http://schemas.microsoft.com/office/powerpoint/2010/main" val="810407594"/>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7562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apositive conclu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5148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apositive contenu">
    <p:spTree>
      <p:nvGrpSpPr>
        <p:cNvPr id="1" name=""/>
        <p:cNvGrpSpPr/>
        <p:nvPr/>
      </p:nvGrpSpPr>
      <p:grpSpPr>
        <a:xfrm>
          <a:off x="0" y="0"/>
          <a:ext cx="0" cy="0"/>
          <a:chOff x="0" y="0"/>
          <a:chExt cx="0" cy="0"/>
        </a:xfrm>
      </p:grpSpPr>
      <p:sp>
        <p:nvSpPr>
          <p:cNvPr id="10" name="Espace réservé du texte 9">
            <a:extLst>
              <a:ext uri="{FF2B5EF4-FFF2-40B4-BE49-F238E27FC236}">
                <a16:creationId xmlns:a16="http://schemas.microsoft.com/office/drawing/2014/main" id="{24B67468-2A84-4F3B-A6AA-604D8F243A6B}"/>
              </a:ext>
            </a:extLst>
          </p:cNvPr>
          <p:cNvSpPr>
            <a:spLocks noGrp="1"/>
          </p:cNvSpPr>
          <p:nvPr>
            <p:ph type="body" sz="quarter" idx="13"/>
          </p:nvPr>
        </p:nvSpPr>
        <p:spPr>
          <a:xfrm>
            <a:off x="360000" y="1620000"/>
            <a:ext cx="11520000" cy="4320000"/>
          </a:xfrm>
          <a:prstGeom prst="rect">
            <a:avLst/>
          </a:prstGeom>
        </p:spPr>
        <p:txBody>
          <a:bodyPr anchor="t" anchorCtr="0"/>
          <a:lstStyle>
            <a:lvl1pPr algn="l">
              <a:defRPr sz="2800">
                <a:solidFill>
                  <a:srgbClr val="AD1225"/>
                </a:solidFill>
              </a:defRPr>
            </a:lvl1pPr>
            <a:lvl3pPr>
              <a:defRPr>
                <a:solidFill>
                  <a:srgbClr val="494948"/>
                </a:solidFill>
              </a:defRPr>
            </a:lvl3pPr>
          </a:lstStyle>
          <a:p>
            <a:pPr lvl="0"/>
            <a:r>
              <a:rPr lang="fr-FR" dirty="0"/>
              <a:t>Modifier les styles du texte du masque</a:t>
            </a:r>
          </a:p>
          <a:p>
            <a:pPr lvl="1"/>
            <a:r>
              <a:rPr lang="fr-FR" dirty="0"/>
              <a:t>Deuxième niveau</a:t>
            </a:r>
          </a:p>
          <a:p>
            <a:pPr lvl="2"/>
            <a:r>
              <a:rPr lang="fr-FR" dirty="0"/>
              <a:t>Troisième niveau</a:t>
            </a:r>
          </a:p>
        </p:txBody>
      </p:sp>
      <p:sp>
        <p:nvSpPr>
          <p:cNvPr id="12" name="Espace réservé du texte 11">
            <a:extLst>
              <a:ext uri="{FF2B5EF4-FFF2-40B4-BE49-F238E27FC236}">
                <a16:creationId xmlns:a16="http://schemas.microsoft.com/office/drawing/2014/main" id="{AC4FD657-E5BB-42D0-9BF3-BCEF5B073611}"/>
              </a:ext>
            </a:extLst>
          </p:cNvPr>
          <p:cNvSpPr>
            <a:spLocks noGrp="1"/>
          </p:cNvSpPr>
          <p:nvPr>
            <p:ph type="body" sz="quarter" idx="14" hasCustomPrompt="1"/>
          </p:nvPr>
        </p:nvSpPr>
        <p:spPr>
          <a:xfrm>
            <a:off x="838200" y="698335"/>
            <a:ext cx="11088688" cy="342065"/>
          </a:xfrm>
          <a:prstGeom prst="rect">
            <a:avLst/>
          </a:prstGeom>
        </p:spPr>
        <p:txBody>
          <a:bodyPr anchor="ctr" anchorCtr="0"/>
          <a:lstStyle>
            <a:lvl1pPr>
              <a:defRPr sz="1600">
                <a:solidFill>
                  <a:srgbClr val="AD1225"/>
                </a:solidFill>
              </a:defRPr>
            </a:lvl1pPr>
          </a:lstStyle>
          <a:p>
            <a:pPr lvl="0"/>
            <a:r>
              <a:rPr lang="fr-FR" dirty="0"/>
              <a:t>Rappel éventuel du sous-titre de la partie</a:t>
            </a:r>
          </a:p>
        </p:txBody>
      </p:sp>
      <p:sp>
        <p:nvSpPr>
          <p:cNvPr id="14" name="Titre 13">
            <a:extLst>
              <a:ext uri="{FF2B5EF4-FFF2-40B4-BE49-F238E27FC236}">
                <a16:creationId xmlns:a16="http://schemas.microsoft.com/office/drawing/2014/main" id="{0F9B4C91-2DC5-460A-94C7-E5BFA86F2610}"/>
              </a:ext>
            </a:extLst>
          </p:cNvPr>
          <p:cNvSpPr>
            <a:spLocks noGrp="1"/>
          </p:cNvSpPr>
          <p:nvPr>
            <p:ph type="title" hasCustomPrompt="1"/>
          </p:nvPr>
        </p:nvSpPr>
        <p:spPr>
          <a:xfrm>
            <a:off x="838200" y="315247"/>
            <a:ext cx="11088688" cy="315275"/>
          </a:xfrm>
          <a:prstGeom prst="rect">
            <a:avLst/>
          </a:prstGeom>
        </p:spPr>
        <p:txBody>
          <a:bodyPr/>
          <a:lstStyle>
            <a:lvl1pPr>
              <a:defRPr sz="2000">
                <a:solidFill>
                  <a:srgbClr val="AD1225"/>
                </a:solidFill>
              </a:defRPr>
            </a:lvl1pPr>
          </a:lstStyle>
          <a:p>
            <a:r>
              <a:rPr lang="fr-FR" dirty="0"/>
              <a:t>Rappel du titre de la partie</a:t>
            </a:r>
          </a:p>
        </p:txBody>
      </p:sp>
      <p:sp>
        <p:nvSpPr>
          <p:cNvPr id="13" name="Espace réservé du numéro de diapositive 6">
            <a:extLst>
              <a:ext uri="{FF2B5EF4-FFF2-40B4-BE49-F238E27FC236}">
                <a16:creationId xmlns:a16="http://schemas.microsoft.com/office/drawing/2014/main" id="{40826F56-8CC7-4ED7-95B4-FA469D01B375}"/>
              </a:ext>
            </a:extLst>
          </p:cNvPr>
          <p:cNvSpPr>
            <a:spLocks noGrp="1"/>
          </p:cNvSpPr>
          <p:nvPr>
            <p:ph type="sldNum" sz="quarter" idx="12"/>
          </p:nvPr>
        </p:nvSpPr>
        <p:spPr>
          <a:xfrm>
            <a:off x="9360000" y="6210000"/>
            <a:ext cx="2520000" cy="288000"/>
          </a:xfrm>
          <a:prstGeom prst="rect">
            <a:avLst/>
          </a:prstGeom>
        </p:spPr>
        <p:txBody>
          <a:bodyPr/>
          <a:lstStyle>
            <a:lvl1pPr algn="r">
              <a:defRPr sz="1000">
                <a:solidFill>
                  <a:srgbClr val="4B4B4A"/>
                </a:solidFill>
              </a:defRPr>
            </a:lvl1pPr>
          </a:lstStyle>
          <a:p>
            <a:fld id="{8E0A238A-8599-44CE-8C7D-9538EC0F8B06}" type="slidenum">
              <a:rPr lang="fr-FR" smtClean="0"/>
              <a:pPr/>
              <a:t>‹N°›</a:t>
            </a:fld>
            <a:endParaRPr lang="fr-FR" dirty="0"/>
          </a:p>
        </p:txBody>
      </p:sp>
    </p:spTree>
    <p:extLst>
      <p:ext uri="{BB962C8B-B14F-4D97-AF65-F5344CB8AC3E}">
        <p14:creationId xmlns:p14="http://schemas.microsoft.com/office/powerpoint/2010/main" val="1530257544"/>
      </p:ext>
    </p:extLst>
  </p:cSld>
  <p:clrMapOvr>
    <a:masterClrMapping/>
  </p:clrMapOvr>
  <p:hf hdr="0" ftr="0" dt="0"/>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10.xml"/><Relationship Id="rId1"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3.xml"/><Relationship Id="rId1" Type="http://schemas.openxmlformats.org/officeDocument/2006/relationships/slideLayout" Target="../slideLayouts/slideLayout3.xml"/><Relationship Id="rId4" Type="http://schemas.openxmlformats.org/officeDocument/2006/relationships/image" Target="../media/image2.emf"/></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6.jpeg"/><Relationship Id="rId5" Type="http://schemas.openxmlformats.org/officeDocument/2006/relationships/theme" Target="../theme/theme4.xml"/><Relationship Id="rId4" Type="http://schemas.openxmlformats.org/officeDocument/2006/relationships/slideLayout" Target="../slideLayouts/slideLayout7.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5.xml"/><Relationship Id="rId1" Type="http://schemas.openxmlformats.org/officeDocument/2006/relationships/slideLayout" Target="../slideLayouts/slideLayout8.xml"/><Relationship Id="rId6" Type="http://schemas.openxmlformats.org/officeDocument/2006/relationships/image" Target="../media/image7.png"/><Relationship Id="rId5" Type="http://schemas.openxmlformats.org/officeDocument/2006/relationships/image" Target="../media/image3.jpg"/><Relationship Id="rId4" Type="http://schemas.openxmlformats.org/officeDocument/2006/relationships/image" Target="../media/image2.emf"/></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0.xml"/><Relationship Id="rId1" Type="http://schemas.openxmlformats.org/officeDocument/2006/relationships/slideLayout" Target="../slideLayouts/slideLayout9.xml"/><Relationship Id="rId4" Type="http://schemas.openxmlformats.org/officeDocument/2006/relationships/image" Target="../media/image6.jpe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7.xml"/><Relationship Id="rId1" Type="http://schemas.openxmlformats.org/officeDocument/2006/relationships/slideLayout" Target="../slideLayouts/slideLayout11.xml"/><Relationship Id="rId5" Type="http://schemas.openxmlformats.org/officeDocument/2006/relationships/image" Target="../media/image3.jpg"/><Relationship Id="rId4" Type="http://schemas.openxmlformats.org/officeDocument/2006/relationships/image" Target="../media/image2.emf"/></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8.xml"/><Relationship Id="rId1" Type="http://schemas.openxmlformats.org/officeDocument/2006/relationships/slideLayout" Target="../slideLayouts/slideLayout12.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9.xml"/><Relationship Id="rId1" Type="http://schemas.openxmlformats.org/officeDocument/2006/relationships/slideLayout" Target="../slideLayouts/slideLayout13.xml"/><Relationship Id="rId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C601C233-D48B-42EA-A805-342E9492215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Image 7">
            <a:extLst>
              <a:ext uri="{FF2B5EF4-FFF2-40B4-BE49-F238E27FC236}">
                <a16:creationId xmlns:a16="http://schemas.microsoft.com/office/drawing/2014/main" id="{02B09FF2-EC67-4715-8369-5BE6A3BC7060}"/>
              </a:ext>
            </a:extLst>
          </p:cNvPr>
          <p:cNvPicPr>
            <a:picLocks noChangeAspect="1"/>
          </p:cNvPicPr>
          <p:nvPr userDrawn="1"/>
        </p:nvPicPr>
        <p:blipFill>
          <a:blip r:embed="rId4"/>
          <a:stretch>
            <a:fillRect/>
          </a:stretch>
        </p:blipFill>
        <p:spPr>
          <a:xfrm>
            <a:off x="4656000" y="1349787"/>
            <a:ext cx="2880000" cy="1419239"/>
          </a:xfrm>
          <a:prstGeom prst="rect">
            <a:avLst/>
          </a:prstGeom>
        </p:spPr>
      </p:pic>
      <p:pic>
        <p:nvPicPr>
          <p:cNvPr id="9" name="Image 8">
            <a:extLst>
              <a:ext uri="{FF2B5EF4-FFF2-40B4-BE49-F238E27FC236}">
                <a16:creationId xmlns:a16="http://schemas.microsoft.com/office/drawing/2014/main" id="{57A93F17-1E64-4BB4-B592-3C927735CD8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910262" y="3433763"/>
            <a:ext cx="371475" cy="28575"/>
          </a:xfrm>
          <a:prstGeom prst="rect">
            <a:avLst/>
          </a:prstGeom>
        </p:spPr>
      </p:pic>
    </p:spTree>
    <p:extLst>
      <p:ext uri="{BB962C8B-B14F-4D97-AF65-F5344CB8AC3E}">
        <p14:creationId xmlns:p14="http://schemas.microsoft.com/office/powerpoint/2010/main" val="999231652"/>
      </p:ext>
    </p:extLst>
  </p:cSld>
  <p:clrMap bg1="lt1" tx1="dk1" bg2="lt2" tx2="dk2" accent1="accent1" accent2="accent2" accent3="accent3" accent4="accent4" accent5="accent5" accent6="accent6" hlink="hlink" folHlink="folHlink"/>
  <p:sldLayoutIdLst>
    <p:sldLayoutId id="2147483657" r:id="rId1"/>
  </p:sldLayoutIdLst>
  <p:hf sldNum="0" hdr="0" ftr="0" dt="0"/>
  <p:txStyles>
    <p:titleStyle>
      <a:lvl1pPr algn="ctr" defTabSz="914400" rtl="0" eaLnBrk="1" latinLnBrk="0" hangingPunct="1">
        <a:lnSpc>
          <a:spcPct val="90000"/>
        </a:lnSpc>
        <a:spcBef>
          <a:spcPct val="0"/>
        </a:spcBef>
        <a:buNone/>
        <a:defRPr sz="4000" kern="1200">
          <a:solidFill>
            <a:schemeClr val="tx2"/>
          </a:solidFill>
          <a:latin typeface="Arial Black" panose="020B0A04020102020204" pitchFamily="34" charset="0"/>
          <a:ea typeface="+mj-ea"/>
          <a:cs typeface="+mj-cs"/>
        </a:defRPr>
      </a:lvl1pPr>
    </p:titleStyle>
    <p:bodyStyle>
      <a:lvl1pPr marL="0" indent="0" algn="ctr" defTabSz="914400" rtl="0" eaLnBrk="1" latinLnBrk="0" hangingPunct="1">
        <a:lnSpc>
          <a:spcPct val="90000"/>
        </a:lnSpc>
        <a:spcBef>
          <a:spcPts val="1000"/>
        </a:spcBef>
        <a:buFont typeface="Arial" panose="020B0604020202020204" pitchFamily="34" charset="0"/>
        <a:buNone/>
        <a:defRPr sz="2800" b="1"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91D7AB34-EF2B-4AA0-92AD-C11FC629367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4293"/>
            <a:ext cx="12192000" cy="6858000"/>
          </a:xfrm>
          <a:prstGeom prst="rect">
            <a:avLst/>
          </a:prstGeom>
        </p:spPr>
      </p:pic>
      <p:sp>
        <p:nvSpPr>
          <p:cNvPr id="5" name="Sous-titre 2">
            <a:extLst>
              <a:ext uri="{FF2B5EF4-FFF2-40B4-BE49-F238E27FC236}">
                <a16:creationId xmlns:a16="http://schemas.microsoft.com/office/drawing/2014/main" id="{BB10D846-63B8-458B-9C0B-127B9639DBFE}"/>
              </a:ext>
            </a:extLst>
          </p:cNvPr>
          <p:cNvSpPr txBox="1">
            <a:spLocks/>
          </p:cNvSpPr>
          <p:nvPr userDrawn="1"/>
        </p:nvSpPr>
        <p:spPr>
          <a:xfrm>
            <a:off x="1524000" y="3343282"/>
            <a:ext cx="9144000" cy="2800343"/>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fr-FR" dirty="0"/>
          </a:p>
        </p:txBody>
      </p:sp>
      <p:sp>
        <p:nvSpPr>
          <p:cNvPr id="7" name="Titre 1">
            <a:extLst>
              <a:ext uri="{FF2B5EF4-FFF2-40B4-BE49-F238E27FC236}">
                <a16:creationId xmlns:a16="http://schemas.microsoft.com/office/drawing/2014/main" id="{A4FFF4BA-3271-423D-9C59-71347D1B1B03}"/>
              </a:ext>
            </a:extLst>
          </p:cNvPr>
          <p:cNvSpPr txBox="1">
            <a:spLocks/>
          </p:cNvSpPr>
          <p:nvPr userDrawn="1"/>
        </p:nvSpPr>
        <p:spPr>
          <a:xfrm>
            <a:off x="1524000" y="1082178"/>
            <a:ext cx="9144000" cy="1832487"/>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fr-FR" sz="4000" dirty="0"/>
          </a:p>
          <a:p>
            <a:endParaRPr lang="fr-FR" sz="4000" dirty="0"/>
          </a:p>
        </p:txBody>
      </p:sp>
    </p:spTree>
    <p:extLst>
      <p:ext uri="{BB962C8B-B14F-4D97-AF65-F5344CB8AC3E}">
        <p14:creationId xmlns:p14="http://schemas.microsoft.com/office/powerpoint/2010/main" val="2899600111"/>
      </p:ext>
    </p:extLst>
  </p:cSld>
  <p:clrMap bg1="lt1" tx1="dk1" bg2="lt2" tx2="dk2" accent1="accent1" accent2="accent2" accent3="accent3" accent4="accent4" accent5="accent5" accent6="accent6" hlink="hlink" folHlink="folHlink"/>
  <p:sldLayoutIdLst>
    <p:sldLayoutId id="2147483688" r:id="rId1"/>
  </p:sldLayoutIdLst>
  <p:hf sldNum="0" hdr="0" ftr="0" dt="0"/>
  <p:txStyles>
    <p:titleStyle>
      <a:lvl1pPr algn="r" defTabSz="914400" rtl="0" eaLnBrk="1" latinLnBrk="0" hangingPunct="1">
        <a:lnSpc>
          <a:spcPct val="90000"/>
        </a:lnSpc>
        <a:spcBef>
          <a:spcPct val="0"/>
        </a:spcBef>
        <a:buNone/>
        <a:defRPr sz="2400" b="1" kern="1200">
          <a:solidFill>
            <a:schemeClr val="tx2"/>
          </a:solidFill>
          <a:latin typeface="Arial" panose="020B0604020202020204" pitchFamily="34" charset="0"/>
          <a:ea typeface="+mj-ea"/>
          <a:cs typeface="Arial" panose="020B0604020202020204" pitchFamily="34" charset="0"/>
        </a:defRPr>
      </a:lvl1pPr>
    </p:titleStyle>
    <p:bodyStyle>
      <a:lvl1pPr marL="0" indent="0" algn="r" defTabSz="914400" rtl="0" eaLnBrk="1" latinLnBrk="0" hangingPunct="1">
        <a:lnSpc>
          <a:spcPct val="90000"/>
        </a:lnSpc>
        <a:spcBef>
          <a:spcPts val="1000"/>
        </a:spcBef>
        <a:buFont typeface="Arial" panose="020B0604020202020204" pitchFamily="34" charset="0"/>
        <a:buNone/>
        <a:defRPr sz="1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Sous-titre 2">
            <a:extLst>
              <a:ext uri="{FF2B5EF4-FFF2-40B4-BE49-F238E27FC236}">
                <a16:creationId xmlns:a16="http://schemas.microsoft.com/office/drawing/2014/main" id="{BB10D846-63B8-458B-9C0B-127B9639DBFE}"/>
              </a:ext>
            </a:extLst>
          </p:cNvPr>
          <p:cNvSpPr txBox="1">
            <a:spLocks/>
          </p:cNvSpPr>
          <p:nvPr userDrawn="1"/>
        </p:nvSpPr>
        <p:spPr>
          <a:xfrm>
            <a:off x="1524000" y="3343282"/>
            <a:ext cx="9144000" cy="2800343"/>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fr-FR" dirty="0"/>
          </a:p>
        </p:txBody>
      </p:sp>
      <p:sp>
        <p:nvSpPr>
          <p:cNvPr id="7" name="Titre 1">
            <a:extLst>
              <a:ext uri="{FF2B5EF4-FFF2-40B4-BE49-F238E27FC236}">
                <a16:creationId xmlns:a16="http://schemas.microsoft.com/office/drawing/2014/main" id="{A4FFF4BA-3271-423D-9C59-71347D1B1B03}"/>
              </a:ext>
            </a:extLst>
          </p:cNvPr>
          <p:cNvSpPr txBox="1">
            <a:spLocks/>
          </p:cNvSpPr>
          <p:nvPr userDrawn="1"/>
        </p:nvSpPr>
        <p:spPr>
          <a:xfrm>
            <a:off x="1524000" y="1082178"/>
            <a:ext cx="9144000" cy="1832487"/>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fr-FR" sz="4000" dirty="0"/>
          </a:p>
          <a:p>
            <a:endParaRPr lang="fr-FR" sz="4000" dirty="0"/>
          </a:p>
        </p:txBody>
      </p:sp>
      <p:pic>
        <p:nvPicPr>
          <p:cNvPr id="3" name="Image 2">
            <a:extLst>
              <a:ext uri="{FF2B5EF4-FFF2-40B4-BE49-F238E27FC236}">
                <a16:creationId xmlns:a16="http://schemas.microsoft.com/office/drawing/2014/main" id="{79A58C53-ED80-427B-B4E6-C011DF452A0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5687" y="347729"/>
            <a:ext cx="11400873" cy="6070243"/>
          </a:xfrm>
          <a:prstGeom prst="rect">
            <a:avLst/>
          </a:prstGeom>
        </p:spPr>
      </p:pic>
    </p:spTree>
    <p:extLst>
      <p:ext uri="{BB962C8B-B14F-4D97-AF65-F5344CB8AC3E}">
        <p14:creationId xmlns:p14="http://schemas.microsoft.com/office/powerpoint/2010/main" val="592784845"/>
      </p:ext>
    </p:extLst>
  </p:cSld>
  <p:clrMap bg1="lt1" tx1="dk1" bg2="lt2" tx2="dk2" accent1="accent1" accent2="accent2" accent3="accent3" accent4="accent4" accent5="accent5" accent6="accent6" hlink="hlink" folHlink="folHlink"/>
  <p:sldLayoutIdLst>
    <p:sldLayoutId id="2147483672" r:id="rId1"/>
  </p:sldLayoutIdLst>
  <p:hf sldNum="0" hdr="0" ftr="0" dt="0"/>
  <p:txStyles>
    <p:titleStyle>
      <a:lvl1pPr algn="r" defTabSz="914400" rtl="0" eaLnBrk="1" latinLnBrk="0" hangingPunct="1">
        <a:lnSpc>
          <a:spcPct val="90000"/>
        </a:lnSpc>
        <a:spcBef>
          <a:spcPct val="0"/>
        </a:spcBef>
        <a:buNone/>
        <a:defRPr sz="2400" b="1" kern="1200">
          <a:solidFill>
            <a:schemeClr val="tx2"/>
          </a:solidFill>
          <a:latin typeface="Arial" panose="020B0604020202020204" pitchFamily="34" charset="0"/>
          <a:ea typeface="+mj-ea"/>
          <a:cs typeface="Arial" panose="020B0604020202020204" pitchFamily="34" charset="0"/>
        </a:defRPr>
      </a:lvl1pPr>
    </p:titleStyle>
    <p:bodyStyle>
      <a:lvl1pPr marL="0" indent="0" algn="r" defTabSz="914400" rtl="0" eaLnBrk="1" latinLnBrk="0" hangingPunct="1">
        <a:lnSpc>
          <a:spcPct val="90000"/>
        </a:lnSpc>
        <a:spcBef>
          <a:spcPts val="1000"/>
        </a:spcBef>
        <a:buFont typeface="Arial" panose="020B0604020202020204" pitchFamily="34" charset="0"/>
        <a:buNone/>
        <a:defRPr sz="1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15829486-E422-446E-A3A7-9DAF38F754C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5166"/>
            <a:ext cx="12189630" cy="6858000"/>
          </a:xfrm>
          <a:prstGeom prst="rect">
            <a:avLst/>
          </a:prstGeom>
        </p:spPr>
      </p:pic>
      <p:pic>
        <p:nvPicPr>
          <p:cNvPr id="7" name="Image 6">
            <a:extLst>
              <a:ext uri="{FF2B5EF4-FFF2-40B4-BE49-F238E27FC236}">
                <a16:creationId xmlns:a16="http://schemas.microsoft.com/office/drawing/2014/main" id="{397A3A64-DC96-4015-9F74-D27E957B8382}"/>
              </a:ext>
            </a:extLst>
          </p:cNvPr>
          <p:cNvPicPr>
            <a:picLocks noChangeAspect="1"/>
          </p:cNvPicPr>
          <p:nvPr userDrawn="1"/>
        </p:nvPicPr>
        <p:blipFill>
          <a:blip r:embed="rId4"/>
          <a:stretch>
            <a:fillRect/>
          </a:stretch>
        </p:blipFill>
        <p:spPr>
          <a:xfrm>
            <a:off x="4604944" y="4877087"/>
            <a:ext cx="2460876" cy="1212698"/>
          </a:xfrm>
          <a:prstGeom prst="rect">
            <a:avLst/>
          </a:prstGeom>
        </p:spPr>
      </p:pic>
    </p:spTree>
    <p:extLst>
      <p:ext uri="{BB962C8B-B14F-4D97-AF65-F5344CB8AC3E}">
        <p14:creationId xmlns:p14="http://schemas.microsoft.com/office/powerpoint/2010/main" val="1706133704"/>
      </p:ext>
    </p:extLst>
  </p:cSld>
  <p:clrMap bg1="lt1" tx1="dk1" bg2="lt2" tx2="dk2" accent1="accent1" accent2="accent2" accent3="accent3" accent4="accent4" accent5="accent5" accent6="accent6" hlink="hlink" folHlink="folHlink"/>
  <p:sldLayoutIdLst>
    <p:sldLayoutId id="2147483658" r:id="rId1"/>
  </p:sldLayoutIdLst>
  <p:hf sldNum="0" hdr="0" ftr="0" dt="0"/>
  <p:txStyles>
    <p:titleStyle>
      <a:lvl1pPr algn="ctr" defTabSz="914400" rtl="0" eaLnBrk="1" latinLnBrk="0" hangingPunct="1">
        <a:lnSpc>
          <a:spcPct val="90000"/>
        </a:lnSpc>
        <a:spcBef>
          <a:spcPct val="0"/>
        </a:spcBef>
        <a:buNone/>
        <a:defRPr sz="4400" kern="1200">
          <a:solidFill>
            <a:schemeClr val="bg2"/>
          </a:solidFill>
          <a:latin typeface="+mj-lt"/>
          <a:ea typeface="+mj-ea"/>
          <a:cs typeface="+mj-cs"/>
        </a:defRPr>
      </a:lvl1pPr>
    </p:titleStyle>
    <p:bodyStyle>
      <a:lvl1pPr marL="0" indent="0" algn="ctr" defTabSz="914400" rtl="0" eaLnBrk="1" latinLnBrk="0" hangingPunct="1">
        <a:lnSpc>
          <a:spcPct val="90000"/>
        </a:lnSpc>
        <a:spcBef>
          <a:spcPts val="1000"/>
        </a:spcBef>
        <a:buFont typeface="Arial" panose="020B0604020202020204" pitchFamily="34" charset="0"/>
        <a:buNone/>
        <a:defRPr sz="3200" kern="1200">
          <a:solidFill>
            <a:schemeClr val="bg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91D7AB34-EF2B-4AA0-92AD-C11FC6293679}"/>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0" y="-4293"/>
            <a:ext cx="12192000" cy="6858000"/>
          </a:xfrm>
          <a:prstGeom prst="rect">
            <a:avLst/>
          </a:prstGeom>
        </p:spPr>
      </p:pic>
      <p:sp>
        <p:nvSpPr>
          <p:cNvPr id="5" name="Sous-titre 2">
            <a:extLst>
              <a:ext uri="{FF2B5EF4-FFF2-40B4-BE49-F238E27FC236}">
                <a16:creationId xmlns:a16="http://schemas.microsoft.com/office/drawing/2014/main" id="{BB10D846-63B8-458B-9C0B-127B9639DBFE}"/>
              </a:ext>
            </a:extLst>
          </p:cNvPr>
          <p:cNvSpPr txBox="1">
            <a:spLocks/>
          </p:cNvSpPr>
          <p:nvPr userDrawn="1"/>
        </p:nvSpPr>
        <p:spPr>
          <a:xfrm>
            <a:off x="1524000" y="3343282"/>
            <a:ext cx="9144000" cy="2800343"/>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fr-FR" dirty="0"/>
          </a:p>
        </p:txBody>
      </p:sp>
      <p:sp>
        <p:nvSpPr>
          <p:cNvPr id="7" name="Titre 1">
            <a:extLst>
              <a:ext uri="{FF2B5EF4-FFF2-40B4-BE49-F238E27FC236}">
                <a16:creationId xmlns:a16="http://schemas.microsoft.com/office/drawing/2014/main" id="{A4FFF4BA-3271-423D-9C59-71347D1B1B03}"/>
              </a:ext>
            </a:extLst>
          </p:cNvPr>
          <p:cNvSpPr txBox="1">
            <a:spLocks/>
          </p:cNvSpPr>
          <p:nvPr userDrawn="1"/>
        </p:nvSpPr>
        <p:spPr>
          <a:xfrm>
            <a:off x="1524000" y="1082178"/>
            <a:ext cx="9144000" cy="1832487"/>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fr-FR" sz="4000" dirty="0"/>
          </a:p>
          <a:p>
            <a:endParaRPr lang="fr-FR" sz="4000" dirty="0"/>
          </a:p>
        </p:txBody>
      </p:sp>
    </p:spTree>
    <p:extLst>
      <p:ext uri="{BB962C8B-B14F-4D97-AF65-F5344CB8AC3E}">
        <p14:creationId xmlns:p14="http://schemas.microsoft.com/office/powerpoint/2010/main" val="26971244"/>
      </p:ext>
    </p:extLst>
  </p:cSld>
  <p:clrMap bg1="lt1" tx1="dk1" bg2="lt2" tx2="dk2" accent1="accent1" accent2="accent2" accent3="accent3" accent4="accent4" accent5="accent5" accent6="accent6" hlink="hlink" folHlink="folHlink"/>
  <p:sldLayoutIdLst>
    <p:sldLayoutId id="2147483670" r:id="rId1"/>
    <p:sldLayoutId id="2147483677" r:id="rId2"/>
    <p:sldLayoutId id="2147483689" r:id="rId3"/>
    <p:sldLayoutId id="2147483690" r:id="rId4"/>
  </p:sldLayoutIdLst>
  <p:hf sldNum="0" hdr="0" ftr="0" dt="0"/>
  <p:txStyles>
    <p:titleStyle>
      <a:lvl1pPr algn="r" defTabSz="914400" rtl="0" eaLnBrk="1" latinLnBrk="0" hangingPunct="1">
        <a:lnSpc>
          <a:spcPct val="90000"/>
        </a:lnSpc>
        <a:spcBef>
          <a:spcPct val="0"/>
        </a:spcBef>
        <a:buNone/>
        <a:defRPr sz="2400" b="1" kern="1200">
          <a:solidFill>
            <a:schemeClr val="tx2"/>
          </a:solidFill>
          <a:latin typeface="Arial" panose="020B0604020202020204" pitchFamily="34" charset="0"/>
          <a:ea typeface="+mj-ea"/>
          <a:cs typeface="Arial" panose="020B0604020202020204" pitchFamily="34" charset="0"/>
        </a:defRPr>
      </a:lvl1pPr>
    </p:titleStyle>
    <p:bodyStyle>
      <a:lvl1pPr marL="0" indent="0" algn="r" defTabSz="914400" rtl="0" eaLnBrk="1" latinLnBrk="0" hangingPunct="1">
        <a:lnSpc>
          <a:spcPct val="90000"/>
        </a:lnSpc>
        <a:spcBef>
          <a:spcPts val="1000"/>
        </a:spcBef>
        <a:buFont typeface="Arial" panose="020B0604020202020204" pitchFamily="34" charset="0"/>
        <a:buNone/>
        <a:defRPr sz="1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C601C233-D48B-42EA-A805-342E9492215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pic>
        <p:nvPicPr>
          <p:cNvPr id="8" name="Image 7">
            <a:extLst>
              <a:ext uri="{FF2B5EF4-FFF2-40B4-BE49-F238E27FC236}">
                <a16:creationId xmlns:a16="http://schemas.microsoft.com/office/drawing/2014/main" id="{02B09FF2-EC67-4715-8369-5BE6A3BC7060}"/>
              </a:ext>
            </a:extLst>
          </p:cNvPr>
          <p:cNvPicPr>
            <a:picLocks noChangeAspect="1"/>
          </p:cNvPicPr>
          <p:nvPr userDrawn="1"/>
        </p:nvPicPr>
        <p:blipFill>
          <a:blip r:embed="rId4"/>
          <a:stretch>
            <a:fillRect/>
          </a:stretch>
        </p:blipFill>
        <p:spPr>
          <a:xfrm>
            <a:off x="4656000" y="1349787"/>
            <a:ext cx="2880000" cy="1419239"/>
          </a:xfrm>
          <a:prstGeom prst="rect">
            <a:avLst/>
          </a:prstGeom>
        </p:spPr>
      </p:pic>
      <p:pic>
        <p:nvPicPr>
          <p:cNvPr id="9" name="Image 8">
            <a:extLst>
              <a:ext uri="{FF2B5EF4-FFF2-40B4-BE49-F238E27FC236}">
                <a16:creationId xmlns:a16="http://schemas.microsoft.com/office/drawing/2014/main" id="{57A93F17-1E64-4BB4-B592-3C927735CD8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910262" y="3433763"/>
            <a:ext cx="371475" cy="28575"/>
          </a:xfrm>
          <a:prstGeom prst="rect">
            <a:avLst/>
          </a:prstGeom>
        </p:spPr>
      </p:pic>
      <p:sp>
        <p:nvSpPr>
          <p:cNvPr id="5" name="Titre 1">
            <a:extLst>
              <a:ext uri="{FF2B5EF4-FFF2-40B4-BE49-F238E27FC236}">
                <a16:creationId xmlns:a16="http://schemas.microsoft.com/office/drawing/2014/main" id="{975664BE-9F62-40D5-BD5D-1C61B1D9C6EE}"/>
              </a:ext>
            </a:extLst>
          </p:cNvPr>
          <p:cNvSpPr txBox="1">
            <a:spLocks/>
          </p:cNvSpPr>
          <p:nvPr userDrawn="1"/>
        </p:nvSpPr>
        <p:spPr>
          <a:xfrm>
            <a:off x="838200" y="3952779"/>
            <a:ext cx="10515600" cy="480131"/>
          </a:xfrm>
          <a:prstGeom prst="rect">
            <a:avLst/>
          </a:prstGeom>
        </p:spPr>
        <p:txBody>
          <a:bodyPr>
            <a:spAutoFit/>
          </a:bodyPr>
          <a:lstStyle>
            <a:lvl1pPr algn="ctr" defTabSz="914400" rtl="0" eaLnBrk="1" latinLnBrk="0" hangingPunct="1">
              <a:lnSpc>
                <a:spcPct val="90000"/>
              </a:lnSpc>
              <a:spcBef>
                <a:spcPct val="0"/>
              </a:spcBef>
              <a:buNone/>
              <a:defRPr sz="4000" kern="1200">
                <a:solidFill>
                  <a:srgbClr val="931929"/>
                </a:solidFill>
                <a:latin typeface="Arial Black" panose="020B0A04020102020204" pitchFamily="34" charset="0"/>
                <a:ea typeface="+mj-ea"/>
                <a:cs typeface="+mj-cs"/>
              </a:defRPr>
            </a:lvl1pPr>
          </a:lstStyle>
          <a:p>
            <a:pPr algn="l"/>
            <a:r>
              <a:rPr lang="fr-FR" sz="2800" dirty="0">
                <a:solidFill>
                  <a:srgbClr val="4B4B4A"/>
                </a:solidFill>
              </a:rPr>
              <a:t>			Suivez nous sur </a:t>
            </a:r>
          </a:p>
        </p:txBody>
      </p:sp>
      <p:sp>
        <p:nvSpPr>
          <p:cNvPr id="6" name="Espace réservé du texte 3">
            <a:extLst>
              <a:ext uri="{FF2B5EF4-FFF2-40B4-BE49-F238E27FC236}">
                <a16:creationId xmlns:a16="http://schemas.microsoft.com/office/drawing/2014/main" id="{E4842CD3-A6B5-415B-9436-A48FD9385467}"/>
              </a:ext>
            </a:extLst>
          </p:cNvPr>
          <p:cNvSpPr txBox="1">
            <a:spLocks/>
          </p:cNvSpPr>
          <p:nvPr userDrawn="1"/>
        </p:nvSpPr>
        <p:spPr>
          <a:xfrm>
            <a:off x="838200" y="4698215"/>
            <a:ext cx="10515600" cy="478800"/>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800" b="1"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b="1" dirty="0">
                <a:solidFill>
                  <a:srgbClr val="4B4B4A"/>
                </a:solidFill>
                <a:latin typeface="Arial Black" panose="020B0A04020102020204" pitchFamily="34" charset="0"/>
              </a:rPr>
              <a:t>et sur </a:t>
            </a:r>
            <a:r>
              <a:rPr lang="fr-FR" b="1" dirty="0">
                <a:solidFill>
                  <a:srgbClr val="AD1225"/>
                </a:solidFill>
                <a:latin typeface="Arial Black" panose="020B0A04020102020204" pitchFamily="34" charset="0"/>
              </a:rPr>
              <a:t>www.cdg79.fr</a:t>
            </a:r>
          </a:p>
        </p:txBody>
      </p:sp>
      <p:pic>
        <p:nvPicPr>
          <p:cNvPr id="14" name="Image 13">
            <a:extLst>
              <a:ext uri="{FF2B5EF4-FFF2-40B4-BE49-F238E27FC236}">
                <a16:creationId xmlns:a16="http://schemas.microsoft.com/office/drawing/2014/main" id="{2529314D-49D0-46E7-AD11-D0F14B84EACC}"/>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4914"/>
          <a:stretch/>
        </p:blipFill>
        <p:spPr>
          <a:xfrm>
            <a:off x="6903075" y="3946573"/>
            <a:ext cx="1578137" cy="480131"/>
          </a:xfrm>
          <a:prstGeom prst="rect">
            <a:avLst/>
          </a:prstGeom>
        </p:spPr>
      </p:pic>
    </p:spTree>
    <p:extLst>
      <p:ext uri="{BB962C8B-B14F-4D97-AF65-F5344CB8AC3E}">
        <p14:creationId xmlns:p14="http://schemas.microsoft.com/office/powerpoint/2010/main" val="1789618746"/>
      </p:ext>
    </p:extLst>
  </p:cSld>
  <p:clrMap bg1="lt1" tx1="dk1" bg2="lt2" tx2="dk2" accent1="accent1" accent2="accent2" accent3="accent3" accent4="accent4" accent5="accent5" accent6="accent6" hlink="hlink" folHlink="folHlink"/>
  <p:sldLayoutIdLst>
    <p:sldLayoutId id="2147483676" r:id="rId1"/>
  </p:sldLayoutIdLst>
  <p:hf sldNum="0" hdr="0" ftr="0" dt="0"/>
  <p:txStyles>
    <p:titleStyle>
      <a:lvl1pPr algn="ctr" defTabSz="914400" rtl="0" eaLnBrk="1" latinLnBrk="0" hangingPunct="1">
        <a:lnSpc>
          <a:spcPct val="90000"/>
        </a:lnSpc>
        <a:spcBef>
          <a:spcPct val="0"/>
        </a:spcBef>
        <a:buNone/>
        <a:defRPr sz="4000" kern="1200">
          <a:solidFill>
            <a:schemeClr val="tx2"/>
          </a:solidFill>
          <a:latin typeface="Arial Black" panose="020B0A04020102020204" pitchFamily="34" charset="0"/>
          <a:ea typeface="+mj-ea"/>
          <a:cs typeface="+mj-cs"/>
        </a:defRPr>
      </a:lvl1pPr>
    </p:titleStyle>
    <p:bodyStyle>
      <a:lvl1pPr marL="0" indent="0" algn="ctr" defTabSz="914400" rtl="0" eaLnBrk="1" latinLnBrk="0" hangingPunct="1">
        <a:lnSpc>
          <a:spcPct val="90000"/>
        </a:lnSpc>
        <a:spcBef>
          <a:spcPts val="1000"/>
        </a:spcBef>
        <a:buFont typeface="Arial" panose="020B0604020202020204" pitchFamily="34" charset="0"/>
        <a:buNone/>
        <a:defRPr sz="2800" b="1"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91D7AB34-EF2B-4AA0-92AD-C11FC629367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4293"/>
            <a:ext cx="12192000" cy="6858000"/>
          </a:xfrm>
          <a:prstGeom prst="rect">
            <a:avLst/>
          </a:prstGeom>
        </p:spPr>
      </p:pic>
      <p:sp>
        <p:nvSpPr>
          <p:cNvPr id="5" name="Sous-titre 2">
            <a:extLst>
              <a:ext uri="{FF2B5EF4-FFF2-40B4-BE49-F238E27FC236}">
                <a16:creationId xmlns:a16="http://schemas.microsoft.com/office/drawing/2014/main" id="{BB10D846-63B8-458B-9C0B-127B9639DBFE}"/>
              </a:ext>
            </a:extLst>
          </p:cNvPr>
          <p:cNvSpPr txBox="1">
            <a:spLocks/>
          </p:cNvSpPr>
          <p:nvPr userDrawn="1"/>
        </p:nvSpPr>
        <p:spPr>
          <a:xfrm>
            <a:off x="1524000" y="3343282"/>
            <a:ext cx="9144000" cy="2800343"/>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fr-FR" dirty="0"/>
          </a:p>
        </p:txBody>
      </p:sp>
      <p:sp>
        <p:nvSpPr>
          <p:cNvPr id="7" name="Titre 1">
            <a:extLst>
              <a:ext uri="{FF2B5EF4-FFF2-40B4-BE49-F238E27FC236}">
                <a16:creationId xmlns:a16="http://schemas.microsoft.com/office/drawing/2014/main" id="{A4FFF4BA-3271-423D-9C59-71347D1B1B03}"/>
              </a:ext>
            </a:extLst>
          </p:cNvPr>
          <p:cNvSpPr txBox="1">
            <a:spLocks/>
          </p:cNvSpPr>
          <p:nvPr userDrawn="1"/>
        </p:nvSpPr>
        <p:spPr>
          <a:xfrm>
            <a:off x="1524000" y="1082178"/>
            <a:ext cx="9144000" cy="1832487"/>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fr-FR" sz="4000" dirty="0"/>
          </a:p>
          <a:p>
            <a:endParaRPr lang="fr-FR" sz="4000" dirty="0"/>
          </a:p>
        </p:txBody>
      </p:sp>
    </p:spTree>
    <p:extLst>
      <p:ext uri="{BB962C8B-B14F-4D97-AF65-F5344CB8AC3E}">
        <p14:creationId xmlns:p14="http://schemas.microsoft.com/office/powerpoint/2010/main" val="1514816185"/>
      </p:ext>
    </p:extLst>
  </p:cSld>
  <p:clrMap bg1="lt1" tx1="dk1" bg2="lt2" tx2="dk2" accent1="accent1" accent2="accent2" accent3="accent3" accent4="accent4" accent5="accent5" accent6="accent6" hlink="hlink" folHlink="folHlink"/>
  <p:sldLayoutIdLst>
    <p:sldLayoutId id="2147483679" r:id="rId1"/>
    <p:sldLayoutId id="2147483680" r:id="rId2"/>
  </p:sldLayoutIdLst>
  <p:hf sldNum="0" hdr="0" ftr="0" dt="0"/>
  <p:txStyles>
    <p:titleStyle>
      <a:lvl1pPr algn="r" defTabSz="914400" rtl="0" eaLnBrk="1" latinLnBrk="0" hangingPunct="1">
        <a:lnSpc>
          <a:spcPct val="90000"/>
        </a:lnSpc>
        <a:spcBef>
          <a:spcPct val="0"/>
        </a:spcBef>
        <a:buNone/>
        <a:defRPr sz="2400" b="1" kern="1200">
          <a:solidFill>
            <a:schemeClr val="tx2"/>
          </a:solidFill>
          <a:latin typeface="Arial" panose="020B0604020202020204" pitchFamily="34" charset="0"/>
          <a:ea typeface="+mj-ea"/>
          <a:cs typeface="Arial" panose="020B0604020202020204" pitchFamily="34" charset="0"/>
        </a:defRPr>
      </a:lvl1pPr>
    </p:titleStyle>
    <p:bodyStyle>
      <a:lvl1pPr marL="0" indent="0" algn="r" defTabSz="914400" rtl="0" eaLnBrk="1" latinLnBrk="0" hangingPunct="1">
        <a:lnSpc>
          <a:spcPct val="90000"/>
        </a:lnSpc>
        <a:spcBef>
          <a:spcPts val="1000"/>
        </a:spcBef>
        <a:buFont typeface="Arial" panose="020B0604020202020204" pitchFamily="34" charset="0"/>
        <a:buNone/>
        <a:defRPr sz="1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C601C233-D48B-42EA-A805-342E9492215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Image 7">
            <a:extLst>
              <a:ext uri="{FF2B5EF4-FFF2-40B4-BE49-F238E27FC236}">
                <a16:creationId xmlns:a16="http://schemas.microsoft.com/office/drawing/2014/main" id="{02B09FF2-EC67-4715-8369-5BE6A3BC7060}"/>
              </a:ext>
            </a:extLst>
          </p:cNvPr>
          <p:cNvPicPr>
            <a:picLocks noChangeAspect="1"/>
          </p:cNvPicPr>
          <p:nvPr userDrawn="1"/>
        </p:nvPicPr>
        <p:blipFill>
          <a:blip r:embed="rId4"/>
          <a:stretch>
            <a:fillRect/>
          </a:stretch>
        </p:blipFill>
        <p:spPr>
          <a:xfrm>
            <a:off x="4656000" y="1349787"/>
            <a:ext cx="2880000" cy="1419239"/>
          </a:xfrm>
          <a:prstGeom prst="rect">
            <a:avLst/>
          </a:prstGeom>
        </p:spPr>
      </p:pic>
      <p:pic>
        <p:nvPicPr>
          <p:cNvPr id="9" name="Image 8">
            <a:extLst>
              <a:ext uri="{FF2B5EF4-FFF2-40B4-BE49-F238E27FC236}">
                <a16:creationId xmlns:a16="http://schemas.microsoft.com/office/drawing/2014/main" id="{57A93F17-1E64-4BB4-B592-3C927735CD8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910262" y="3433763"/>
            <a:ext cx="371475" cy="28575"/>
          </a:xfrm>
          <a:prstGeom prst="rect">
            <a:avLst/>
          </a:prstGeom>
        </p:spPr>
      </p:pic>
    </p:spTree>
    <p:extLst>
      <p:ext uri="{BB962C8B-B14F-4D97-AF65-F5344CB8AC3E}">
        <p14:creationId xmlns:p14="http://schemas.microsoft.com/office/powerpoint/2010/main" val="648846520"/>
      </p:ext>
    </p:extLst>
  </p:cSld>
  <p:clrMap bg1="lt1" tx1="dk1" bg2="lt2" tx2="dk2" accent1="accent1" accent2="accent2" accent3="accent3" accent4="accent4" accent5="accent5" accent6="accent6" hlink="hlink" folHlink="folHlink"/>
  <p:sldLayoutIdLst>
    <p:sldLayoutId id="2147483682" r:id="rId1"/>
  </p:sldLayoutIdLst>
  <p:hf sldNum="0" hdr="0" ftr="0" dt="0"/>
  <p:txStyles>
    <p:titleStyle>
      <a:lvl1pPr algn="ctr" defTabSz="914400" rtl="0" eaLnBrk="1" latinLnBrk="0" hangingPunct="1">
        <a:lnSpc>
          <a:spcPct val="90000"/>
        </a:lnSpc>
        <a:spcBef>
          <a:spcPct val="0"/>
        </a:spcBef>
        <a:buNone/>
        <a:defRPr sz="4000" kern="1200">
          <a:solidFill>
            <a:schemeClr val="tx2"/>
          </a:solidFill>
          <a:latin typeface="Arial Black" panose="020B0A04020102020204" pitchFamily="34" charset="0"/>
          <a:ea typeface="+mj-ea"/>
          <a:cs typeface="+mj-cs"/>
        </a:defRPr>
      </a:lvl1pPr>
    </p:titleStyle>
    <p:bodyStyle>
      <a:lvl1pPr marL="0" indent="0" algn="ctr" defTabSz="914400" rtl="0" eaLnBrk="1" latinLnBrk="0" hangingPunct="1">
        <a:lnSpc>
          <a:spcPct val="90000"/>
        </a:lnSpc>
        <a:spcBef>
          <a:spcPts val="1000"/>
        </a:spcBef>
        <a:buFont typeface="Arial" panose="020B0604020202020204" pitchFamily="34" charset="0"/>
        <a:buNone/>
        <a:defRPr sz="2800" b="1"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Sous-titre 2">
            <a:extLst>
              <a:ext uri="{FF2B5EF4-FFF2-40B4-BE49-F238E27FC236}">
                <a16:creationId xmlns:a16="http://schemas.microsoft.com/office/drawing/2014/main" id="{BB10D846-63B8-458B-9C0B-127B9639DBFE}"/>
              </a:ext>
            </a:extLst>
          </p:cNvPr>
          <p:cNvSpPr txBox="1">
            <a:spLocks/>
          </p:cNvSpPr>
          <p:nvPr userDrawn="1"/>
        </p:nvSpPr>
        <p:spPr>
          <a:xfrm>
            <a:off x="1524000" y="3343282"/>
            <a:ext cx="9144000" cy="2800343"/>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fr-FR" dirty="0"/>
          </a:p>
        </p:txBody>
      </p:sp>
      <p:sp>
        <p:nvSpPr>
          <p:cNvPr id="7" name="Titre 1">
            <a:extLst>
              <a:ext uri="{FF2B5EF4-FFF2-40B4-BE49-F238E27FC236}">
                <a16:creationId xmlns:a16="http://schemas.microsoft.com/office/drawing/2014/main" id="{A4FFF4BA-3271-423D-9C59-71347D1B1B03}"/>
              </a:ext>
            </a:extLst>
          </p:cNvPr>
          <p:cNvSpPr txBox="1">
            <a:spLocks/>
          </p:cNvSpPr>
          <p:nvPr userDrawn="1"/>
        </p:nvSpPr>
        <p:spPr>
          <a:xfrm>
            <a:off x="1524000" y="1082178"/>
            <a:ext cx="9144000" cy="1832487"/>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fr-FR" sz="4000" dirty="0"/>
          </a:p>
          <a:p>
            <a:endParaRPr lang="fr-FR" sz="4000" dirty="0"/>
          </a:p>
        </p:txBody>
      </p:sp>
      <p:pic>
        <p:nvPicPr>
          <p:cNvPr id="3" name="Image 2">
            <a:extLst>
              <a:ext uri="{FF2B5EF4-FFF2-40B4-BE49-F238E27FC236}">
                <a16:creationId xmlns:a16="http://schemas.microsoft.com/office/drawing/2014/main" id="{79A58C53-ED80-427B-B4E6-C011DF452A0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5687" y="347729"/>
            <a:ext cx="11400873" cy="6070243"/>
          </a:xfrm>
          <a:prstGeom prst="rect">
            <a:avLst/>
          </a:prstGeom>
        </p:spPr>
      </p:pic>
    </p:spTree>
    <p:extLst>
      <p:ext uri="{BB962C8B-B14F-4D97-AF65-F5344CB8AC3E}">
        <p14:creationId xmlns:p14="http://schemas.microsoft.com/office/powerpoint/2010/main" val="4119516980"/>
      </p:ext>
    </p:extLst>
  </p:cSld>
  <p:clrMap bg1="lt1" tx1="dk1" bg2="lt2" tx2="dk2" accent1="accent1" accent2="accent2" accent3="accent3" accent4="accent4" accent5="accent5" accent6="accent6" hlink="hlink" folHlink="folHlink"/>
  <p:sldLayoutIdLst>
    <p:sldLayoutId id="2147483684" r:id="rId1"/>
  </p:sldLayoutIdLst>
  <p:hf sldNum="0" hdr="0" ftr="0" dt="0"/>
  <p:txStyles>
    <p:titleStyle>
      <a:lvl1pPr algn="r" defTabSz="914400" rtl="0" eaLnBrk="1" latinLnBrk="0" hangingPunct="1">
        <a:lnSpc>
          <a:spcPct val="90000"/>
        </a:lnSpc>
        <a:spcBef>
          <a:spcPct val="0"/>
        </a:spcBef>
        <a:buNone/>
        <a:defRPr sz="2400" b="1" kern="1200">
          <a:solidFill>
            <a:schemeClr val="tx2"/>
          </a:solidFill>
          <a:latin typeface="Arial" panose="020B0604020202020204" pitchFamily="34" charset="0"/>
          <a:ea typeface="+mj-ea"/>
          <a:cs typeface="Arial" panose="020B0604020202020204" pitchFamily="34" charset="0"/>
        </a:defRPr>
      </a:lvl1pPr>
    </p:titleStyle>
    <p:bodyStyle>
      <a:lvl1pPr marL="0" indent="0" algn="r" defTabSz="914400" rtl="0" eaLnBrk="1" latinLnBrk="0" hangingPunct="1">
        <a:lnSpc>
          <a:spcPct val="90000"/>
        </a:lnSpc>
        <a:spcBef>
          <a:spcPts val="1000"/>
        </a:spcBef>
        <a:buFont typeface="Arial" panose="020B0604020202020204" pitchFamily="34" charset="0"/>
        <a:buNone/>
        <a:defRPr sz="1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15829486-E422-446E-A3A7-9DAF38F754C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5166"/>
            <a:ext cx="12189630" cy="6858000"/>
          </a:xfrm>
          <a:prstGeom prst="rect">
            <a:avLst/>
          </a:prstGeom>
        </p:spPr>
      </p:pic>
      <p:pic>
        <p:nvPicPr>
          <p:cNvPr id="7" name="Image 6">
            <a:extLst>
              <a:ext uri="{FF2B5EF4-FFF2-40B4-BE49-F238E27FC236}">
                <a16:creationId xmlns:a16="http://schemas.microsoft.com/office/drawing/2014/main" id="{397A3A64-DC96-4015-9F74-D27E957B8382}"/>
              </a:ext>
            </a:extLst>
          </p:cNvPr>
          <p:cNvPicPr>
            <a:picLocks noChangeAspect="1"/>
          </p:cNvPicPr>
          <p:nvPr userDrawn="1"/>
        </p:nvPicPr>
        <p:blipFill>
          <a:blip r:embed="rId4"/>
          <a:stretch>
            <a:fillRect/>
          </a:stretch>
        </p:blipFill>
        <p:spPr>
          <a:xfrm>
            <a:off x="4604944" y="4877087"/>
            <a:ext cx="2460876" cy="1212698"/>
          </a:xfrm>
          <a:prstGeom prst="rect">
            <a:avLst/>
          </a:prstGeom>
        </p:spPr>
      </p:pic>
    </p:spTree>
    <p:extLst>
      <p:ext uri="{BB962C8B-B14F-4D97-AF65-F5344CB8AC3E}">
        <p14:creationId xmlns:p14="http://schemas.microsoft.com/office/powerpoint/2010/main" val="323265442"/>
      </p:ext>
    </p:extLst>
  </p:cSld>
  <p:clrMap bg1="lt1" tx1="dk1" bg2="lt2" tx2="dk2" accent1="accent1" accent2="accent2" accent3="accent3" accent4="accent4" accent5="accent5" accent6="accent6" hlink="hlink" folHlink="folHlink"/>
  <p:sldLayoutIdLst>
    <p:sldLayoutId id="2147483686" r:id="rId1"/>
  </p:sldLayoutIdLst>
  <p:hf sldNum="0" hdr="0" ftr="0" dt="0"/>
  <p:txStyles>
    <p:titleStyle>
      <a:lvl1pPr algn="ctr" defTabSz="914400" rtl="0" eaLnBrk="1" latinLnBrk="0" hangingPunct="1">
        <a:lnSpc>
          <a:spcPct val="90000"/>
        </a:lnSpc>
        <a:spcBef>
          <a:spcPct val="0"/>
        </a:spcBef>
        <a:buNone/>
        <a:defRPr sz="4400" kern="1200">
          <a:solidFill>
            <a:schemeClr val="bg2"/>
          </a:solidFill>
          <a:latin typeface="+mj-lt"/>
          <a:ea typeface="+mj-ea"/>
          <a:cs typeface="+mj-cs"/>
        </a:defRPr>
      </a:lvl1pPr>
    </p:titleStyle>
    <p:bodyStyle>
      <a:lvl1pPr marL="0" indent="0" algn="ctr" defTabSz="914400" rtl="0" eaLnBrk="1" latinLnBrk="0" hangingPunct="1">
        <a:lnSpc>
          <a:spcPct val="90000"/>
        </a:lnSpc>
        <a:spcBef>
          <a:spcPts val="1000"/>
        </a:spcBef>
        <a:buFont typeface="Arial" panose="020B0604020202020204" pitchFamily="34" charset="0"/>
        <a:buNone/>
        <a:defRPr sz="3200" kern="1200">
          <a:solidFill>
            <a:schemeClr val="bg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s://www.legifrance.gouv.fr/loda/id/JORFTEXT000039728021/" TargetMode="External"/><Relationship Id="rId2" Type="http://schemas.openxmlformats.org/officeDocument/2006/relationships/hyperlink" Target="https://www.legifrance.gouv.fr/loda/id/JORFTEXT000039727613/" TargetMode="Externa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hyperlink" Target="https://www.legifrance.gouv.fr/loda/id/JORFTEXT000041559109/" TargetMode="Externa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Apprentissage%20MAJ%2003%2004%202026.docx"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0.jpeg"/><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1.png"/><Relationship Id="rId1" Type="http://schemas.openxmlformats.org/officeDocument/2006/relationships/slideLayout" Target="../slideLayouts/slideLayout6.xml"/><Relationship Id="rId5" Type="http://schemas.openxmlformats.org/officeDocument/2006/relationships/image" Target="../media/image20.jpeg"/><Relationship Id="rId4" Type="http://schemas.openxmlformats.org/officeDocument/2006/relationships/image" Target="../media/image22.png"/></Relationships>
</file>

<file path=ppt/slides/_rels/slide4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4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 Id="rId4" Type="http://schemas.openxmlformats.org/officeDocument/2006/relationships/image" Target="../media/image28.jpeg"/></Relationships>
</file>

<file path=ppt/slides/_rels/slide4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6.xml"/><Relationship Id="rId6" Type="http://schemas.openxmlformats.org/officeDocument/2006/relationships/hyperlink" Target="https://www.cdg79.fr/" TargetMode="External"/><Relationship Id="rId5" Type="http://schemas.openxmlformats.org/officeDocument/2006/relationships/image" Target="../media/image31.png"/><Relationship Id="rId4" Type="http://schemas.openxmlformats.org/officeDocument/2006/relationships/image" Target="../media/image28.jpeg"/></Relationships>
</file>

<file path=ppt/slides/_rels/slide4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6.xml"/><Relationship Id="rId4" Type="http://schemas.openxmlformats.org/officeDocument/2006/relationships/image" Target="../media/image34.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36.png"/></Relationships>
</file>

<file path=ppt/slides/_rels/slide5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image" Target="../media/image37.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hyperlink" Target="https://www.cert.ssi.gouv.fr/uploads/CERTFR-2026-CTI-002.pdf" TargetMode="External"/><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hyperlink" Target="https://www.interconnectes.com/documents/271bb34b-9697-f011-b484-000d3a26b476/barometre-de-la-maturite-numerique-des-territoires-2025-" TargetMode="External"/><Relationship Id="rId4" Type="http://schemas.openxmlformats.org/officeDocument/2006/relationships/hyperlink" Target="https://europe.forum-incyber.com/barometre-fuites-de-donnees/" TargetMode="Externa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hyperlink" Target="https://suiteterritoriale.anct.gouv.fr/conformite/referentiel" TargetMode="External"/><Relationship Id="rId7" Type="http://schemas.openxmlformats.org/officeDocument/2006/relationships/image" Target="../media/image41.png"/><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40.jpeg"/><Relationship Id="rId5" Type="http://schemas.openxmlformats.org/officeDocument/2006/relationships/image" Target="../media/image39.png"/><Relationship Id="rId4" Type="http://schemas.openxmlformats.org/officeDocument/2006/relationships/image" Target="../media/image38.png"/></Relationships>
</file>

<file path=ppt/slides/_rels/slide63.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hyperlink" Target="https://suiteterritoriale.anct.gouv.fr/conformite/cartographie" TargetMode="External"/><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hyperlink" Target="https://suiteterritoriale.anct.gouv.fr/" TargetMode="External"/><Relationship Id="rId4" Type="http://schemas.openxmlformats.org/officeDocument/2006/relationships/image" Target="../media/image43.png"/></Relationships>
</file>

<file path=ppt/slides/_rels/slide64.xml.rels><?xml version="1.0" encoding="UTF-8" standalone="yes"?>
<Relationships xmlns="http://schemas.openxmlformats.org/package/2006/relationships"><Relationship Id="rId3" Type="http://schemas.openxmlformats.org/officeDocument/2006/relationships/hyperlink" Target="https://www.cert.ssi.gouv.fr/uploads/CERTFR-2026-CTI-002.pdf" TargetMode="External"/><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hyperlink" Target="https://www.radiofrance.fr/franceinfo/podcasts/le-vrai-ou-faux/le-vrai-ou-faux-du-lundi-24-novembre-2025-6903774" TargetMode="External"/></Relationships>
</file>

<file path=ppt/slides/_rels/slide65.xml.rels><?xml version="1.0" encoding="UTF-8" standalone="yes"?>
<Relationships xmlns="http://schemas.openxmlformats.org/package/2006/relationships"><Relationship Id="rId3" Type="http://schemas.openxmlformats.org/officeDocument/2006/relationships/hyperlink" Target="https://messervices.cyber.gouv.fr/" TargetMode="External"/><Relationship Id="rId2" Type="http://schemas.openxmlformats.org/officeDocument/2006/relationships/notesSlide" Target="../notesSlides/notesSlide35.xml"/><Relationship Id="rId1" Type="http://schemas.openxmlformats.org/officeDocument/2006/relationships/slideLayout" Target="../slideLayouts/slideLayout7.xml"/><Relationship Id="rId5" Type="http://schemas.openxmlformats.org/officeDocument/2006/relationships/hyperlink" Target="https://www.cnil.fr/fr/services-en-ligne/notifier-une-violation-de-donnees-personnelles" TargetMode="External"/><Relationship Id="rId4" Type="http://schemas.openxmlformats.org/officeDocument/2006/relationships/hyperlink" Target="https://17cyber.gouv.fr/" TargetMode="External"/></Relationships>
</file>

<file path=ppt/slides/_rels/slide6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67.xml.rels><?xml version="1.0" encoding="UTF-8" standalone="yes"?>
<Relationships xmlns="http://schemas.openxmlformats.org/package/2006/relationships"><Relationship Id="rId3" Type="http://schemas.openxmlformats.org/officeDocument/2006/relationships/hyperlink" Target="https://messervices.cyber.gouv.fr/" TargetMode="External"/><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hyperlink" Target="https://suiteterritoriale.anct.gouv.fr/conformite/referentiel" TargetMode="Externa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hyperlink" Target="https://urldefense.proofpoint.com/v2/url?u=https-3A__antiphishing.vadesecure.com_v4-3Ff-3DOHc5N2VwYkhyTWJ3YXNsN4maB40X3b3gPiD-2D-2D7kGQvq64UHE0IFtmcBScdoqXxA4-26i-3DS084UmJ0TUJ5SGx4M2JIcAPoc3YWByO9AwpzvW-2DqdjY-26k-3DWKWY-26r-3DdUpQZWdYOFpxaVptOXNXUcuX-5FAZoovBsVkmHojaKkaYWy3TlPf90sv-5FY-5F9p-5FLXdc-26s-3Db55b5c64fefd901f6a827019eb125bee7d38ee908175c2cb825ec26e37b79232-26u-3Dhttps-253A-252F-252Fhonorabilite.social.gouv.fr-252F&amp;d=DwMGaQ&amp;c=euGZstcaTDllvimEN8b7jXrwqOf-v5A_CdpgnVfiiMM&amp;r=kd59e58eWS-Oln61SJHymT10CcPdKl9zcBXKSQaZiFo&amp;m=in2-r7NsoIcZxbkZ-D21iZnqD2iSBxESCRxchOH2j22BrDt35irlof-D_ri-NZij&amp;s=s7V1K5y-FEdT-JgHptecIaeSuMzKP0jm0pl-3xG3BrU&amp;e="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legifrance.gouv.fr/jorf/id/JORFTEXT000054126589"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CADAD9-04D9-496A-B4A6-4BC06BBD922F}"/>
              </a:ext>
            </a:extLst>
          </p:cNvPr>
          <p:cNvSpPr>
            <a:spLocks noGrp="1"/>
          </p:cNvSpPr>
          <p:nvPr>
            <p:ph type="title"/>
          </p:nvPr>
        </p:nvSpPr>
        <p:spPr>
          <a:xfrm>
            <a:off x="-381000" y="3882311"/>
            <a:ext cx="10515600" cy="646331"/>
          </a:xfrm>
        </p:spPr>
        <p:txBody>
          <a:bodyPr/>
          <a:lstStyle/>
          <a:p>
            <a:r>
              <a:rPr lang="fr-FR" dirty="0"/>
              <a:t>E-MATINALE RH</a:t>
            </a:r>
          </a:p>
        </p:txBody>
      </p:sp>
      <p:sp>
        <p:nvSpPr>
          <p:cNvPr id="3" name="Espace réservé du texte 2">
            <a:extLst>
              <a:ext uri="{FF2B5EF4-FFF2-40B4-BE49-F238E27FC236}">
                <a16:creationId xmlns:a16="http://schemas.microsoft.com/office/drawing/2014/main" id="{0D3A4364-5283-427A-ACD7-1B296BFAA60C}"/>
              </a:ext>
            </a:extLst>
          </p:cNvPr>
          <p:cNvSpPr>
            <a:spLocks noGrp="1"/>
          </p:cNvSpPr>
          <p:nvPr>
            <p:ph type="body" sz="quarter" idx="11"/>
          </p:nvPr>
        </p:nvSpPr>
        <p:spPr>
          <a:xfrm>
            <a:off x="838201" y="2912433"/>
            <a:ext cx="10515600" cy="424732"/>
          </a:xfrm>
        </p:spPr>
        <p:txBody>
          <a:bodyPr/>
          <a:lstStyle/>
          <a:p>
            <a:r>
              <a:rPr lang="fr-FR" dirty="0"/>
              <a:t>28 MAI 2026 – 9h30</a:t>
            </a:r>
          </a:p>
        </p:txBody>
      </p:sp>
      <p:pic>
        <p:nvPicPr>
          <p:cNvPr id="5" name="Picture 2" descr="https://imgsr.news.cdg79.fr/mosaicoserver/resize/?src=https%3A%2F%2Fimgsr.news.cdg79.fr%2Fmosaicouploads%2Fcdg79%2F98b5b18271722ddcdbb075c92f042a31.jpg&amp;method=cover&amp;params=548%2C28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4053" y="3124799"/>
            <a:ext cx="3349748" cy="2595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32667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3"/>
          </p:nvPr>
        </p:nvSpPr>
        <p:spPr>
          <a:xfrm>
            <a:off x="950904" y="1543050"/>
            <a:ext cx="10975983" cy="4251960"/>
          </a:xfrm>
        </p:spPr>
        <p:txBody>
          <a:bodyPr/>
          <a:lstStyle/>
          <a:p>
            <a:pPr algn="l"/>
            <a:r>
              <a:rPr lang="fr-FR" u="sng" dirty="0"/>
              <a:t>Pour le fonctionnaire en position de disponibilité exerçant une activité salariée </a:t>
            </a:r>
            <a:r>
              <a:rPr lang="fr-FR" dirty="0"/>
              <a:t>: transmission à l’autorité de gestion d’une copie du ou des bulletins de salaire ainsi que du ou des contrats de travail permettant de justifier de cette activité, au sens du 1° de l’article 25-1 du décret n°86-68 du 13 janvier 1986 (article 1er de l’arrêté du 20 avril 2026).</a:t>
            </a:r>
          </a:p>
          <a:p>
            <a:pPr algn="l"/>
            <a:r>
              <a:rPr lang="fr-FR" u="sng" dirty="0" smtClean="0"/>
              <a:t>Pour </a:t>
            </a:r>
            <a:r>
              <a:rPr lang="fr-FR" u="sng" dirty="0"/>
              <a:t>le fonctionnaire en position de disponibilité exerçant une activité indépendante </a:t>
            </a:r>
            <a:r>
              <a:rPr lang="fr-FR" dirty="0"/>
              <a:t>: transmission à l’autorité de gestion d’une attestation d’immatriculation au registre national des entreprises (RNE), ainsi que d’une copie de l’avis d’imposition ou de tout élément comptable certifié attestant de la capacité de l’entreprise ou de la société à procurer au fonctionnaire des revenus, au sens du 2° de l’article 25-1 du décret n°86-68 du 13 janvier 1986 (article 2 de l’arrêté du 20 avril 2026).</a:t>
            </a:r>
          </a:p>
          <a:p>
            <a:pPr algn="l"/>
            <a:r>
              <a:rPr lang="fr-FR" u="sng" dirty="0"/>
              <a:t>Pour le fonctionnaire en position de disponibilité pour créer ou reprendre une entreprise </a:t>
            </a:r>
            <a:r>
              <a:rPr lang="fr-FR" dirty="0"/>
              <a:t>(en application de l’article 23 du décret n°86-68 du 13 janvier 1986) : transmission à l’autorité de gestion d’un justificatif d’immatriculation au registre national des entreprises (RNE) (article 3 de l’arrêté du 20 avril 2026).</a:t>
            </a:r>
          </a:p>
          <a:p>
            <a:pPr algn="l"/>
            <a:r>
              <a:rPr lang="fr-FR" u="sng" dirty="0"/>
              <a:t>Pour le fonctionnaire en position de disponibilité exerçant une activité professionnelle à l’étranger </a:t>
            </a:r>
            <a:r>
              <a:rPr lang="fr-FR" dirty="0"/>
              <a:t>: transmission de toutes pièces équivalentes à celles précitées, accompagnées d’une copie présentée dans une traduction en français établie par un traducteur assermenté. Le coût de la traduction est à la charge de l’agent (article 4 de l’arrêté du 20 avril 2026)..</a:t>
            </a:r>
          </a:p>
        </p:txBody>
      </p:sp>
      <p:sp>
        <p:nvSpPr>
          <p:cNvPr id="4" name="Titre 3">
            <a:extLst>
              <a:ext uri="{FF2B5EF4-FFF2-40B4-BE49-F238E27FC236}">
                <a16:creationId xmlns:a16="http://schemas.microsoft.com/office/drawing/2014/main" id="{0F35D8D0-C160-41E7-808E-CD7273C751EB}"/>
              </a:ext>
            </a:extLst>
          </p:cNvPr>
          <p:cNvSpPr txBox="1">
            <a:spLocks/>
          </p:cNvSpPr>
          <p:nvPr/>
        </p:nvSpPr>
        <p:spPr>
          <a:xfrm>
            <a:off x="303607" y="302738"/>
            <a:ext cx="11810196" cy="395597"/>
          </a:xfrm>
          <a:prstGeom prst="rect">
            <a:avLst/>
          </a:prstGeom>
        </p:spPr>
        <p:txBody>
          <a:bodyPr/>
          <a:lstStyle>
            <a:lvl1pPr algn="r" defTabSz="914400" rtl="0" eaLnBrk="1" latinLnBrk="0" hangingPunct="1">
              <a:lnSpc>
                <a:spcPct val="90000"/>
              </a:lnSpc>
              <a:spcBef>
                <a:spcPct val="0"/>
              </a:spcBef>
              <a:buNone/>
              <a:defRPr sz="2400" b="1" kern="1200">
                <a:solidFill>
                  <a:schemeClr val="tx2"/>
                </a:solidFill>
                <a:latin typeface="Arial" panose="020B0604020202020204" pitchFamily="34" charset="0"/>
                <a:ea typeface="+mj-ea"/>
                <a:cs typeface="Arial" panose="020B0604020202020204" pitchFamily="34" charset="0"/>
              </a:defRPr>
            </a:lvl1pPr>
          </a:lstStyle>
          <a:p>
            <a:endParaRPr lang="fr-FR" sz="1600" cap="all" dirty="0">
              <a:latin typeface="+mn-lt"/>
            </a:endParaRPr>
          </a:p>
        </p:txBody>
      </p:sp>
      <p:sp>
        <p:nvSpPr>
          <p:cNvPr id="5" name="Espace réservé du texte 2">
            <a:extLst>
              <a:ext uri="{FF2B5EF4-FFF2-40B4-BE49-F238E27FC236}">
                <a16:creationId xmlns:a16="http://schemas.microsoft.com/office/drawing/2014/main" id="{8599560D-BEE5-4370-95D3-A1600D8E27B6}"/>
              </a:ext>
            </a:extLst>
          </p:cNvPr>
          <p:cNvSpPr>
            <a:spLocks noGrp="1"/>
          </p:cNvSpPr>
          <p:nvPr>
            <p:ph type="body" sz="quarter" idx="4294967295"/>
          </p:nvPr>
        </p:nvSpPr>
        <p:spPr>
          <a:xfrm>
            <a:off x="838200" y="698335"/>
            <a:ext cx="11088688" cy="342065"/>
          </a:xfrm>
          <a:prstGeom prst="rect">
            <a:avLst/>
          </a:prstGeom>
        </p:spPr>
        <p:txBody>
          <a:bodyPr/>
          <a:lstStyle/>
          <a:p>
            <a:r>
              <a:rPr lang="fr-FR" dirty="0"/>
              <a:t>Disponibilité et exercice d'une activité professionnelle : liste des pièces justificatives pour la conservation des droits à l'avancement</a:t>
            </a:r>
          </a:p>
        </p:txBody>
      </p:sp>
      <p:sp>
        <p:nvSpPr>
          <p:cNvPr id="6" name="Parchemin : horizontal 1">
            <a:extLst>
              <a:ext uri="{FF2B5EF4-FFF2-40B4-BE49-F238E27FC236}">
                <a16:creationId xmlns:a16="http://schemas.microsoft.com/office/drawing/2014/main" id="{9483FBBC-F1A1-ECE5-7C87-D9AE50BA82AD}"/>
              </a:ext>
            </a:extLst>
          </p:cNvPr>
          <p:cNvSpPr/>
          <p:nvPr/>
        </p:nvSpPr>
        <p:spPr>
          <a:xfrm>
            <a:off x="3816588" y="5893353"/>
            <a:ext cx="3791572" cy="808613"/>
          </a:xfrm>
          <a:prstGeom prst="horizontalScroll">
            <a:avLst/>
          </a:prstGeom>
          <a:solidFill>
            <a:srgbClr val="9BAAB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t>Entrée en vigueur : le 30 avril 2026</a:t>
            </a:r>
            <a:endParaRPr lang="fr-FR" b="1" dirty="0">
              <a:solidFill>
                <a:schemeClr val="tx2"/>
              </a:solidFill>
              <a:latin typeface="Avenir Medium" panose="02000603020000020003"/>
            </a:endParaRPr>
          </a:p>
        </p:txBody>
      </p:sp>
    </p:spTree>
    <p:extLst>
      <p:ext uri="{BB962C8B-B14F-4D97-AF65-F5344CB8AC3E}">
        <p14:creationId xmlns:p14="http://schemas.microsoft.com/office/powerpoint/2010/main" val="5982541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3"/>
          </p:nvPr>
        </p:nvSpPr>
        <p:spPr>
          <a:xfrm>
            <a:off x="1126270" y="1435997"/>
            <a:ext cx="10515600" cy="3177070"/>
          </a:xfrm>
        </p:spPr>
        <p:txBody>
          <a:bodyPr/>
          <a:lstStyle/>
          <a:p>
            <a:endParaRPr lang="fr-FR" dirty="0"/>
          </a:p>
          <a:p>
            <a:pPr algn="l"/>
            <a:r>
              <a:rPr lang="fr-FR" dirty="0"/>
              <a:t>Pour l’ensemble de ces situations, les pièces justificatives doivent être transmises par le fonctionnaire à son autorité de gestion, par tout moyen conférant une date certaine, à la date de sa réintégration et au plus tard un mois après celle-ci ou dès réception des pièces si elles ne sont pas en sa possession à l’issue de ce délai.</a:t>
            </a:r>
          </a:p>
          <a:p>
            <a:pPr algn="l"/>
            <a:r>
              <a:rPr lang="fr-FR" dirty="0"/>
              <a:t>Enfin, le précédent arrêté du 19 juin 2019 fixant la liste des pièces justificatives est abrogé.</a:t>
            </a:r>
          </a:p>
          <a:p>
            <a:pPr algn="ctr"/>
            <a:r>
              <a:rPr lang="fr-FR" b="1" dirty="0"/>
              <a:t>Pour rappel, fin de l’obligation de réintégrer 18 mois la FP pour bénéficier des 5 années supplémentaires de disponibilité.</a:t>
            </a:r>
          </a:p>
        </p:txBody>
      </p:sp>
      <p:sp>
        <p:nvSpPr>
          <p:cNvPr id="4" name="Titre 3">
            <a:extLst>
              <a:ext uri="{FF2B5EF4-FFF2-40B4-BE49-F238E27FC236}">
                <a16:creationId xmlns:a16="http://schemas.microsoft.com/office/drawing/2014/main" id="{0F35D8D0-C160-41E7-808E-CD7273C751EB}"/>
              </a:ext>
            </a:extLst>
          </p:cNvPr>
          <p:cNvSpPr txBox="1">
            <a:spLocks/>
          </p:cNvSpPr>
          <p:nvPr/>
        </p:nvSpPr>
        <p:spPr>
          <a:xfrm>
            <a:off x="303607" y="302738"/>
            <a:ext cx="11810196" cy="395597"/>
          </a:xfrm>
          <a:prstGeom prst="rect">
            <a:avLst/>
          </a:prstGeom>
        </p:spPr>
        <p:txBody>
          <a:bodyPr/>
          <a:lstStyle>
            <a:lvl1pPr algn="r" defTabSz="914400" rtl="0" eaLnBrk="1" latinLnBrk="0" hangingPunct="1">
              <a:lnSpc>
                <a:spcPct val="90000"/>
              </a:lnSpc>
              <a:spcBef>
                <a:spcPct val="0"/>
              </a:spcBef>
              <a:buNone/>
              <a:defRPr sz="2400" b="1" kern="1200">
                <a:solidFill>
                  <a:schemeClr val="tx2"/>
                </a:solidFill>
                <a:latin typeface="Arial" panose="020B0604020202020204" pitchFamily="34" charset="0"/>
                <a:ea typeface="+mj-ea"/>
                <a:cs typeface="Arial" panose="020B0604020202020204" pitchFamily="34" charset="0"/>
              </a:defRPr>
            </a:lvl1pPr>
          </a:lstStyle>
          <a:p>
            <a:endParaRPr lang="fr-FR" sz="1600" cap="all" dirty="0">
              <a:latin typeface="+mn-lt"/>
            </a:endParaRPr>
          </a:p>
        </p:txBody>
      </p:sp>
      <p:sp>
        <p:nvSpPr>
          <p:cNvPr id="5" name="Espace réservé du texte 2">
            <a:extLst>
              <a:ext uri="{FF2B5EF4-FFF2-40B4-BE49-F238E27FC236}">
                <a16:creationId xmlns:a16="http://schemas.microsoft.com/office/drawing/2014/main" id="{8599560D-BEE5-4370-95D3-A1600D8E27B6}"/>
              </a:ext>
            </a:extLst>
          </p:cNvPr>
          <p:cNvSpPr>
            <a:spLocks noGrp="1"/>
          </p:cNvSpPr>
          <p:nvPr>
            <p:ph type="body" sz="quarter" idx="4294967295"/>
          </p:nvPr>
        </p:nvSpPr>
        <p:spPr>
          <a:xfrm>
            <a:off x="838200" y="698335"/>
            <a:ext cx="11088688" cy="342065"/>
          </a:xfrm>
          <a:prstGeom prst="rect">
            <a:avLst/>
          </a:prstGeom>
        </p:spPr>
        <p:txBody>
          <a:bodyPr/>
          <a:lstStyle/>
          <a:p>
            <a:r>
              <a:rPr lang="fr-FR" dirty="0"/>
              <a:t>Disponibilité et exercice d'une activité professionnelle : liste des pièces justificatives pour la conservation des droits à l'avancement</a:t>
            </a:r>
          </a:p>
        </p:txBody>
      </p:sp>
      <p:sp>
        <p:nvSpPr>
          <p:cNvPr id="6" name="Parchemin : horizontal 1">
            <a:extLst>
              <a:ext uri="{FF2B5EF4-FFF2-40B4-BE49-F238E27FC236}">
                <a16:creationId xmlns:a16="http://schemas.microsoft.com/office/drawing/2014/main" id="{9483FBBC-F1A1-ECE5-7C87-D9AE50BA82AD}"/>
              </a:ext>
            </a:extLst>
          </p:cNvPr>
          <p:cNvSpPr/>
          <p:nvPr/>
        </p:nvSpPr>
        <p:spPr>
          <a:xfrm>
            <a:off x="3728906" y="6005389"/>
            <a:ext cx="3791572" cy="808613"/>
          </a:xfrm>
          <a:prstGeom prst="horizontalScroll">
            <a:avLst/>
          </a:prstGeom>
          <a:solidFill>
            <a:srgbClr val="9BAAB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a:t>Entrée en vigueur : le 30 avril 2026</a:t>
            </a:r>
            <a:endParaRPr lang="fr-FR" b="1" dirty="0">
              <a:solidFill>
                <a:schemeClr val="tx2"/>
              </a:solidFill>
              <a:latin typeface="Avenir Medium" panose="02000603020000020003"/>
            </a:endParaRPr>
          </a:p>
        </p:txBody>
      </p:sp>
      <p:pic>
        <p:nvPicPr>
          <p:cNvPr id="2" name="Image 1"/>
          <p:cNvPicPr>
            <a:picLocks noChangeAspect="1"/>
          </p:cNvPicPr>
          <p:nvPr/>
        </p:nvPicPr>
        <p:blipFill>
          <a:blip r:embed="rId3"/>
          <a:stretch>
            <a:fillRect/>
          </a:stretch>
        </p:blipFill>
        <p:spPr>
          <a:xfrm>
            <a:off x="125361" y="4384109"/>
            <a:ext cx="3388805" cy="2223903"/>
          </a:xfrm>
          <a:prstGeom prst="rect">
            <a:avLst/>
          </a:prstGeom>
        </p:spPr>
      </p:pic>
      <p:sp>
        <p:nvSpPr>
          <p:cNvPr id="7" name="Espace réservé du texte 2"/>
          <p:cNvSpPr>
            <a:spLocks noGrp="1"/>
          </p:cNvSpPr>
          <p:nvPr>
            <p:ph type="body" sz="quarter" idx="13"/>
          </p:nvPr>
        </p:nvSpPr>
        <p:spPr>
          <a:xfrm>
            <a:off x="4737858" y="4427516"/>
            <a:ext cx="6069875" cy="1183023"/>
          </a:xfrm>
        </p:spPr>
        <p:txBody>
          <a:bodyPr/>
          <a:lstStyle/>
          <a:p>
            <a:pPr algn="ctr"/>
            <a:r>
              <a:rPr lang="fr-FR" b="1" u="sng" dirty="0"/>
              <a:t>Demande de réintégration d’un agent</a:t>
            </a:r>
            <a:r>
              <a:rPr lang="fr-FR" b="1" dirty="0"/>
              <a:t> : revenez vers nous avec la date de réintégration, la collectivité qui va réintégrer et les informations précises relatives aux activités exercées pendant la disponibilité pour classer l’agent et vous aider dans les modèles d’actes</a:t>
            </a:r>
          </a:p>
        </p:txBody>
      </p:sp>
    </p:spTree>
    <p:extLst>
      <p:ext uri="{BB962C8B-B14F-4D97-AF65-F5344CB8AC3E}">
        <p14:creationId xmlns:p14="http://schemas.microsoft.com/office/powerpoint/2010/main" val="5159762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3"/>
          </p:nvPr>
        </p:nvSpPr>
        <p:spPr>
          <a:xfrm>
            <a:off x="1124744" y="2298777"/>
            <a:ext cx="10515600" cy="3706612"/>
          </a:xfrm>
        </p:spPr>
        <p:txBody>
          <a:bodyPr/>
          <a:lstStyle/>
          <a:p>
            <a:endParaRPr lang="fr-FR" dirty="0"/>
          </a:p>
          <a:p>
            <a:pPr algn="just"/>
            <a:r>
              <a:rPr lang="fr-FR" dirty="0"/>
              <a:t>Pour faire face à l’augmentation du coût des carburants et à ses impacts sur l’organisation du travail (coût des déplacements professionnels, coûts des déplacements domicile-travail, etc.), le Gouvernement a diffusé une circulaire afin d’inviter les administrations de l’État à adapter temporairement l’organisation du travail des services ainsi que les déplacements professionnels. </a:t>
            </a:r>
          </a:p>
          <a:p>
            <a:pPr algn="just"/>
            <a:endParaRPr lang="fr-FR" dirty="0"/>
          </a:p>
          <a:p>
            <a:pPr algn="just"/>
            <a:r>
              <a:rPr lang="fr-FR" dirty="0"/>
              <a:t>Les collectivités territoriales et leurs établissements publics peuvent s’inspirer des dispositions de cette circulaire, initialement destinée aux services de l’État, pour l’application aux agents publics territoriaux relevant de leur autorité.</a:t>
            </a:r>
          </a:p>
          <a:p>
            <a:pPr algn="l"/>
            <a:endParaRPr lang="fr-FR" dirty="0"/>
          </a:p>
        </p:txBody>
      </p:sp>
      <p:sp>
        <p:nvSpPr>
          <p:cNvPr id="4" name="Titre 3">
            <a:extLst>
              <a:ext uri="{FF2B5EF4-FFF2-40B4-BE49-F238E27FC236}">
                <a16:creationId xmlns:a16="http://schemas.microsoft.com/office/drawing/2014/main" id="{0F35D8D0-C160-41E7-808E-CD7273C751EB}"/>
              </a:ext>
            </a:extLst>
          </p:cNvPr>
          <p:cNvSpPr txBox="1">
            <a:spLocks/>
          </p:cNvSpPr>
          <p:nvPr/>
        </p:nvSpPr>
        <p:spPr>
          <a:xfrm>
            <a:off x="303607" y="302738"/>
            <a:ext cx="11810196" cy="395597"/>
          </a:xfrm>
          <a:prstGeom prst="rect">
            <a:avLst/>
          </a:prstGeom>
        </p:spPr>
        <p:txBody>
          <a:bodyPr/>
          <a:lstStyle>
            <a:lvl1pPr algn="r" defTabSz="914400" rtl="0" eaLnBrk="1" latinLnBrk="0" hangingPunct="1">
              <a:lnSpc>
                <a:spcPct val="90000"/>
              </a:lnSpc>
              <a:spcBef>
                <a:spcPct val="0"/>
              </a:spcBef>
              <a:buNone/>
              <a:defRPr sz="2400" b="1" kern="1200">
                <a:solidFill>
                  <a:schemeClr val="tx2"/>
                </a:solidFill>
                <a:latin typeface="Arial" panose="020B0604020202020204" pitchFamily="34" charset="0"/>
                <a:ea typeface="+mj-ea"/>
                <a:cs typeface="Arial" panose="020B0604020202020204" pitchFamily="34" charset="0"/>
              </a:defRPr>
            </a:lvl1pPr>
          </a:lstStyle>
          <a:p>
            <a:endParaRPr lang="fr-FR" sz="1600" cap="all" dirty="0">
              <a:latin typeface="+mn-lt"/>
            </a:endParaRPr>
          </a:p>
        </p:txBody>
      </p:sp>
      <p:sp>
        <p:nvSpPr>
          <p:cNvPr id="5" name="Espace réservé du texte 2">
            <a:extLst>
              <a:ext uri="{FF2B5EF4-FFF2-40B4-BE49-F238E27FC236}">
                <a16:creationId xmlns:a16="http://schemas.microsoft.com/office/drawing/2014/main" id="{8599560D-BEE5-4370-95D3-A1600D8E27B6}"/>
              </a:ext>
            </a:extLst>
          </p:cNvPr>
          <p:cNvSpPr>
            <a:spLocks noGrp="1"/>
          </p:cNvSpPr>
          <p:nvPr>
            <p:ph type="body" sz="quarter" idx="4294967295"/>
          </p:nvPr>
        </p:nvSpPr>
        <p:spPr>
          <a:xfrm>
            <a:off x="838200" y="698335"/>
            <a:ext cx="11088688" cy="342065"/>
          </a:xfrm>
          <a:prstGeom prst="rect">
            <a:avLst/>
          </a:prstGeom>
        </p:spPr>
        <p:txBody>
          <a:bodyPr/>
          <a:lstStyle/>
          <a:p>
            <a:r>
              <a:rPr lang="fr-FR" dirty="0"/>
              <a:t>Organisation du travail : Le Gouvernement préconise diverses mesures transitoires dans le contexte de hausse du coût du carburant</a:t>
            </a:r>
          </a:p>
        </p:txBody>
      </p:sp>
      <p:pic>
        <p:nvPicPr>
          <p:cNvPr id="2" name="Image 1"/>
          <p:cNvPicPr>
            <a:picLocks noChangeAspect="1"/>
          </p:cNvPicPr>
          <p:nvPr/>
        </p:nvPicPr>
        <p:blipFill>
          <a:blip r:embed="rId3"/>
          <a:stretch>
            <a:fillRect/>
          </a:stretch>
        </p:blipFill>
        <p:spPr>
          <a:xfrm>
            <a:off x="4262068" y="1040400"/>
            <a:ext cx="3258410" cy="1823820"/>
          </a:xfrm>
          <a:prstGeom prst="rect">
            <a:avLst/>
          </a:prstGeom>
        </p:spPr>
      </p:pic>
    </p:spTree>
    <p:extLst>
      <p:ext uri="{BB962C8B-B14F-4D97-AF65-F5344CB8AC3E}">
        <p14:creationId xmlns:p14="http://schemas.microsoft.com/office/powerpoint/2010/main" val="5967275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3"/>
          </p:nvPr>
        </p:nvSpPr>
        <p:spPr>
          <a:xfrm>
            <a:off x="529365" y="1759383"/>
            <a:ext cx="10515600" cy="3739209"/>
          </a:xfrm>
        </p:spPr>
        <p:txBody>
          <a:bodyPr/>
          <a:lstStyle/>
          <a:p>
            <a:endParaRPr lang="fr-FR" dirty="0"/>
          </a:p>
          <a:p>
            <a:pPr marL="285750" indent="-285750" algn="just">
              <a:buFont typeface="Wingdings" panose="05000000000000000000" pitchFamily="2" charset="2"/>
              <a:buChar char="ü"/>
            </a:pPr>
            <a:r>
              <a:rPr lang="fr-FR" dirty="0">
                <a:solidFill>
                  <a:schemeClr val="tx1"/>
                </a:solidFill>
              </a:rPr>
              <a:t>Faciliter le recours au télétravail</a:t>
            </a:r>
          </a:p>
          <a:p>
            <a:pPr marL="457200" lvl="1" indent="0" algn="just">
              <a:buNone/>
            </a:pPr>
            <a:r>
              <a:rPr lang="fr-FR" sz="1800" dirty="0">
                <a:solidFill>
                  <a:schemeClr val="bg2"/>
                </a:solidFill>
              </a:rPr>
              <a:t>Les employeurs veillent à réexaminer les organisations de travail en étudiant les possibilités de recours au télétravail pour les agents dont les fonctions le permettent ; dans la limite du cadre réglementaire existant (max. 3 jours hebdomadaires).</a:t>
            </a:r>
          </a:p>
          <a:p>
            <a:pPr marL="285750" indent="-285750" algn="just">
              <a:buFont typeface="Wingdings" panose="05000000000000000000" pitchFamily="2" charset="2"/>
              <a:buChar char="ü"/>
            </a:pPr>
            <a:r>
              <a:rPr lang="fr-FR" dirty="0">
                <a:solidFill>
                  <a:schemeClr val="tx1"/>
                </a:solidFill>
              </a:rPr>
              <a:t>Inciter les agents à pratiquer le covoiturage</a:t>
            </a:r>
          </a:p>
          <a:p>
            <a:pPr marL="285750" indent="-285750" algn="just">
              <a:buFont typeface="Wingdings" panose="05000000000000000000" pitchFamily="2" charset="2"/>
              <a:buChar char="ü"/>
            </a:pPr>
            <a:r>
              <a:rPr lang="fr-FR" dirty="0">
                <a:solidFill>
                  <a:schemeClr val="tx1"/>
                </a:solidFill>
              </a:rPr>
              <a:t>Informer les agents sur les dispositifs d’accompagnement existants</a:t>
            </a:r>
          </a:p>
          <a:p>
            <a:pPr marL="457200" lvl="1" indent="0" algn="just">
              <a:buNone/>
            </a:pPr>
            <a:r>
              <a:rPr lang="fr-FR" sz="1800" dirty="0">
                <a:solidFill>
                  <a:schemeClr val="bg2"/>
                </a:solidFill>
              </a:rPr>
              <a:t>Il est nécessaire de rappeler aux agents publics que des dispositifs permettent de limiter le coût des déplacements domicile-travail :</a:t>
            </a:r>
          </a:p>
          <a:p>
            <a:pPr marL="971550" lvl="1" indent="-285750" algn="just"/>
            <a:r>
              <a:rPr lang="fr-FR" sz="1800" dirty="0">
                <a:solidFill>
                  <a:schemeClr val="bg2"/>
                </a:solidFill>
              </a:rPr>
              <a:t>Prise en charge à hauteur de 75 % des titres d’abonnement de transport collectif ;</a:t>
            </a:r>
          </a:p>
          <a:p>
            <a:pPr marL="971550" lvl="1" indent="-285750" algn="just"/>
            <a:r>
              <a:rPr lang="fr-FR" sz="1800" dirty="0">
                <a:solidFill>
                  <a:schemeClr val="bg2"/>
                </a:solidFill>
              </a:rPr>
              <a:t>Attribution, sous conditions, du forfait mobilités durables.</a:t>
            </a:r>
          </a:p>
          <a:p>
            <a:pPr marL="971550" lvl="1" indent="-285750" algn="just"/>
            <a:r>
              <a:rPr lang="fr-FR" sz="1800" dirty="0">
                <a:solidFill>
                  <a:schemeClr val="bg2"/>
                </a:solidFill>
              </a:rPr>
              <a:t>Réduire les déplacements professionnels évitables</a:t>
            </a:r>
          </a:p>
          <a:p>
            <a:pPr marL="971550" lvl="1" indent="-285750" algn="just"/>
            <a:r>
              <a:rPr lang="fr-FR" sz="1800" dirty="0">
                <a:solidFill>
                  <a:schemeClr val="bg2"/>
                </a:solidFill>
              </a:rPr>
              <a:t>Les administrations privilégient systématiquement la tenue des réunions, formations ou encore groupes de travail à distance (audioconférence ou visioconférence).</a:t>
            </a:r>
          </a:p>
          <a:p>
            <a:pPr marL="971550" lvl="1" indent="-285750" algn="just"/>
            <a:r>
              <a:rPr lang="fr-FR" sz="1800" dirty="0">
                <a:solidFill>
                  <a:schemeClr val="bg2"/>
                </a:solidFill>
              </a:rPr>
              <a:t>Aussi, les déplacements professionnels devront être limités aux seules missions indispensables, tout en veillant à privilégier l’organisation la plus économe en carburant (transport ferroviaire, transports collectifs, mutualisation des déplacements, utilisation des véhicules électriques - si existants au sein des parcs automobiles).</a:t>
            </a:r>
          </a:p>
          <a:p>
            <a:pPr marL="285750" indent="-285750" algn="just">
              <a:buFont typeface="Wingdings" panose="05000000000000000000" pitchFamily="2" charset="2"/>
              <a:buChar char="ü"/>
            </a:pPr>
            <a:r>
              <a:rPr lang="fr-FR" dirty="0">
                <a:solidFill>
                  <a:schemeClr val="tx1"/>
                </a:solidFill>
              </a:rPr>
              <a:t>Relayer aux agents les informations relatives à l’indemnité de carburant versée par l’État </a:t>
            </a:r>
          </a:p>
          <a:p>
            <a:pPr marL="971550" lvl="1" indent="-285750" algn="just"/>
            <a:endParaRPr lang="fr-FR" sz="2000" dirty="0">
              <a:solidFill>
                <a:schemeClr val="bg2"/>
              </a:solidFill>
            </a:endParaRPr>
          </a:p>
        </p:txBody>
      </p:sp>
      <p:sp>
        <p:nvSpPr>
          <p:cNvPr id="4" name="Titre 3">
            <a:extLst>
              <a:ext uri="{FF2B5EF4-FFF2-40B4-BE49-F238E27FC236}">
                <a16:creationId xmlns:a16="http://schemas.microsoft.com/office/drawing/2014/main" id="{0F35D8D0-C160-41E7-808E-CD7273C751EB}"/>
              </a:ext>
            </a:extLst>
          </p:cNvPr>
          <p:cNvSpPr txBox="1">
            <a:spLocks/>
          </p:cNvSpPr>
          <p:nvPr/>
        </p:nvSpPr>
        <p:spPr>
          <a:xfrm>
            <a:off x="303607" y="302738"/>
            <a:ext cx="11810196" cy="395597"/>
          </a:xfrm>
          <a:prstGeom prst="rect">
            <a:avLst/>
          </a:prstGeom>
        </p:spPr>
        <p:txBody>
          <a:bodyPr/>
          <a:lstStyle>
            <a:lvl1pPr algn="r" defTabSz="914400" rtl="0" eaLnBrk="1" latinLnBrk="0" hangingPunct="1">
              <a:lnSpc>
                <a:spcPct val="90000"/>
              </a:lnSpc>
              <a:spcBef>
                <a:spcPct val="0"/>
              </a:spcBef>
              <a:buNone/>
              <a:defRPr sz="2400" b="1" kern="1200">
                <a:solidFill>
                  <a:schemeClr val="tx2"/>
                </a:solidFill>
                <a:latin typeface="Arial" panose="020B0604020202020204" pitchFamily="34" charset="0"/>
                <a:ea typeface="+mj-ea"/>
                <a:cs typeface="Arial" panose="020B0604020202020204" pitchFamily="34" charset="0"/>
              </a:defRPr>
            </a:lvl1pPr>
          </a:lstStyle>
          <a:p>
            <a:endParaRPr lang="fr-FR" sz="1600" cap="all" dirty="0">
              <a:latin typeface="+mn-lt"/>
            </a:endParaRPr>
          </a:p>
        </p:txBody>
      </p:sp>
      <p:sp>
        <p:nvSpPr>
          <p:cNvPr id="5" name="Espace réservé du texte 2">
            <a:extLst>
              <a:ext uri="{FF2B5EF4-FFF2-40B4-BE49-F238E27FC236}">
                <a16:creationId xmlns:a16="http://schemas.microsoft.com/office/drawing/2014/main" id="{8599560D-BEE5-4370-95D3-A1600D8E27B6}"/>
              </a:ext>
            </a:extLst>
          </p:cNvPr>
          <p:cNvSpPr>
            <a:spLocks noGrp="1"/>
          </p:cNvSpPr>
          <p:nvPr>
            <p:ph type="body" sz="quarter" idx="4294967295"/>
          </p:nvPr>
        </p:nvSpPr>
        <p:spPr>
          <a:xfrm>
            <a:off x="826008" y="356270"/>
            <a:ext cx="11088688" cy="342065"/>
          </a:xfrm>
          <a:prstGeom prst="rect">
            <a:avLst/>
          </a:prstGeom>
        </p:spPr>
        <p:txBody>
          <a:bodyPr/>
          <a:lstStyle/>
          <a:p>
            <a:r>
              <a:rPr lang="fr-FR" dirty="0"/>
              <a:t>Organisation du travail : Le Gouvernement préconise diverses mesures transitoires dans le contexte de hausse du coût du carburant</a:t>
            </a:r>
          </a:p>
        </p:txBody>
      </p:sp>
    </p:spTree>
    <p:extLst>
      <p:ext uri="{BB962C8B-B14F-4D97-AF65-F5344CB8AC3E}">
        <p14:creationId xmlns:p14="http://schemas.microsoft.com/office/powerpoint/2010/main" val="27328165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3"/>
          </p:nvPr>
        </p:nvSpPr>
        <p:spPr>
          <a:xfrm>
            <a:off x="838200" y="1557917"/>
            <a:ext cx="10515600" cy="4160520"/>
          </a:xfrm>
        </p:spPr>
        <p:txBody>
          <a:bodyPr/>
          <a:lstStyle/>
          <a:p>
            <a:pPr algn="just"/>
            <a:r>
              <a:rPr lang="fr-FR" dirty="0">
                <a:solidFill>
                  <a:schemeClr val="tx1"/>
                </a:solidFill>
              </a:rPr>
              <a:t>Cette aide s’adresse aux travailleurs remplissant les conditions suivantes :</a:t>
            </a:r>
          </a:p>
          <a:p>
            <a:pPr marL="285750" indent="-285750" algn="just">
              <a:buFont typeface="Arial" panose="020B0604020202020204" pitchFamily="34" charset="0"/>
              <a:buChar char="•"/>
            </a:pPr>
            <a:r>
              <a:rPr lang="fr-FR" dirty="0">
                <a:solidFill>
                  <a:schemeClr val="tx1"/>
                </a:solidFill>
              </a:rPr>
              <a:t>Effectuer plus de 15 kilomètres par jour et par trajet domicile-lieu de travail ou plus de 8 000 kilomètres par an dans le cadre de l’activité professionnelle (cette condition inclut les trajets domicile-travail) ;</a:t>
            </a:r>
          </a:p>
          <a:p>
            <a:pPr marL="285750" indent="-285750" algn="just">
              <a:buFont typeface="Arial" panose="020B0604020202020204" pitchFamily="34" charset="0"/>
              <a:buChar char="•"/>
            </a:pPr>
            <a:r>
              <a:rPr lang="fr-FR" dirty="0">
                <a:solidFill>
                  <a:schemeClr val="tx1"/>
                </a:solidFill>
              </a:rPr>
              <a:t>Avoir déclaré, au titre des revenus 2024, un revenu d’activité inférieur ou égal à 16 880 euros ;</a:t>
            </a:r>
          </a:p>
          <a:p>
            <a:pPr marL="285750" indent="-285750" algn="just">
              <a:buFont typeface="Arial" panose="020B0604020202020204" pitchFamily="34" charset="0"/>
              <a:buChar char="•"/>
            </a:pPr>
            <a:r>
              <a:rPr lang="fr-FR" dirty="0">
                <a:solidFill>
                  <a:schemeClr val="tx1"/>
                </a:solidFill>
              </a:rPr>
              <a:t>Être régulièrement assuré à la date de la demande ;</a:t>
            </a:r>
          </a:p>
          <a:p>
            <a:pPr marL="285750" indent="-285750" algn="just">
              <a:buFont typeface="Arial" panose="020B0604020202020204" pitchFamily="34" charset="0"/>
              <a:buChar char="•"/>
            </a:pPr>
            <a:r>
              <a:rPr lang="fr-FR" dirty="0">
                <a:solidFill>
                  <a:schemeClr val="tx1"/>
                </a:solidFill>
              </a:rPr>
              <a:t>Ne pas être considéré comme un véhicule endommagé au sens des dispositions des articles L.327-1 à L. 327-6 du Code de la route. </a:t>
            </a:r>
          </a:p>
          <a:p>
            <a:pPr algn="just"/>
            <a:r>
              <a:rPr lang="fr-FR" dirty="0">
                <a:solidFill>
                  <a:schemeClr val="tx1"/>
                </a:solidFill>
              </a:rPr>
              <a:t>Le montant de l’indemnité carburant est de 50 € (équivalent de 20 ct / L pendant 3 mois).</a:t>
            </a:r>
          </a:p>
        </p:txBody>
      </p:sp>
      <p:sp>
        <p:nvSpPr>
          <p:cNvPr id="4" name="Titre 3">
            <a:extLst>
              <a:ext uri="{FF2B5EF4-FFF2-40B4-BE49-F238E27FC236}">
                <a16:creationId xmlns:a16="http://schemas.microsoft.com/office/drawing/2014/main" id="{0F35D8D0-C160-41E7-808E-CD7273C751EB}"/>
              </a:ext>
            </a:extLst>
          </p:cNvPr>
          <p:cNvSpPr txBox="1">
            <a:spLocks/>
          </p:cNvSpPr>
          <p:nvPr/>
        </p:nvSpPr>
        <p:spPr>
          <a:xfrm>
            <a:off x="303607" y="302738"/>
            <a:ext cx="11810196" cy="395597"/>
          </a:xfrm>
          <a:prstGeom prst="rect">
            <a:avLst/>
          </a:prstGeom>
        </p:spPr>
        <p:txBody>
          <a:bodyPr/>
          <a:lstStyle>
            <a:lvl1pPr algn="r" defTabSz="914400" rtl="0" eaLnBrk="1" latinLnBrk="0" hangingPunct="1">
              <a:lnSpc>
                <a:spcPct val="90000"/>
              </a:lnSpc>
              <a:spcBef>
                <a:spcPct val="0"/>
              </a:spcBef>
              <a:buNone/>
              <a:defRPr sz="2400" b="1" kern="1200">
                <a:solidFill>
                  <a:schemeClr val="tx2"/>
                </a:solidFill>
                <a:latin typeface="Arial" panose="020B0604020202020204" pitchFamily="34" charset="0"/>
                <a:ea typeface="+mj-ea"/>
                <a:cs typeface="Arial" panose="020B0604020202020204" pitchFamily="34" charset="0"/>
              </a:defRPr>
            </a:lvl1pPr>
          </a:lstStyle>
          <a:p>
            <a:endParaRPr lang="fr-FR" sz="1600" cap="all" dirty="0">
              <a:latin typeface="+mn-lt"/>
            </a:endParaRPr>
          </a:p>
        </p:txBody>
      </p:sp>
      <p:sp>
        <p:nvSpPr>
          <p:cNvPr id="5" name="Espace réservé du texte 2">
            <a:extLst>
              <a:ext uri="{FF2B5EF4-FFF2-40B4-BE49-F238E27FC236}">
                <a16:creationId xmlns:a16="http://schemas.microsoft.com/office/drawing/2014/main" id="{8599560D-BEE5-4370-95D3-A1600D8E27B6}"/>
              </a:ext>
            </a:extLst>
          </p:cNvPr>
          <p:cNvSpPr>
            <a:spLocks noGrp="1"/>
          </p:cNvSpPr>
          <p:nvPr>
            <p:ph type="body" sz="quarter" idx="4294967295"/>
          </p:nvPr>
        </p:nvSpPr>
        <p:spPr>
          <a:xfrm>
            <a:off x="838200" y="698335"/>
            <a:ext cx="11088688" cy="342065"/>
          </a:xfrm>
          <a:prstGeom prst="rect">
            <a:avLst/>
          </a:prstGeom>
        </p:spPr>
        <p:txBody>
          <a:bodyPr/>
          <a:lstStyle/>
          <a:p>
            <a:r>
              <a:rPr lang="fr-FR" dirty="0"/>
              <a:t>Organisation du travail : Le Gouvernement préconise diverses mesures transitoires dans le contexte de hausse du coût du carburant</a:t>
            </a:r>
          </a:p>
        </p:txBody>
      </p:sp>
    </p:spTree>
    <p:extLst>
      <p:ext uri="{BB962C8B-B14F-4D97-AF65-F5344CB8AC3E}">
        <p14:creationId xmlns:p14="http://schemas.microsoft.com/office/powerpoint/2010/main" val="36882209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3"/>
          </p:nvPr>
        </p:nvSpPr>
        <p:spPr>
          <a:xfrm>
            <a:off x="950905" y="1634490"/>
            <a:ext cx="10515600" cy="4160520"/>
          </a:xfrm>
        </p:spPr>
        <p:txBody>
          <a:bodyPr/>
          <a:lstStyle/>
          <a:p>
            <a:pPr algn="just"/>
            <a:r>
              <a:rPr lang="fr-FR" dirty="0">
                <a:solidFill>
                  <a:schemeClr val="tx1"/>
                </a:solidFill>
              </a:rPr>
              <a:t>Cette aide n’est pas versée par l’employeur. Elle prend la forme d'une subvention versée par la Direction générale des Finances publiques (</a:t>
            </a:r>
            <a:r>
              <a:rPr lang="fr-FR" dirty="0" err="1">
                <a:solidFill>
                  <a:schemeClr val="tx1"/>
                </a:solidFill>
              </a:rPr>
              <a:t>DGFiP</a:t>
            </a:r>
            <a:r>
              <a:rPr lang="fr-FR" dirty="0">
                <a:solidFill>
                  <a:schemeClr val="tx1"/>
                </a:solidFill>
              </a:rPr>
              <a:t>) sur le compte bancaire communiqué à l'administration fiscale au titre de l'impôt sur les revenus par le foyer fiscal dont fait partie le demandeur éligible.</a:t>
            </a:r>
          </a:p>
          <a:p>
            <a:pPr algn="just"/>
            <a:endParaRPr lang="fr-FR" dirty="0">
              <a:solidFill>
                <a:schemeClr val="tx1"/>
              </a:solidFill>
            </a:endParaRPr>
          </a:p>
          <a:p>
            <a:pPr algn="just"/>
            <a:r>
              <a:rPr lang="fr-FR" dirty="0">
                <a:solidFill>
                  <a:schemeClr val="tx1"/>
                </a:solidFill>
              </a:rPr>
              <a:t>Pour obtenir cette indemnité, le travailleur devra effectuer une demande dématérialisée, via un formulaire accessible (dans son espace personnel) sur le site impôts.gouv.fr, à partir du 27 mai 2026 et pour une période de deux mois. </a:t>
            </a:r>
          </a:p>
          <a:p>
            <a:pPr algn="just"/>
            <a:endParaRPr lang="fr-FR" dirty="0">
              <a:solidFill>
                <a:schemeClr val="tx1"/>
              </a:solidFill>
            </a:endParaRPr>
          </a:p>
          <a:p>
            <a:pPr algn="just"/>
            <a:r>
              <a:rPr lang="fr-FR" dirty="0">
                <a:solidFill>
                  <a:schemeClr val="tx1"/>
                </a:solidFill>
              </a:rPr>
              <a:t>Le Gouvernement met à disposition un simulateur permettant de tester l’éligibilité à l'indemnité carburant : Simulateur d'indemnité carburant 2026. </a:t>
            </a:r>
          </a:p>
          <a:p>
            <a:pPr algn="just"/>
            <a:r>
              <a:rPr lang="fr-FR" dirty="0"/>
              <a:t>  </a:t>
            </a:r>
          </a:p>
        </p:txBody>
      </p:sp>
      <p:sp>
        <p:nvSpPr>
          <p:cNvPr id="4" name="Titre 3">
            <a:extLst>
              <a:ext uri="{FF2B5EF4-FFF2-40B4-BE49-F238E27FC236}">
                <a16:creationId xmlns:a16="http://schemas.microsoft.com/office/drawing/2014/main" id="{0F35D8D0-C160-41E7-808E-CD7273C751EB}"/>
              </a:ext>
            </a:extLst>
          </p:cNvPr>
          <p:cNvSpPr txBox="1">
            <a:spLocks/>
          </p:cNvSpPr>
          <p:nvPr/>
        </p:nvSpPr>
        <p:spPr>
          <a:xfrm>
            <a:off x="303607" y="302738"/>
            <a:ext cx="11810196" cy="395597"/>
          </a:xfrm>
          <a:prstGeom prst="rect">
            <a:avLst/>
          </a:prstGeom>
        </p:spPr>
        <p:txBody>
          <a:bodyPr/>
          <a:lstStyle>
            <a:lvl1pPr algn="r" defTabSz="914400" rtl="0" eaLnBrk="1" latinLnBrk="0" hangingPunct="1">
              <a:lnSpc>
                <a:spcPct val="90000"/>
              </a:lnSpc>
              <a:spcBef>
                <a:spcPct val="0"/>
              </a:spcBef>
              <a:buNone/>
              <a:defRPr sz="2400" b="1" kern="1200">
                <a:solidFill>
                  <a:schemeClr val="tx2"/>
                </a:solidFill>
                <a:latin typeface="Arial" panose="020B0604020202020204" pitchFamily="34" charset="0"/>
                <a:ea typeface="+mj-ea"/>
                <a:cs typeface="Arial" panose="020B0604020202020204" pitchFamily="34" charset="0"/>
              </a:defRPr>
            </a:lvl1pPr>
          </a:lstStyle>
          <a:p>
            <a:endParaRPr lang="fr-FR" sz="1600" cap="all" dirty="0">
              <a:latin typeface="+mn-lt"/>
            </a:endParaRPr>
          </a:p>
        </p:txBody>
      </p:sp>
      <p:sp>
        <p:nvSpPr>
          <p:cNvPr id="5" name="Espace réservé du texte 2">
            <a:extLst>
              <a:ext uri="{FF2B5EF4-FFF2-40B4-BE49-F238E27FC236}">
                <a16:creationId xmlns:a16="http://schemas.microsoft.com/office/drawing/2014/main" id="{8599560D-BEE5-4370-95D3-A1600D8E27B6}"/>
              </a:ext>
            </a:extLst>
          </p:cNvPr>
          <p:cNvSpPr>
            <a:spLocks noGrp="1"/>
          </p:cNvSpPr>
          <p:nvPr>
            <p:ph type="body" sz="quarter" idx="4294967295"/>
          </p:nvPr>
        </p:nvSpPr>
        <p:spPr>
          <a:xfrm>
            <a:off x="838200" y="698335"/>
            <a:ext cx="11088688" cy="342065"/>
          </a:xfrm>
          <a:prstGeom prst="rect">
            <a:avLst/>
          </a:prstGeom>
        </p:spPr>
        <p:txBody>
          <a:bodyPr/>
          <a:lstStyle/>
          <a:p>
            <a:r>
              <a:rPr lang="fr-FR" dirty="0"/>
              <a:t>Organisation du travail : Le Gouvernement préconise diverses mesures transitoires dans le contexte de hausse du coût du carburant</a:t>
            </a:r>
          </a:p>
        </p:txBody>
      </p:sp>
    </p:spTree>
    <p:extLst>
      <p:ext uri="{BB962C8B-B14F-4D97-AF65-F5344CB8AC3E}">
        <p14:creationId xmlns:p14="http://schemas.microsoft.com/office/powerpoint/2010/main" val="9504489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2440B671-A994-4639-808E-A72854BC0842}"/>
              </a:ext>
            </a:extLst>
          </p:cNvPr>
          <p:cNvSpPr>
            <a:spLocks noGrp="1"/>
          </p:cNvSpPr>
          <p:nvPr>
            <p:ph type="body" sz="quarter" idx="12"/>
          </p:nvPr>
        </p:nvSpPr>
        <p:spPr/>
        <p:txBody>
          <a:bodyPr/>
          <a:lstStyle/>
          <a:p>
            <a:r>
              <a:rPr lang="fr-FR" dirty="0"/>
              <a:t>JURISPRUDENCES</a:t>
            </a:r>
          </a:p>
        </p:txBody>
      </p:sp>
    </p:spTree>
    <p:extLst>
      <p:ext uri="{BB962C8B-B14F-4D97-AF65-F5344CB8AC3E}">
        <p14:creationId xmlns:p14="http://schemas.microsoft.com/office/powerpoint/2010/main" val="38070075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a:xfrm>
            <a:off x="360000" y="1108212"/>
            <a:ext cx="11520000" cy="5203135"/>
          </a:xfrm>
        </p:spPr>
        <p:txBody>
          <a:bodyPr/>
          <a:lstStyle/>
          <a:p>
            <a:pPr algn="just"/>
            <a:r>
              <a:rPr lang="fr-FR" sz="1800" dirty="0">
                <a:solidFill>
                  <a:schemeClr val="tx1"/>
                </a:solidFill>
              </a:rPr>
              <a:t>Un fonctionnaire territorial, hors le cas où son inaptitude à l'exercice de ses fonctions résulte d'une infirmité que son caractère définitif et stabilisé ne rend pas susceptible de traitement, </a:t>
            </a:r>
            <a:r>
              <a:rPr lang="fr-FR" sz="1800" b="1" dirty="0">
                <a:solidFill>
                  <a:schemeClr val="tx2"/>
                </a:solidFill>
              </a:rPr>
              <a:t>ne peut légalement être mis à la retraite d'office qu'à l'expiration des congés de maladie auxquels il est éligible, y compris lorsqu'il ne les a pas sollicités et qu'il n'en bénéficie pas effectivement.</a:t>
            </a:r>
          </a:p>
          <a:p>
            <a:pPr algn="just"/>
            <a:r>
              <a:rPr lang="fr-FR" sz="1800" dirty="0">
                <a:solidFill>
                  <a:schemeClr val="tx1"/>
                </a:solidFill>
              </a:rPr>
              <a:t>Aux termes de l'article 30 du décret n° 2003-1306 du 26 décembre 2003 relatif au régime de retraite des fonctionnaires affiliés à la Caisse nationale de retraites des agents des collectivités locales, le fonctionnaire qui se trouve dans l'impossibilité définitive et absolue de continuer ses fonctions par suite de maladie, blessure ou infirmité grave dûment établie peut être admis à la retraite soit d'office, soit sur demande. La mise en retraite d'office pour inaptitude définitive à l'exercice de l'emploi ne peut être prononcée qu'à l'expiration des congés de maladie, des congés de longue maladie et des congés de longue durée dont le fonctionnaire bénéficie en vertu des dispositions statutaires qui lui sont applicables, sauf dans les cas prévus à l'article 39 si l'inaptitude résulte d'une maladie ou d'une infirmité que son caractère définitif et stabilisé ne rend pas susceptible de traitement.</a:t>
            </a:r>
          </a:p>
          <a:p>
            <a:pPr algn="just"/>
            <a:r>
              <a:rPr lang="fr-FR" sz="1800" dirty="0">
                <a:solidFill>
                  <a:schemeClr val="tx1"/>
                </a:solidFill>
              </a:rPr>
              <a:t>Dans le cas d’espèce, un agent déclaré inapte totalement et définitivement à ses fonctions, ayant bénéficié d’une période de préparation au reclassement durant 14 mois, et n’ayant pas été reclassé à l’issue de cette période, conteste la décision par laquelle l’administration l'a admis à la retraite pour invalidité.</a:t>
            </a:r>
          </a:p>
          <a:p>
            <a:pPr algn="just"/>
            <a:r>
              <a:rPr lang="fr-FR" sz="1800" dirty="0">
                <a:solidFill>
                  <a:schemeClr val="tx1"/>
                </a:solidFill>
              </a:rPr>
              <a:t>Dès lors qu’aucune pièce du dossier ne démontre que l’intéressé aurait été atteint d'une infirmité que son caractère définitif et stabilisé ne rendrait pas susceptible de traitement, ni que ses droits à congés auraient été épuisés à la date de sa mise à la retraite d'office pour invalidité, la décision de l’administration méconnaît les dispositions de l’article 30 du décret du 26 décembre 2003</a:t>
            </a:r>
          </a:p>
        </p:txBody>
      </p:sp>
      <p:sp>
        <p:nvSpPr>
          <p:cNvPr id="3" name="Espace réservé du texte 2"/>
          <p:cNvSpPr>
            <a:spLocks noGrp="1"/>
          </p:cNvSpPr>
          <p:nvPr>
            <p:ph type="body" sz="quarter" idx="14"/>
          </p:nvPr>
        </p:nvSpPr>
        <p:spPr/>
        <p:txBody>
          <a:bodyPr/>
          <a:lstStyle/>
          <a:p>
            <a:r>
              <a:rPr lang="fr-FR" dirty="0"/>
              <a:t>CONSEIL D’ETAT n°510737 du 17 AVRIL 2026 </a:t>
            </a:r>
          </a:p>
        </p:txBody>
      </p:sp>
      <p:sp>
        <p:nvSpPr>
          <p:cNvPr id="4" name="Titre 3"/>
          <p:cNvSpPr>
            <a:spLocks noGrp="1"/>
          </p:cNvSpPr>
          <p:nvPr>
            <p:ph type="title"/>
          </p:nvPr>
        </p:nvSpPr>
        <p:spPr/>
        <p:txBody>
          <a:bodyPr/>
          <a:lstStyle/>
          <a:p>
            <a:r>
              <a:rPr lang="fr-FR" dirty="0"/>
              <a:t>Inaptitude et radiation d’office (retraite pour invalidité des agents CNRACL)</a:t>
            </a:r>
          </a:p>
        </p:txBody>
      </p:sp>
      <p:sp>
        <p:nvSpPr>
          <p:cNvPr id="5" name="Espace réservé du numéro de diapositive 4"/>
          <p:cNvSpPr>
            <a:spLocks noGrp="1"/>
          </p:cNvSpPr>
          <p:nvPr>
            <p:ph type="sldNum" sz="quarter" idx="12"/>
          </p:nvPr>
        </p:nvSpPr>
        <p:spPr/>
        <p:txBody>
          <a:bodyPr/>
          <a:lstStyle/>
          <a:p>
            <a:fld id="{8E0A238A-8599-44CE-8C7D-9538EC0F8B06}" type="slidenum">
              <a:rPr lang="fr-FR" smtClean="0"/>
              <a:pPr/>
              <a:t>17</a:t>
            </a:fld>
            <a:endParaRPr lang="fr-FR" dirty="0"/>
          </a:p>
        </p:txBody>
      </p:sp>
    </p:spTree>
    <p:extLst>
      <p:ext uri="{BB962C8B-B14F-4D97-AF65-F5344CB8AC3E}">
        <p14:creationId xmlns:p14="http://schemas.microsoft.com/office/powerpoint/2010/main" val="34494964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a:xfrm>
            <a:off x="406888" y="1108213"/>
            <a:ext cx="11520000" cy="4927852"/>
          </a:xfrm>
        </p:spPr>
        <p:txBody>
          <a:bodyPr/>
          <a:lstStyle/>
          <a:p>
            <a:pPr algn="just"/>
            <a:r>
              <a:rPr lang="fr-FR" sz="2400" dirty="0">
                <a:solidFill>
                  <a:schemeClr val="tx1"/>
                </a:solidFill>
              </a:rPr>
              <a:t>Les décisions refusant un avantage dont l’attribution constitue un droit doivent être motivées par l’énoncé des considérations de droit et de fait qui en constituent le fondement. </a:t>
            </a:r>
          </a:p>
          <a:p>
            <a:pPr algn="just"/>
            <a:r>
              <a:rPr lang="fr-FR" sz="2400" dirty="0">
                <a:solidFill>
                  <a:schemeClr val="tx1"/>
                </a:solidFill>
              </a:rPr>
              <a:t>Est présumé imputable au service tout accident survenu dans le temps et le lieu du service, sauf faute personnelle ou circonstance particulière. </a:t>
            </a:r>
          </a:p>
          <a:p>
            <a:pPr algn="just"/>
            <a:r>
              <a:rPr lang="fr-FR" sz="2400" dirty="0">
                <a:solidFill>
                  <a:schemeClr val="tx1"/>
                </a:solidFill>
              </a:rPr>
              <a:t>Toutefois, sur le fond, l’événement invoqué, constitué par un entretien avec la hiérarchie relatif à une demande de temps partiel, s’inscrivait dans un contexte d’échanges préalables et n’a donné lieu à aucun comportement excédant l’exercice normal du pouvoir hiérarchique.</a:t>
            </a:r>
          </a:p>
          <a:p>
            <a:pPr algn="just"/>
            <a:r>
              <a:rPr lang="fr-FR" sz="2400" dirty="0">
                <a:solidFill>
                  <a:schemeClr val="tx1"/>
                </a:solidFill>
              </a:rPr>
              <a:t> Les motifs tirés de l’intérêt du service et des contraintes organisationnelles ne révèlent pas un événement soudain et violent, quand bien même cet entretien aurait eu des effets psychologiques sur l’intéressée. </a:t>
            </a:r>
          </a:p>
          <a:p>
            <a:pPr algn="just"/>
            <a:r>
              <a:rPr lang="fr-FR" sz="2400" dirty="0">
                <a:solidFill>
                  <a:schemeClr val="tx1"/>
                </a:solidFill>
              </a:rPr>
              <a:t>Dans ces conditions, le refus de reconnaissance de l’accident comme imputable au service n’est pas entaché d’erreur d’appréciation.</a:t>
            </a:r>
            <a:endParaRPr lang="fr-FR" sz="1600" dirty="0">
              <a:solidFill>
                <a:schemeClr val="tx1"/>
              </a:solidFill>
            </a:endParaRPr>
          </a:p>
        </p:txBody>
      </p:sp>
      <p:sp>
        <p:nvSpPr>
          <p:cNvPr id="3" name="Espace réservé du texte 2"/>
          <p:cNvSpPr>
            <a:spLocks noGrp="1"/>
          </p:cNvSpPr>
          <p:nvPr>
            <p:ph type="body" sz="quarter" idx="14"/>
          </p:nvPr>
        </p:nvSpPr>
        <p:spPr>
          <a:xfrm>
            <a:off x="838200" y="850213"/>
            <a:ext cx="11088688" cy="342065"/>
          </a:xfrm>
        </p:spPr>
        <p:txBody>
          <a:bodyPr/>
          <a:lstStyle/>
          <a:p>
            <a:r>
              <a:rPr lang="fr-FR" dirty="0"/>
              <a:t>CAA de VERSAILLES N° 24VE03122 du 16 avril 2026</a:t>
            </a:r>
          </a:p>
        </p:txBody>
      </p:sp>
      <p:sp>
        <p:nvSpPr>
          <p:cNvPr id="4" name="Titre 3"/>
          <p:cNvSpPr>
            <a:spLocks noGrp="1"/>
          </p:cNvSpPr>
          <p:nvPr>
            <p:ph type="title"/>
          </p:nvPr>
        </p:nvSpPr>
        <p:spPr/>
        <p:txBody>
          <a:bodyPr/>
          <a:lstStyle/>
          <a:p>
            <a:r>
              <a:rPr lang="fr-FR" dirty="0"/>
              <a:t>Accident imputable au service :</a:t>
            </a:r>
            <a:br>
              <a:rPr lang="fr-FR" dirty="0"/>
            </a:br>
            <a:r>
              <a:rPr lang="fr-FR" dirty="0"/>
              <a:t>Distinction entre événement soudain et exercice normal du pouvoir hiérarchique</a:t>
            </a:r>
          </a:p>
        </p:txBody>
      </p:sp>
      <p:sp>
        <p:nvSpPr>
          <p:cNvPr id="5" name="Espace réservé du numéro de diapositive 4"/>
          <p:cNvSpPr>
            <a:spLocks noGrp="1"/>
          </p:cNvSpPr>
          <p:nvPr>
            <p:ph type="sldNum" sz="quarter" idx="12"/>
          </p:nvPr>
        </p:nvSpPr>
        <p:spPr/>
        <p:txBody>
          <a:bodyPr/>
          <a:lstStyle/>
          <a:p>
            <a:fld id="{8E0A238A-8599-44CE-8C7D-9538EC0F8B06}" type="slidenum">
              <a:rPr lang="fr-FR" smtClean="0"/>
              <a:pPr/>
              <a:t>18</a:t>
            </a:fld>
            <a:endParaRPr lang="fr-FR" dirty="0"/>
          </a:p>
        </p:txBody>
      </p:sp>
    </p:spTree>
    <p:extLst>
      <p:ext uri="{BB962C8B-B14F-4D97-AF65-F5344CB8AC3E}">
        <p14:creationId xmlns:p14="http://schemas.microsoft.com/office/powerpoint/2010/main" val="795047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a:xfrm>
            <a:off x="406888" y="1108213"/>
            <a:ext cx="11520000" cy="4927852"/>
          </a:xfrm>
        </p:spPr>
        <p:txBody>
          <a:bodyPr/>
          <a:lstStyle/>
          <a:p>
            <a:pPr algn="just"/>
            <a:endParaRPr lang="fr-FR" sz="2400" dirty="0">
              <a:solidFill>
                <a:schemeClr val="tx1"/>
              </a:solidFill>
            </a:endParaRPr>
          </a:p>
          <a:p>
            <a:pPr algn="just"/>
            <a:r>
              <a:rPr lang="fr-FR" sz="2400" dirty="0">
                <a:solidFill>
                  <a:schemeClr val="tx1"/>
                </a:solidFill>
              </a:rPr>
              <a:t>Il résulte du droit européen que l’extinction des droits à congés annuels à l’expiration de la période de référence ou d’une période de report fixée par le droit national n’est possible qu’à la condition que le travailleur ait effectivement été mis en demeure d’exercer son droit au congé annuel. </a:t>
            </a:r>
          </a:p>
          <a:p>
            <a:pPr algn="just"/>
            <a:r>
              <a:rPr lang="fr-FR" sz="2400" dirty="0">
                <a:solidFill>
                  <a:schemeClr val="tx1"/>
                </a:solidFill>
              </a:rPr>
              <a:t>Par la suite, il incombe à l’employeur de l’informer, de manière précise et en temps utile, des conditions dans lesquelles il risque de perdre ses droits à congé. </a:t>
            </a:r>
          </a:p>
          <a:p>
            <a:pPr algn="just"/>
            <a:r>
              <a:rPr lang="fr-FR" sz="2400" dirty="0">
                <a:solidFill>
                  <a:schemeClr val="tx1"/>
                </a:solidFill>
              </a:rPr>
              <a:t>Cette information doit porter, d’une part, sur le nombre de jours de congés dont l’agent dispose au titre des années de service antérieures à la suite de leur report en raison d’un congé de maladie ou d’un congé lié à la famille, et d’autre part, sur la date jusqu’à laquelle ces jours de congés peuvent être pris. </a:t>
            </a:r>
            <a:endParaRPr lang="fr-FR" sz="1600" dirty="0">
              <a:solidFill>
                <a:schemeClr val="tx1"/>
              </a:solidFill>
            </a:endParaRPr>
          </a:p>
        </p:txBody>
      </p:sp>
      <p:sp>
        <p:nvSpPr>
          <p:cNvPr id="3" name="Espace réservé du texte 2"/>
          <p:cNvSpPr>
            <a:spLocks noGrp="1"/>
          </p:cNvSpPr>
          <p:nvPr>
            <p:ph type="body" sz="quarter" idx="14"/>
          </p:nvPr>
        </p:nvSpPr>
        <p:spPr>
          <a:xfrm>
            <a:off x="838200" y="850213"/>
            <a:ext cx="11088688" cy="342065"/>
          </a:xfrm>
        </p:spPr>
        <p:txBody>
          <a:bodyPr/>
          <a:lstStyle/>
          <a:p>
            <a:r>
              <a:rPr lang="fr-FR" dirty="0"/>
              <a:t>CONSEIL D’ETAT n°496007 du 16 juin 2025</a:t>
            </a:r>
          </a:p>
        </p:txBody>
      </p:sp>
      <p:sp>
        <p:nvSpPr>
          <p:cNvPr id="4" name="Titre 3"/>
          <p:cNvSpPr>
            <a:spLocks noGrp="1"/>
          </p:cNvSpPr>
          <p:nvPr>
            <p:ph type="title"/>
          </p:nvPr>
        </p:nvSpPr>
        <p:spPr/>
        <p:txBody>
          <a:bodyPr/>
          <a:lstStyle/>
          <a:p>
            <a:r>
              <a:rPr lang="fr-FR" dirty="0"/>
              <a:t>Obligation d’informer l’agent sur ces droits à congés annuels</a:t>
            </a:r>
          </a:p>
        </p:txBody>
      </p:sp>
      <p:sp>
        <p:nvSpPr>
          <p:cNvPr id="5" name="Espace réservé du numéro de diapositive 4"/>
          <p:cNvSpPr>
            <a:spLocks noGrp="1"/>
          </p:cNvSpPr>
          <p:nvPr>
            <p:ph type="sldNum" sz="quarter" idx="12"/>
          </p:nvPr>
        </p:nvSpPr>
        <p:spPr/>
        <p:txBody>
          <a:bodyPr/>
          <a:lstStyle/>
          <a:p>
            <a:fld id="{8E0A238A-8599-44CE-8C7D-9538EC0F8B06}" type="slidenum">
              <a:rPr lang="fr-FR" smtClean="0"/>
              <a:pPr/>
              <a:t>19</a:t>
            </a:fld>
            <a:endParaRPr lang="fr-FR" dirty="0"/>
          </a:p>
        </p:txBody>
      </p:sp>
    </p:spTree>
    <p:extLst>
      <p:ext uri="{BB962C8B-B14F-4D97-AF65-F5344CB8AC3E}">
        <p14:creationId xmlns:p14="http://schemas.microsoft.com/office/powerpoint/2010/main" val="38221510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80AB38DE-1B66-49B7-B15F-7ED054DE06C6}"/>
              </a:ext>
            </a:extLst>
          </p:cNvPr>
          <p:cNvSpPr>
            <a:spLocks noGrp="1"/>
          </p:cNvSpPr>
          <p:nvPr>
            <p:ph type="body" sz="quarter" idx="13"/>
          </p:nvPr>
        </p:nvSpPr>
        <p:spPr>
          <a:xfrm>
            <a:off x="406888" y="1378226"/>
            <a:ext cx="11520000" cy="5302990"/>
          </a:xfrm>
        </p:spPr>
        <p:txBody>
          <a:bodyPr/>
          <a:lstStyle/>
          <a:p>
            <a:r>
              <a:rPr lang="fr-FR" sz="3600" dirty="0"/>
              <a:t>I – Actualités statutaires</a:t>
            </a:r>
          </a:p>
          <a:p>
            <a:r>
              <a:rPr lang="fr-FR" sz="3600" dirty="0"/>
              <a:t>II – Focus sur les agents intercommunaux</a:t>
            </a:r>
          </a:p>
          <a:p>
            <a:r>
              <a:rPr lang="fr-FR" sz="3600" dirty="0"/>
              <a:t>III – Focus sur la rupture conventionnelle</a:t>
            </a:r>
          </a:p>
          <a:p>
            <a:r>
              <a:rPr lang="fr-FR" sz="3600" dirty="0"/>
              <a:t>IV – Rapport Social Unique 2025</a:t>
            </a:r>
          </a:p>
          <a:p>
            <a:r>
              <a:rPr lang="fr-FR" sz="3600" dirty="0"/>
              <a:t>V – Elections professionnelles 2026</a:t>
            </a:r>
          </a:p>
          <a:p>
            <a:r>
              <a:rPr lang="fr-FR" sz="3600" dirty="0"/>
              <a:t>VI – Cybercriminalité</a:t>
            </a:r>
          </a:p>
          <a:p>
            <a:endParaRPr lang="fr-FR" dirty="0"/>
          </a:p>
          <a:p>
            <a:endParaRPr lang="fr-FR" sz="2000" dirty="0"/>
          </a:p>
          <a:p>
            <a:endParaRPr lang="fr-FR" sz="2000" dirty="0"/>
          </a:p>
        </p:txBody>
      </p:sp>
      <p:sp>
        <p:nvSpPr>
          <p:cNvPr id="4" name="Titre 3">
            <a:extLst>
              <a:ext uri="{FF2B5EF4-FFF2-40B4-BE49-F238E27FC236}">
                <a16:creationId xmlns:a16="http://schemas.microsoft.com/office/drawing/2014/main" id="{235B25D3-EA18-4B11-9217-4D116CB4377D}"/>
              </a:ext>
            </a:extLst>
          </p:cNvPr>
          <p:cNvSpPr>
            <a:spLocks noGrp="1"/>
          </p:cNvSpPr>
          <p:nvPr>
            <p:ph type="title"/>
          </p:nvPr>
        </p:nvSpPr>
        <p:spPr/>
        <p:txBody>
          <a:bodyPr/>
          <a:lstStyle/>
          <a:p>
            <a:endParaRPr lang="fr-FR" dirty="0"/>
          </a:p>
        </p:txBody>
      </p:sp>
    </p:spTree>
    <p:extLst>
      <p:ext uri="{BB962C8B-B14F-4D97-AF65-F5344CB8AC3E}">
        <p14:creationId xmlns:p14="http://schemas.microsoft.com/office/powerpoint/2010/main" val="21485129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a:xfrm>
            <a:off x="406888" y="1734378"/>
            <a:ext cx="11520000" cy="4927852"/>
          </a:xfrm>
        </p:spPr>
        <p:txBody>
          <a:bodyPr/>
          <a:lstStyle/>
          <a:p>
            <a:pPr algn="just"/>
            <a:r>
              <a:rPr lang="fr-FR" sz="2400" dirty="0">
                <a:solidFill>
                  <a:schemeClr val="tx1"/>
                </a:solidFill>
              </a:rPr>
              <a:t>Le délai de rétractation prévu en cas de rupture conventionnelle ne commence à courir qu’à compter de la remise effective à l’agent d’un exemplaire de la convention signé des deux parties. </a:t>
            </a:r>
          </a:p>
          <a:p>
            <a:pPr algn="just"/>
            <a:r>
              <a:rPr lang="fr-FR" sz="2400" dirty="0">
                <a:solidFill>
                  <a:schemeClr val="tx1"/>
                </a:solidFill>
              </a:rPr>
              <a:t>Sans preuve de cette remise ou d’une consultation réelle du document, le délai ne court pas et toute radiation des cadres prononcée comme si le délai avait expiré est illégale.</a:t>
            </a:r>
          </a:p>
          <a:p>
            <a:pPr algn="just"/>
            <a:r>
              <a:rPr lang="fr-FR" sz="2400" dirty="0">
                <a:solidFill>
                  <a:schemeClr val="tx1"/>
                </a:solidFill>
              </a:rPr>
              <a:t>La date à retenir pour apprécier l’exercice du droit de rétraction est la date d’envoi du courrier par l’agent, et non sa date de réception par l’administration. </a:t>
            </a:r>
          </a:p>
        </p:txBody>
      </p:sp>
      <p:sp>
        <p:nvSpPr>
          <p:cNvPr id="3" name="Espace réservé du texte 2"/>
          <p:cNvSpPr>
            <a:spLocks noGrp="1"/>
          </p:cNvSpPr>
          <p:nvPr>
            <p:ph type="body" sz="quarter" idx="14"/>
          </p:nvPr>
        </p:nvSpPr>
        <p:spPr>
          <a:xfrm>
            <a:off x="838200" y="850213"/>
            <a:ext cx="11088688" cy="342065"/>
          </a:xfrm>
        </p:spPr>
        <p:txBody>
          <a:bodyPr/>
          <a:lstStyle/>
          <a:p>
            <a:r>
              <a:rPr lang="fr-FR" dirty="0"/>
              <a:t>CONSEIL D’ETAT n°493053 du 30 décembre 2025</a:t>
            </a:r>
          </a:p>
        </p:txBody>
      </p:sp>
      <p:sp>
        <p:nvSpPr>
          <p:cNvPr id="4" name="Titre 3"/>
          <p:cNvSpPr>
            <a:spLocks noGrp="1"/>
          </p:cNvSpPr>
          <p:nvPr>
            <p:ph type="title"/>
          </p:nvPr>
        </p:nvSpPr>
        <p:spPr/>
        <p:txBody>
          <a:bodyPr/>
          <a:lstStyle/>
          <a:p>
            <a:r>
              <a:rPr lang="fr-FR" dirty="0"/>
              <a:t>Rupture conventionnelle et délai de rétractation</a:t>
            </a:r>
          </a:p>
        </p:txBody>
      </p:sp>
      <p:sp>
        <p:nvSpPr>
          <p:cNvPr id="5" name="Espace réservé du numéro de diapositive 4"/>
          <p:cNvSpPr>
            <a:spLocks noGrp="1"/>
          </p:cNvSpPr>
          <p:nvPr>
            <p:ph type="sldNum" sz="quarter" idx="12"/>
          </p:nvPr>
        </p:nvSpPr>
        <p:spPr/>
        <p:txBody>
          <a:bodyPr/>
          <a:lstStyle/>
          <a:p>
            <a:fld id="{8E0A238A-8599-44CE-8C7D-9538EC0F8B06}" type="slidenum">
              <a:rPr lang="fr-FR" smtClean="0"/>
              <a:pPr/>
              <a:t>20</a:t>
            </a:fld>
            <a:endParaRPr lang="fr-FR" dirty="0"/>
          </a:p>
        </p:txBody>
      </p:sp>
    </p:spTree>
    <p:extLst>
      <p:ext uri="{BB962C8B-B14F-4D97-AF65-F5344CB8AC3E}">
        <p14:creationId xmlns:p14="http://schemas.microsoft.com/office/powerpoint/2010/main" val="13349615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2440B671-A994-4639-808E-A72854BC0842}"/>
              </a:ext>
            </a:extLst>
          </p:cNvPr>
          <p:cNvSpPr>
            <a:spLocks noGrp="1"/>
          </p:cNvSpPr>
          <p:nvPr>
            <p:ph type="body" sz="quarter" idx="12"/>
          </p:nvPr>
        </p:nvSpPr>
        <p:spPr/>
        <p:txBody>
          <a:bodyPr/>
          <a:lstStyle/>
          <a:p>
            <a:r>
              <a:rPr lang="fr-FR" dirty="0"/>
              <a:t>II – FOCUS SUR LES AGENTS INTERCOMMUNAUX</a:t>
            </a:r>
          </a:p>
        </p:txBody>
      </p:sp>
    </p:spTree>
    <p:extLst>
      <p:ext uri="{BB962C8B-B14F-4D97-AF65-F5344CB8AC3E}">
        <p14:creationId xmlns:p14="http://schemas.microsoft.com/office/powerpoint/2010/main" val="17260360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4"/>
          </p:nvPr>
        </p:nvSpPr>
        <p:spPr/>
        <p:txBody>
          <a:bodyPr/>
          <a:lstStyle/>
          <a:p>
            <a:r>
              <a:rPr lang="fr-FR" dirty="0"/>
              <a:t>Rappel théorique</a:t>
            </a:r>
          </a:p>
        </p:txBody>
      </p:sp>
      <p:sp>
        <p:nvSpPr>
          <p:cNvPr id="4" name="Titre 3"/>
          <p:cNvSpPr>
            <a:spLocks noGrp="1"/>
          </p:cNvSpPr>
          <p:nvPr>
            <p:ph type="title"/>
          </p:nvPr>
        </p:nvSpPr>
        <p:spPr/>
        <p:txBody>
          <a:bodyPr/>
          <a:lstStyle/>
          <a:p>
            <a:r>
              <a:rPr lang="fr-FR" dirty="0"/>
              <a:t>Les agents intercommunaux</a:t>
            </a:r>
          </a:p>
        </p:txBody>
      </p:sp>
      <p:sp>
        <p:nvSpPr>
          <p:cNvPr id="5" name="Espace réservé du numéro de diapositive 4"/>
          <p:cNvSpPr>
            <a:spLocks noGrp="1"/>
          </p:cNvSpPr>
          <p:nvPr>
            <p:ph type="sldNum" sz="quarter" idx="12"/>
          </p:nvPr>
        </p:nvSpPr>
        <p:spPr/>
        <p:txBody>
          <a:bodyPr/>
          <a:lstStyle/>
          <a:p>
            <a:fld id="{8E0A238A-8599-44CE-8C7D-9538EC0F8B06}" type="slidenum">
              <a:rPr lang="fr-FR" smtClean="0"/>
              <a:pPr/>
              <a:t>22</a:t>
            </a:fld>
            <a:endParaRPr lang="fr-FR" dirty="0"/>
          </a:p>
        </p:txBody>
      </p:sp>
      <p:sp>
        <p:nvSpPr>
          <p:cNvPr id="6" name="Espace réservé du texte 5">
            <a:extLst>
              <a:ext uri="{FF2B5EF4-FFF2-40B4-BE49-F238E27FC236}">
                <a16:creationId xmlns:a16="http://schemas.microsoft.com/office/drawing/2014/main" id="{91D4A8DB-678E-2AD0-2894-8974899CC796}"/>
              </a:ext>
            </a:extLst>
          </p:cNvPr>
          <p:cNvSpPr txBox="1">
            <a:spLocks noGrp="1"/>
          </p:cNvSpPr>
          <p:nvPr>
            <p:ph type="body" sz="quarter" idx="13"/>
          </p:nvPr>
        </p:nvSpPr>
        <p:spPr>
          <a:xfrm>
            <a:off x="360363" y="1619250"/>
            <a:ext cx="11518900" cy="5940088"/>
          </a:xfrm>
          <a:prstGeom prst="rect">
            <a:avLst/>
          </a:prstGeom>
          <a:noFill/>
        </p:spPr>
        <p:txBody>
          <a:bodyPr wrap="square" rtlCol="0">
            <a:spAutoFit/>
          </a:bodyPr>
          <a:lstStyle/>
          <a:p>
            <a:pPr marR="0" lvl="0" algn="just" defTabSz="914400" rtl="0" eaLnBrk="1" fontAlgn="auto" latinLnBrk="0" hangingPunct="1">
              <a:lnSpc>
                <a:spcPct val="100000"/>
              </a:lnSpc>
              <a:spcBef>
                <a:spcPts val="0"/>
              </a:spcBef>
              <a:spcAft>
                <a:spcPts val="0"/>
              </a:spcAft>
              <a:buClrTx/>
              <a:buSzTx/>
              <a:tabLst/>
              <a:defRPr/>
            </a:pPr>
            <a:endParaRPr lang="fr-FR" sz="2000" dirty="0">
              <a:solidFill>
                <a:prstClr val="black"/>
              </a:solidFill>
              <a:latin typeface="Arial" panose="020B0604020202020204"/>
            </a:endParaRPr>
          </a:p>
          <a:p>
            <a:pPr marR="0" lvl="0" algn="just" defTabSz="914400" rtl="0" eaLnBrk="1" fontAlgn="auto" latinLnBrk="0" hangingPunct="1">
              <a:lnSpc>
                <a:spcPct val="100000"/>
              </a:lnSpc>
              <a:spcBef>
                <a:spcPts val="0"/>
              </a:spcBef>
              <a:spcAft>
                <a:spcPts val="0"/>
              </a:spcAft>
              <a:buClrTx/>
              <a:buSzTx/>
              <a:tabLst/>
              <a:defRPr/>
            </a:pPr>
            <a:endParaRPr lang="fr-FR" sz="2000" dirty="0">
              <a:solidFill>
                <a:prstClr val="black"/>
              </a:solidFill>
              <a:latin typeface="Arial" panose="020B0604020202020204"/>
            </a:endParaRPr>
          </a:p>
          <a:p>
            <a:pPr marR="0" lvl="0" algn="just" defTabSz="914400" rtl="0" eaLnBrk="1" fontAlgn="auto" latinLnBrk="0" hangingPunct="1">
              <a:lnSpc>
                <a:spcPct val="100000"/>
              </a:lnSpc>
              <a:spcBef>
                <a:spcPts val="0"/>
              </a:spcBef>
              <a:spcAft>
                <a:spcPts val="0"/>
              </a:spcAft>
              <a:buClrTx/>
              <a:buSzTx/>
              <a:tabLst/>
              <a:defRPr/>
            </a:pPr>
            <a:endParaRPr lang="fr-FR" sz="2000" dirty="0">
              <a:solidFill>
                <a:prstClr val="black"/>
              </a:solidFill>
              <a:latin typeface="Arial" panose="020B0604020202020204"/>
            </a:endParaRPr>
          </a:p>
          <a:p>
            <a:pPr marR="0" lvl="0" algn="just" defTabSz="914400" rtl="0" eaLnBrk="1" fontAlgn="auto" latinLnBrk="0" hangingPunct="1">
              <a:lnSpc>
                <a:spcPct val="100000"/>
              </a:lnSpc>
              <a:spcBef>
                <a:spcPts val="0"/>
              </a:spcBef>
              <a:spcAft>
                <a:spcPts val="0"/>
              </a:spcAft>
              <a:buClrTx/>
              <a:buSzTx/>
              <a:tabLst/>
              <a:defRPr/>
            </a:pPr>
            <a:r>
              <a:rPr lang="fr-FR" sz="2000" dirty="0">
                <a:solidFill>
                  <a:prstClr val="black"/>
                </a:solidFill>
                <a:latin typeface="Arial" panose="020B0604020202020204"/>
              </a:rPr>
              <a:t>Il existe quatre types d’agents public :</a:t>
            </a:r>
          </a:p>
          <a:p>
            <a:pPr marR="0" lvl="0" algn="just" defTabSz="914400" rtl="0" eaLnBrk="1" fontAlgn="auto" latinLnBrk="0" hangingPunct="1">
              <a:lnSpc>
                <a:spcPct val="100000"/>
              </a:lnSpc>
              <a:spcBef>
                <a:spcPts val="0"/>
              </a:spcBef>
              <a:spcAft>
                <a:spcPts val="0"/>
              </a:spcAft>
              <a:buClrTx/>
              <a:buSzTx/>
              <a:tabLst/>
              <a:defRPr/>
            </a:pPr>
            <a:endParaRPr lang="fr-FR" sz="2000" dirty="0">
              <a:solidFill>
                <a:prstClr val="black"/>
              </a:solidFill>
              <a:latin typeface="Arial" panose="020B0604020202020204"/>
            </a:endParaRP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000" b="1" i="0" u="sng" strike="noStrike" kern="1200" cap="none" spc="0" normalizeH="0" baseline="0" noProof="0" dirty="0">
                <a:ln>
                  <a:noFill/>
                </a:ln>
                <a:solidFill>
                  <a:srgbClr val="FFC000"/>
                </a:solidFill>
                <a:effectLst/>
                <a:uLnTx/>
                <a:uFillTx/>
                <a:latin typeface="Arial" panose="020B0604020202020204"/>
                <a:ea typeface="+mn-ea"/>
                <a:cs typeface="+mn-cs"/>
              </a:rPr>
              <a:t>Cas général</a:t>
            </a:r>
            <a:r>
              <a:rPr kumimoji="0" lang="fr-FR" sz="2000" i="0" strike="noStrike" kern="1200" cap="none" spc="0" normalizeH="0" baseline="0" noProof="0" dirty="0">
                <a:ln>
                  <a:noFill/>
                </a:ln>
                <a:solidFill>
                  <a:srgbClr val="FFC000"/>
                </a:solidFill>
                <a:effectLst/>
                <a:uLnTx/>
                <a:uFillTx/>
                <a:latin typeface="Arial" panose="020B0604020202020204"/>
                <a:ea typeface="+mn-ea"/>
                <a:cs typeface="+mn-cs"/>
              </a:rPr>
              <a:t> </a:t>
            </a:r>
            <a:r>
              <a:rPr kumimoji="0" lang="fr-FR" sz="2000" b="0" i="0" u="none" strike="noStrike" kern="1200" cap="none" spc="0" normalizeH="0" baseline="0" noProof="0" dirty="0">
                <a:ln>
                  <a:noFill/>
                </a:ln>
                <a:solidFill>
                  <a:prstClr val="black"/>
                </a:solidFill>
                <a:effectLst/>
                <a:uLnTx/>
                <a:uFillTx/>
                <a:latin typeface="Arial" panose="020B0604020202020204"/>
                <a:ea typeface="+mn-ea"/>
                <a:cs typeface="+mn-cs"/>
              </a:rPr>
              <a:t>: correspond à un agent ayant un seul emploi chez un employeur unique ;</a:t>
            </a: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20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000" b="1" i="0" u="sng" strike="noStrike" kern="1200" cap="none" spc="0" normalizeH="0" baseline="0" noProof="0" dirty="0">
                <a:ln>
                  <a:noFill/>
                </a:ln>
                <a:solidFill>
                  <a:schemeClr val="accent4">
                    <a:lumMod val="75000"/>
                  </a:schemeClr>
                </a:solidFill>
                <a:effectLst/>
                <a:uLnTx/>
                <a:uFillTx/>
                <a:latin typeface="Arial" panose="020B0604020202020204"/>
                <a:ea typeface="+mn-ea"/>
                <a:cs typeface="+mn-cs"/>
              </a:rPr>
              <a:t>Intercommunal</a:t>
            </a:r>
            <a:r>
              <a:rPr kumimoji="0" lang="fr-FR" sz="2000" b="0" i="0" u="none" strike="noStrike" kern="1200" cap="none" spc="0" normalizeH="0" baseline="0" noProof="0" dirty="0">
                <a:ln>
                  <a:noFill/>
                </a:ln>
                <a:solidFill>
                  <a:schemeClr val="accent4">
                    <a:lumMod val="75000"/>
                  </a:schemeClr>
                </a:solidFill>
                <a:effectLst/>
                <a:uLnTx/>
                <a:uFillTx/>
                <a:latin typeface="Arial" panose="020B0604020202020204"/>
                <a:ea typeface="+mn-ea"/>
                <a:cs typeface="+mn-cs"/>
              </a:rPr>
              <a:t> </a:t>
            </a:r>
            <a:r>
              <a:rPr kumimoji="0" lang="fr-FR" sz="2000" b="0" i="0" u="none" strike="noStrike" kern="1200" cap="none" spc="0" normalizeH="0" baseline="0" noProof="0" dirty="0">
                <a:ln>
                  <a:noFill/>
                </a:ln>
                <a:solidFill>
                  <a:prstClr val="black"/>
                </a:solidFill>
                <a:effectLst/>
                <a:uLnTx/>
                <a:uFillTx/>
                <a:latin typeface="Arial" panose="020B0604020202020204"/>
                <a:ea typeface="+mn-ea"/>
                <a:cs typeface="+mn-cs"/>
              </a:rPr>
              <a:t>: correspond à un agent ayant un seul grade chez plusieurs employeurs territoriaux </a:t>
            </a: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20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000" b="1" i="0" u="sng" strike="noStrike" kern="1200" cap="none" spc="0" normalizeH="0" baseline="0" noProof="0" dirty="0">
                <a:ln>
                  <a:noFill/>
                </a:ln>
                <a:solidFill>
                  <a:schemeClr val="accent4">
                    <a:lumMod val="50000"/>
                  </a:schemeClr>
                </a:solidFill>
                <a:effectLst/>
                <a:uLnTx/>
                <a:uFillTx/>
                <a:latin typeface="Arial" panose="020B0604020202020204"/>
                <a:ea typeface="+mn-ea"/>
                <a:cs typeface="+mn-cs"/>
              </a:rPr>
              <a:t>Pluricommunal</a:t>
            </a:r>
            <a:r>
              <a:rPr kumimoji="0" lang="fr-FR" sz="2000" b="0" i="0" u="none" strike="noStrike" kern="1200" cap="none" spc="0" normalizeH="0" baseline="0" noProof="0" dirty="0">
                <a:ln>
                  <a:noFill/>
                </a:ln>
                <a:solidFill>
                  <a:prstClr val="black"/>
                </a:solidFill>
                <a:effectLst/>
                <a:uLnTx/>
                <a:uFillTx/>
                <a:latin typeface="Arial" panose="020B0604020202020204"/>
                <a:ea typeface="+mn-ea"/>
                <a:cs typeface="+mn-cs"/>
              </a:rPr>
              <a:t> : correspond à un agent ayant plusieurs grades chez plusieurs employeurs territoriaux </a:t>
            </a: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20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000" b="1" i="0" u="sng" strike="noStrike" kern="1200" cap="none" spc="0" normalizeH="0" baseline="0" noProof="0" dirty="0">
                <a:ln>
                  <a:noFill/>
                </a:ln>
                <a:solidFill>
                  <a:schemeClr val="accent5"/>
                </a:solidFill>
                <a:effectLst/>
                <a:uLnTx/>
                <a:uFillTx/>
                <a:latin typeface="Arial" panose="020B0604020202020204"/>
                <a:ea typeface="+mn-ea"/>
                <a:cs typeface="+mn-cs"/>
              </a:rPr>
              <a:t>Polyvalent</a:t>
            </a:r>
            <a:r>
              <a:rPr kumimoji="0" lang="fr-FR" sz="2000" b="0" i="0" u="none" strike="noStrike" kern="1200" cap="none" spc="0" normalizeH="0" baseline="0" noProof="0" dirty="0">
                <a:ln>
                  <a:noFill/>
                </a:ln>
                <a:solidFill>
                  <a:schemeClr val="accent5"/>
                </a:solidFill>
                <a:effectLst/>
                <a:uLnTx/>
                <a:uFillTx/>
                <a:latin typeface="Arial" panose="020B0604020202020204"/>
                <a:ea typeface="+mn-ea"/>
                <a:cs typeface="+mn-cs"/>
              </a:rPr>
              <a:t> : </a:t>
            </a:r>
            <a:r>
              <a:rPr kumimoji="0" lang="fr-FR" sz="2000" b="0" i="0" u="none" strike="noStrike" kern="1200" cap="none" spc="0" normalizeH="0" baseline="0" noProof="0" dirty="0">
                <a:ln>
                  <a:noFill/>
                </a:ln>
                <a:solidFill>
                  <a:prstClr val="black"/>
                </a:solidFill>
                <a:effectLst/>
                <a:uLnTx/>
                <a:uFillTx/>
                <a:latin typeface="Arial" panose="020B0604020202020204"/>
                <a:ea typeface="+mn-ea"/>
                <a:cs typeface="+mn-cs"/>
              </a:rPr>
              <a:t>correspond à un agent ayant plusieurs grades chez un employeur unique</a:t>
            </a: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FR" sz="2000" dirty="0">
              <a:solidFill>
                <a:prstClr val="black"/>
              </a:solidFill>
              <a:latin typeface="Arial" panose="020B0604020202020204"/>
            </a:endParaRP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20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FR" sz="2000" dirty="0">
              <a:solidFill>
                <a:prstClr val="black"/>
              </a:solidFill>
              <a:latin typeface="Arial" panose="020B0604020202020204"/>
            </a:endParaRP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20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20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7" name="Image 6">
            <a:extLst>
              <a:ext uri="{FF2B5EF4-FFF2-40B4-BE49-F238E27FC236}">
                <a16:creationId xmlns:a16="http://schemas.microsoft.com/office/drawing/2014/main" id="{8AF911F9-4E0D-0D99-9679-DD5B7CEB32F4}"/>
              </a:ext>
            </a:extLst>
          </p:cNvPr>
          <p:cNvPicPr>
            <a:picLocks noChangeAspect="1"/>
          </p:cNvPicPr>
          <p:nvPr/>
        </p:nvPicPr>
        <p:blipFill>
          <a:blip r:embed="rId3"/>
          <a:stretch>
            <a:fillRect/>
          </a:stretch>
        </p:blipFill>
        <p:spPr>
          <a:xfrm>
            <a:off x="4848212" y="1209372"/>
            <a:ext cx="2543202" cy="1430900"/>
          </a:xfrm>
          <a:prstGeom prst="rect">
            <a:avLst/>
          </a:prstGeom>
        </p:spPr>
      </p:pic>
    </p:spTree>
    <p:extLst>
      <p:ext uri="{BB962C8B-B14F-4D97-AF65-F5344CB8AC3E}">
        <p14:creationId xmlns:p14="http://schemas.microsoft.com/office/powerpoint/2010/main" val="5760723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4"/>
          </p:nvPr>
        </p:nvSpPr>
        <p:spPr/>
        <p:txBody>
          <a:bodyPr/>
          <a:lstStyle/>
          <a:p>
            <a:r>
              <a:rPr lang="fr-FR" dirty="0"/>
              <a:t>Un principe d’unicité de carrière</a:t>
            </a:r>
          </a:p>
        </p:txBody>
      </p:sp>
      <p:sp>
        <p:nvSpPr>
          <p:cNvPr id="4" name="Titre 3"/>
          <p:cNvSpPr>
            <a:spLocks noGrp="1"/>
          </p:cNvSpPr>
          <p:nvPr>
            <p:ph type="title"/>
          </p:nvPr>
        </p:nvSpPr>
        <p:spPr/>
        <p:txBody>
          <a:bodyPr/>
          <a:lstStyle/>
          <a:p>
            <a:r>
              <a:rPr lang="fr-FR" dirty="0"/>
              <a:t>Les agents intercommunaux</a:t>
            </a:r>
          </a:p>
        </p:txBody>
      </p:sp>
      <p:sp>
        <p:nvSpPr>
          <p:cNvPr id="5" name="Espace réservé du numéro de diapositive 4"/>
          <p:cNvSpPr>
            <a:spLocks noGrp="1"/>
          </p:cNvSpPr>
          <p:nvPr>
            <p:ph type="sldNum" sz="quarter" idx="12"/>
          </p:nvPr>
        </p:nvSpPr>
        <p:spPr/>
        <p:txBody>
          <a:bodyPr/>
          <a:lstStyle/>
          <a:p>
            <a:fld id="{8E0A238A-8599-44CE-8C7D-9538EC0F8B06}" type="slidenum">
              <a:rPr lang="fr-FR" smtClean="0"/>
              <a:pPr/>
              <a:t>23</a:t>
            </a:fld>
            <a:endParaRPr lang="fr-FR" dirty="0"/>
          </a:p>
        </p:txBody>
      </p:sp>
      <p:sp>
        <p:nvSpPr>
          <p:cNvPr id="9" name="ZoneTexte 8">
            <a:extLst>
              <a:ext uri="{FF2B5EF4-FFF2-40B4-BE49-F238E27FC236}">
                <a16:creationId xmlns:a16="http://schemas.microsoft.com/office/drawing/2014/main" id="{11FE698E-2BE7-3617-7BE9-FE69CA34C791}"/>
              </a:ext>
            </a:extLst>
          </p:cNvPr>
          <p:cNvSpPr txBox="1"/>
          <p:nvPr/>
        </p:nvSpPr>
        <p:spPr>
          <a:xfrm>
            <a:off x="332111" y="1108213"/>
            <a:ext cx="11594777" cy="6555641"/>
          </a:xfrm>
          <a:prstGeom prst="rect">
            <a:avLst/>
          </a:prstGeom>
          <a:noFill/>
        </p:spPr>
        <p:txBody>
          <a:bodyPr wrap="square" rtlCol="0">
            <a:spAutoFit/>
          </a:bodyPr>
          <a:lstStyle/>
          <a:p>
            <a:pPr lvl="0" algn="just">
              <a:defRPr/>
            </a:pPr>
            <a:r>
              <a:rPr lang="fr-FR" sz="2000" b="1" dirty="0">
                <a:solidFill>
                  <a:schemeClr val="accent6">
                    <a:lumMod val="75000"/>
                  </a:schemeClr>
                </a:solidFill>
                <a:latin typeface="Arial" panose="020B0604020202020204"/>
              </a:rPr>
              <a:t>Un agent intercommunal dispose d’une seule carrière qui se déroule simultanément chez plusieurs employeurs territoriaux. Cela concerne notamment :</a:t>
            </a:r>
          </a:p>
          <a:p>
            <a:pPr lvl="0" algn="just">
              <a:defRPr/>
            </a:pPr>
            <a:endParaRPr lang="fr-FR" sz="2000" u="sng" dirty="0">
              <a:solidFill>
                <a:schemeClr val="accent6">
                  <a:lumMod val="75000"/>
                </a:schemeClr>
              </a:solidFill>
              <a:latin typeface="Arial" panose="020B0604020202020204"/>
            </a:endParaRPr>
          </a:p>
          <a:p>
            <a:pPr marL="342900" lvl="0" indent="-342900" algn="just">
              <a:buFont typeface="Wingdings" panose="05000000000000000000" pitchFamily="2" charset="2"/>
              <a:buChar char="q"/>
              <a:defRPr/>
            </a:pPr>
            <a:r>
              <a:rPr lang="fr-FR" sz="2000" u="sng" dirty="0">
                <a:solidFill>
                  <a:schemeClr val="accent6">
                    <a:lumMod val="75000"/>
                  </a:schemeClr>
                </a:solidFill>
                <a:latin typeface="Arial" panose="020B0604020202020204"/>
              </a:rPr>
              <a:t>La nomination stagiaire </a:t>
            </a:r>
            <a:r>
              <a:rPr lang="fr-FR" sz="2000" dirty="0">
                <a:solidFill>
                  <a:schemeClr val="accent6">
                    <a:lumMod val="75000"/>
                  </a:schemeClr>
                </a:solidFill>
                <a:latin typeface="Arial" panose="020B0604020202020204"/>
              </a:rPr>
              <a:t>: </a:t>
            </a:r>
          </a:p>
          <a:p>
            <a:pPr lvl="0" algn="just">
              <a:defRPr/>
            </a:pPr>
            <a:endParaRPr lang="fr-FR" sz="2000" dirty="0">
              <a:solidFill>
                <a:schemeClr val="accent6">
                  <a:lumMod val="75000"/>
                </a:schemeClr>
              </a:solidFill>
              <a:latin typeface="Arial" panose="020B0604020202020204"/>
            </a:endParaRPr>
          </a:p>
          <a:p>
            <a:pPr lvl="0" algn="just">
              <a:defRPr/>
            </a:pPr>
            <a:r>
              <a:rPr lang="fr-FR" sz="2000" dirty="0">
                <a:latin typeface="Arial" panose="020B0604020202020204"/>
              </a:rPr>
              <a:t>Un agent peut être nommé simultanément dans deux collectivités sur un grade relevant du même cadre d’emplois :</a:t>
            </a:r>
            <a:endParaRPr lang="fr-FR" sz="2000" dirty="0"/>
          </a:p>
          <a:p>
            <a:pPr marL="342900" lvl="0" indent="-342900" algn="just">
              <a:buFont typeface="Wingdings" panose="05000000000000000000" pitchFamily="2" charset="2"/>
              <a:buChar char="Ø"/>
              <a:defRPr/>
            </a:pPr>
            <a:r>
              <a:rPr lang="fr-FR" sz="2000" dirty="0"/>
              <a:t>Classement identique et durée de stage équivalente dans les différentes collectivités. </a:t>
            </a:r>
          </a:p>
          <a:p>
            <a:pPr marL="342900" lvl="0" indent="-342900" algn="just">
              <a:buFont typeface="Wingdings" panose="05000000000000000000" pitchFamily="2" charset="2"/>
              <a:buChar char="Ø"/>
              <a:defRPr/>
            </a:pPr>
            <a:r>
              <a:rPr lang="fr-FR" sz="2000" dirty="0"/>
              <a:t>Titularisation prononcée en concertation avec les autres autorités territoriales.</a:t>
            </a:r>
          </a:p>
          <a:p>
            <a:pPr lvl="0" algn="just">
              <a:defRPr/>
            </a:pPr>
            <a:endParaRPr lang="fr-FR" sz="2000" dirty="0"/>
          </a:p>
          <a:p>
            <a:pPr lvl="0" algn="just">
              <a:defRPr/>
            </a:pPr>
            <a:r>
              <a:rPr lang="fr-FR" sz="2000" dirty="0"/>
              <a:t>     Si la nomination est prononcée </a:t>
            </a:r>
            <a:r>
              <a:rPr lang="fr-FR" sz="2000" b="1" dirty="0"/>
              <a:t>à une date différente </a:t>
            </a:r>
            <a:r>
              <a:rPr lang="fr-FR" sz="2000" dirty="0"/>
              <a:t>: </a:t>
            </a:r>
          </a:p>
          <a:p>
            <a:pPr marL="342900" lvl="0" indent="-342900" algn="just">
              <a:buFont typeface="Wingdings" panose="05000000000000000000" pitchFamily="2" charset="2"/>
              <a:buChar char="Ø"/>
              <a:defRPr/>
            </a:pPr>
            <a:r>
              <a:rPr lang="fr-FR" sz="2000" dirty="0"/>
              <a:t>Classement à l’échelon auquel il est parvenu dans sa première collectivité (Ancienneté acquise). </a:t>
            </a:r>
          </a:p>
          <a:p>
            <a:pPr marL="342900" lvl="0" indent="-342900" algn="just">
              <a:buFont typeface="Wingdings" panose="05000000000000000000" pitchFamily="2" charset="2"/>
              <a:buChar char="Ø"/>
              <a:defRPr/>
            </a:pPr>
            <a:r>
              <a:rPr lang="fr-FR" sz="2000" dirty="0"/>
              <a:t>L’agent n’effectuera dans sa deuxième collectivité que la durée du stage restant à courir.</a:t>
            </a:r>
          </a:p>
          <a:p>
            <a:pPr marL="342900" lvl="0" indent="-342900" algn="just">
              <a:buFont typeface="Wingdings" panose="05000000000000000000" pitchFamily="2" charset="2"/>
              <a:buChar char="Ø"/>
              <a:defRPr/>
            </a:pPr>
            <a:r>
              <a:rPr lang="fr-FR" sz="2000" dirty="0"/>
              <a:t>La titularisation sera prononcée par l’autorité territoriale qui l’a recruté en premier et ne pourra intervenir qu’après avis des autres autorités territoriales concernées</a:t>
            </a:r>
          </a:p>
          <a:p>
            <a:pPr marL="342900" lvl="0" indent="-342900" algn="just">
              <a:buFont typeface="Wingdings" panose="05000000000000000000" pitchFamily="2" charset="2"/>
              <a:buChar char="Ø"/>
              <a:defRPr/>
            </a:pPr>
            <a:r>
              <a:rPr lang="fr-FR" sz="2000" dirty="0"/>
              <a:t>Chacune des collectivités prend ensuite l’arrêté conformément à la décision prise par l’employeur</a:t>
            </a:r>
          </a:p>
          <a:p>
            <a:pPr lvl="0" algn="just">
              <a:defRPr/>
            </a:pPr>
            <a:r>
              <a:rPr lang="fr-FR" sz="2000" dirty="0"/>
              <a:t>principal.</a:t>
            </a:r>
          </a:p>
          <a:p>
            <a:pPr lvl="0" algn="just">
              <a:defRPr/>
            </a:pPr>
            <a:endParaRPr lang="fr-FR" sz="2000" dirty="0">
              <a:solidFill>
                <a:schemeClr val="accent6">
                  <a:lumMod val="75000"/>
                </a:schemeClr>
              </a:solidFill>
              <a:latin typeface="Arial" panose="020B0604020202020204"/>
            </a:endParaRPr>
          </a:p>
          <a:p>
            <a:pPr lvl="0" algn="just">
              <a:defRPr/>
            </a:pPr>
            <a:endParaRPr kumimoji="0" lang="fr-FR" sz="2000" b="0" i="0" u="sng" strike="noStrike" kern="1200" cap="none" spc="0" normalizeH="0" baseline="0" noProof="0" dirty="0">
              <a:ln>
                <a:noFill/>
              </a:ln>
              <a:solidFill>
                <a:schemeClr val="accent6">
                  <a:lumMod val="75000"/>
                </a:schemeClr>
              </a:solidFill>
              <a:effectLst/>
              <a:uLnTx/>
              <a:uFillTx/>
              <a:latin typeface="Arial" panose="020B0604020202020204"/>
              <a:ea typeface="+mn-ea"/>
              <a:cs typeface="+mn-cs"/>
            </a:endParaRPr>
          </a:p>
          <a:p>
            <a:pPr marL="342900" lvl="0" indent="-342900" algn="just">
              <a:buFont typeface="Arial" panose="020B0604020202020204" pitchFamily="34" charset="0"/>
              <a:buChar char="•"/>
              <a:defRPr/>
            </a:pPr>
            <a:endParaRPr kumimoji="0" lang="fr-FR" sz="20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20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1932143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4"/>
          </p:nvPr>
        </p:nvSpPr>
        <p:spPr/>
        <p:txBody>
          <a:bodyPr/>
          <a:lstStyle/>
          <a:p>
            <a:r>
              <a:rPr lang="fr-FR" dirty="0"/>
              <a:t>Un principe d’unicité de carrière</a:t>
            </a:r>
          </a:p>
        </p:txBody>
      </p:sp>
      <p:sp>
        <p:nvSpPr>
          <p:cNvPr id="4" name="Titre 3"/>
          <p:cNvSpPr>
            <a:spLocks noGrp="1"/>
          </p:cNvSpPr>
          <p:nvPr>
            <p:ph type="title"/>
          </p:nvPr>
        </p:nvSpPr>
        <p:spPr/>
        <p:txBody>
          <a:bodyPr/>
          <a:lstStyle/>
          <a:p>
            <a:r>
              <a:rPr lang="fr-FR" dirty="0"/>
              <a:t>Les agents intercommunaux</a:t>
            </a:r>
          </a:p>
        </p:txBody>
      </p:sp>
      <p:sp>
        <p:nvSpPr>
          <p:cNvPr id="5" name="Espace réservé du numéro de diapositive 4"/>
          <p:cNvSpPr>
            <a:spLocks noGrp="1"/>
          </p:cNvSpPr>
          <p:nvPr>
            <p:ph type="sldNum" sz="quarter" idx="12"/>
          </p:nvPr>
        </p:nvSpPr>
        <p:spPr/>
        <p:txBody>
          <a:bodyPr/>
          <a:lstStyle/>
          <a:p>
            <a:fld id="{8E0A238A-8599-44CE-8C7D-9538EC0F8B06}" type="slidenum">
              <a:rPr lang="fr-FR" smtClean="0"/>
              <a:pPr/>
              <a:t>24</a:t>
            </a:fld>
            <a:endParaRPr lang="fr-FR" dirty="0"/>
          </a:p>
        </p:txBody>
      </p:sp>
      <p:sp>
        <p:nvSpPr>
          <p:cNvPr id="9" name="ZoneTexte 8">
            <a:extLst>
              <a:ext uri="{FF2B5EF4-FFF2-40B4-BE49-F238E27FC236}">
                <a16:creationId xmlns:a16="http://schemas.microsoft.com/office/drawing/2014/main" id="{11FE698E-2BE7-3617-7BE9-FE69CA34C791}"/>
              </a:ext>
            </a:extLst>
          </p:cNvPr>
          <p:cNvSpPr txBox="1"/>
          <p:nvPr/>
        </p:nvSpPr>
        <p:spPr>
          <a:xfrm>
            <a:off x="265112" y="698335"/>
            <a:ext cx="11594777" cy="6555641"/>
          </a:xfrm>
          <a:prstGeom prst="rect">
            <a:avLst/>
          </a:prstGeom>
          <a:noFill/>
        </p:spPr>
        <p:txBody>
          <a:bodyPr wrap="square" rtlCol="0">
            <a:spAutoFit/>
          </a:bodyPr>
          <a:lstStyle/>
          <a:p>
            <a:pPr lvl="0" algn="just">
              <a:defRPr/>
            </a:pPr>
            <a:endParaRPr lang="fr-FR" sz="2000" dirty="0">
              <a:latin typeface="Arial" panose="020B0604020202020204"/>
            </a:endParaRPr>
          </a:p>
          <a:p>
            <a:pPr marL="342900" indent="-342900" algn="just">
              <a:buFont typeface="Wingdings" panose="05000000000000000000" pitchFamily="2" charset="2"/>
              <a:buChar char="q"/>
              <a:defRPr/>
            </a:pPr>
            <a:r>
              <a:rPr lang="fr-FR" sz="2000" u="sng" dirty="0">
                <a:solidFill>
                  <a:schemeClr val="accent6">
                    <a:lumMod val="75000"/>
                  </a:schemeClr>
                </a:solidFill>
                <a:latin typeface="Arial" panose="020B0604020202020204"/>
              </a:rPr>
              <a:t>Affiliation / Temps de travail </a:t>
            </a:r>
            <a:r>
              <a:rPr lang="fr-FR" sz="2000" u="sng" dirty="0">
                <a:latin typeface="Arial" panose="020B0604020202020204"/>
              </a:rPr>
              <a:t>: </a:t>
            </a:r>
          </a:p>
          <a:p>
            <a:pPr marL="342900" lvl="0" indent="-342900" algn="just">
              <a:buFont typeface="Wingdings" panose="05000000000000000000" pitchFamily="2" charset="2"/>
              <a:buChar char="q"/>
              <a:defRPr/>
            </a:pPr>
            <a:endParaRPr lang="fr-FR" sz="2000" u="sng" dirty="0">
              <a:solidFill>
                <a:schemeClr val="accent6">
                  <a:lumMod val="75000"/>
                </a:schemeClr>
              </a:solidFill>
              <a:latin typeface="Arial" panose="020B0604020202020204"/>
            </a:endParaRPr>
          </a:p>
          <a:p>
            <a:pPr lvl="0" algn="just">
              <a:defRPr/>
            </a:pPr>
            <a:r>
              <a:rPr lang="fr-FR" sz="2000" dirty="0">
                <a:latin typeface="Arial" panose="020B0604020202020204"/>
              </a:rPr>
              <a:t>Pour les agents intercommunaux, afin de définir quelle sera l’affiliation, il conviendra </a:t>
            </a:r>
            <a:r>
              <a:rPr lang="fr-FR" sz="2000" b="1" dirty="0">
                <a:latin typeface="Arial" panose="020B0604020202020204"/>
              </a:rPr>
              <a:t>d’additionner les durées de travail effectuées auprès de chaque employeur pour obtenir la durée totale des emplois exercés</a:t>
            </a:r>
            <a:r>
              <a:rPr lang="fr-FR" sz="2000" dirty="0">
                <a:latin typeface="Arial" panose="020B0604020202020204"/>
              </a:rPr>
              <a:t>. Si cette durée totale est égale ou supérieure à 28 heures hebdomadaires, l’agent devra être affilié à la CNRACL</a:t>
            </a:r>
            <a:r>
              <a:rPr lang="fr-FR" sz="2000" u="sng" dirty="0">
                <a:solidFill>
                  <a:schemeClr val="accent6">
                    <a:lumMod val="75000"/>
                  </a:schemeClr>
                </a:solidFill>
                <a:latin typeface="Arial" panose="020B0604020202020204"/>
              </a:rPr>
              <a:t>.</a:t>
            </a:r>
          </a:p>
          <a:p>
            <a:pPr marL="342900" lvl="0" indent="-342900" algn="just">
              <a:buFont typeface="Wingdings" panose="05000000000000000000" pitchFamily="2" charset="2"/>
              <a:buChar char="q"/>
              <a:defRPr/>
            </a:pPr>
            <a:endParaRPr lang="fr-FR" sz="2000" u="sng" dirty="0">
              <a:solidFill>
                <a:schemeClr val="accent6">
                  <a:lumMod val="75000"/>
                </a:schemeClr>
              </a:solidFill>
              <a:latin typeface="Arial" panose="020B0604020202020204"/>
            </a:endParaRPr>
          </a:p>
          <a:p>
            <a:pPr marL="342900" lvl="0" indent="-342900" algn="just">
              <a:buFont typeface="Wingdings" panose="05000000000000000000" pitchFamily="2" charset="2"/>
              <a:buChar char="q"/>
              <a:defRPr/>
            </a:pPr>
            <a:r>
              <a:rPr lang="fr-FR" sz="2000" u="sng" dirty="0">
                <a:solidFill>
                  <a:schemeClr val="accent6">
                    <a:lumMod val="75000"/>
                  </a:schemeClr>
                </a:solidFill>
                <a:latin typeface="Arial" panose="020B0604020202020204"/>
              </a:rPr>
              <a:t>La position administrative </a:t>
            </a:r>
            <a:r>
              <a:rPr lang="fr-FR" sz="2000" u="sng" dirty="0">
                <a:latin typeface="Arial" panose="020B0604020202020204"/>
              </a:rPr>
              <a:t>: </a:t>
            </a:r>
          </a:p>
          <a:p>
            <a:pPr lvl="0" algn="just">
              <a:defRPr/>
            </a:pPr>
            <a:endParaRPr lang="fr-FR" sz="2000" u="sng" dirty="0">
              <a:latin typeface="Arial" panose="020B0604020202020204"/>
            </a:endParaRPr>
          </a:p>
          <a:p>
            <a:pPr lvl="0" algn="just">
              <a:defRPr/>
            </a:pPr>
            <a:r>
              <a:rPr lang="fr-FR" sz="2000" u="sng" dirty="0">
                <a:latin typeface="Arial" panose="020B0604020202020204"/>
              </a:rPr>
              <a:t>Pour mémoire, le fonctionnaire ne peut être placé que dans l’une des 4 positions suivantes :</a:t>
            </a:r>
          </a:p>
          <a:p>
            <a:pPr lvl="0" algn="just">
              <a:defRPr/>
            </a:pPr>
            <a:r>
              <a:rPr lang="fr-FR" sz="2000" dirty="0">
                <a:latin typeface="Arial" panose="020B0604020202020204"/>
              </a:rPr>
              <a:t>1° Activité ;</a:t>
            </a:r>
          </a:p>
          <a:p>
            <a:pPr lvl="0" algn="just">
              <a:defRPr/>
            </a:pPr>
            <a:r>
              <a:rPr lang="fr-FR" sz="2000" dirty="0">
                <a:latin typeface="Arial" panose="020B0604020202020204"/>
              </a:rPr>
              <a:t>2° Détachement ;</a:t>
            </a:r>
          </a:p>
          <a:p>
            <a:pPr lvl="0" algn="just">
              <a:defRPr/>
            </a:pPr>
            <a:r>
              <a:rPr lang="fr-FR" sz="2000" dirty="0">
                <a:latin typeface="Arial" panose="020B0604020202020204"/>
              </a:rPr>
              <a:t>3° Disponibilité ;</a:t>
            </a:r>
          </a:p>
          <a:p>
            <a:pPr lvl="0" algn="just">
              <a:defRPr/>
            </a:pPr>
            <a:r>
              <a:rPr lang="fr-FR" sz="2000" dirty="0">
                <a:latin typeface="Arial" panose="020B0604020202020204"/>
              </a:rPr>
              <a:t>4° Congé parental</a:t>
            </a:r>
            <a:r>
              <a:rPr lang="fr-FR" sz="2000" u="sng" dirty="0">
                <a:latin typeface="Arial" panose="020B0604020202020204"/>
              </a:rPr>
              <a:t>.</a:t>
            </a:r>
          </a:p>
          <a:p>
            <a:pPr marL="342900" lvl="0" indent="-342900" algn="just">
              <a:buFont typeface="Wingdings" panose="05000000000000000000" pitchFamily="2" charset="2"/>
              <a:buChar char="q"/>
              <a:defRPr/>
            </a:pPr>
            <a:endParaRPr lang="fr-FR" sz="2000" u="sng" dirty="0">
              <a:latin typeface="Arial" panose="020B0604020202020204"/>
            </a:endParaRPr>
          </a:p>
          <a:p>
            <a:pPr lvl="0" algn="just">
              <a:defRPr/>
            </a:pPr>
            <a:r>
              <a:rPr lang="fr-FR" sz="2000" dirty="0">
                <a:latin typeface="Arial" panose="020B0604020202020204"/>
              </a:rPr>
              <a:t>La règle de l’unicité de la carrière induit </a:t>
            </a:r>
            <a:r>
              <a:rPr lang="fr-FR" sz="2000" b="1" dirty="0">
                <a:latin typeface="Arial" panose="020B0604020202020204"/>
              </a:rPr>
              <a:t>l’impossibilité d’être placé dans deux positions différentes </a:t>
            </a:r>
            <a:r>
              <a:rPr lang="fr-FR" sz="2000" dirty="0">
                <a:latin typeface="Arial" panose="020B0604020202020204"/>
              </a:rPr>
              <a:t>(exemple: commune A → Position d’activité et commune B → Disponibilité).</a:t>
            </a:r>
            <a:endParaRPr lang="fr-FR" sz="2000" dirty="0">
              <a:solidFill>
                <a:schemeClr val="accent6">
                  <a:lumMod val="75000"/>
                </a:schemeClr>
              </a:solidFill>
              <a:latin typeface="Arial" panose="020B0604020202020204"/>
            </a:endParaRPr>
          </a:p>
          <a:p>
            <a:pPr lvl="0" algn="just">
              <a:defRPr/>
            </a:pPr>
            <a:endParaRPr kumimoji="0" lang="fr-FR" sz="2000" b="0" i="0" u="sng" strike="noStrike" kern="1200" cap="none" spc="0" normalizeH="0" baseline="0" noProof="0" dirty="0">
              <a:ln>
                <a:noFill/>
              </a:ln>
              <a:solidFill>
                <a:schemeClr val="accent6">
                  <a:lumMod val="75000"/>
                </a:schemeClr>
              </a:solidFill>
              <a:effectLst/>
              <a:uLnTx/>
              <a:uFillTx/>
              <a:latin typeface="Arial" panose="020B0604020202020204"/>
              <a:ea typeface="+mn-ea"/>
              <a:cs typeface="+mn-cs"/>
            </a:endParaRPr>
          </a:p>
          <a:p>
            <a:pPr marL="342900" lvl="0" indent="-342900" algn="just">
              <a:buFont typeface="Arial" panose="020B0604020202020204" pitchFamily="34" charset="0"/>
              <a:buChar char="•"/>
              <a:defRPr/>
            </a:pPr>
            <a:endParaRPr kumimoji="0" lang="fr-FR" sz="20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20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9710938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4"/>
          </p:nvPr>
        </p:nvSpPr>
        <p:spPr/>
        <p:txBody>
          <a:bodyPr/>
          <a:lstStyle/>
          <a:p>
            <a:r>
              <a:rPr lang="fr-FR" dirty="0"/>
              <a:t>L’évolution de carrière : FOCUS SUR LES AVANCEMENTS DE GRADE</a:t>
            </a:r>
          </a:p>
        </p:txBody>
      </p:sp>
      <p:sp>
        <p:nvSpPr>
          <p:cNvPr id="4" name="Titre 3"/>
          <p:cNvSpPr>
            <a:spLocks noGrp="1"/>
          </p:cNvSpPr>
          <p:nvPr>
            <p:ph type="title"/>
          </p:nvPr>
        </p:nvSpPr>
        <p:spPr/>
        <p:txBody>
          <a:bodyPr/>
          <a:lstStyle/>
          <a:p>
            <a:r>
              <a:rPr lang="fr-FR" dirty="0"/>
              <a:t>Les agents intercommunaux</a:t>
            </a:r>
          </a:p>
        </p:txBody>
      </p:sp>
      <p:sp>
        <p:nvSpPr>
          <p:cNvPr id="5" name="Espace réservé du numéro de diapositive 4"/>
          <p:cNvSpPr>
            <a:spLocks noGrp="1"/>
          </p:cNvSpPr>
          <p:nvPr>
            <p:ph type="sldNum" sz="quarter" idx="12"/>
          </p:nvPr>
        </p:nvSpPr>
        <p:spPr/>
        <p:txBody>
          <a:bodyPr/>
          <a:lstStyle/>
          <a:p>
            <a:fld id="{8E0A238A-8599-44CE-8C7D-9538EC0F8B06}" type="slidenum">
              <a:rPr lang="fr-FR" smtClean="0"/>
              <a:pPr/>
              <a:t>25</a:t>
            </a:fld>
            <a:endParaRPr lang="fr-FR" dirty="0"/>
          </a:p>
        </p:txBody>
      </p:sp>
      <p:sp>
        <p:nvSpPr>
          <p:cNvPr id="2" name="ZoneTexte 1">
            <a:extLst>
              <a:ext uri="{FF2B5EF4-FFF2-40B4-BE49-F238E27FC236}">
                <a16:creationId xmlns:a16="http://schemas.microsoft.com/office/drawing/2014/main" id="{ED7C45C1-3617-5631-9006-EDA32E933EF1}"/>
              </a:ext>
            </a:extLst>
          </p:cNvPr>
          <p:cNvSpPr txBox="1"/>
          <p:nvPr/>
        </p:nvSpPr>
        <p:spPr>
          <a:xfrm>
            <a:off x="332112" y="1225689"/>
            <a:ext cx="11594776" cy="5632311"/>
          </a:xfrm>
          <a:prstGeom prst="rect">
            <a:avLst/>
          </a:prstGeom>
          <a:noFill/>
        </p:spPr>
        <p:txBody>
          <a:bodyPr wrap="square" rtlCol="0">
            <a:spAutoFit/>
          </a:bodyPr>
          <a:lstStyle/>
          <a:p>
            <a:pPr lvl="0" algn="just">
              <a:defRPr/>
            </a:pPr>
            <a:endParaRPr lang="fr-FR" sz="2000" dirty="0">
              <a:solidFill>
                <a:schemeClr val="accent6">
                  <a:lumMod val="75000"/>
                </a:schemeClr>
              </a:solidFill>
              <a:latin typeface="Arial" panose="020B0604020202020204"/>
            </a:endParaRPr>
          </a:p>
          <a:p>
            <a:pPr marL="342900" lvl="0" indent="-342900" algn="just">
              <a:buFont typeface="Wingdings" panose="05000000000000000000" pitchFamily="2" charset="2"/>
              <a:buChar char="Ø"/>
              <a:defRPr/>
            </a:pPr>
            <a:r>
              <a:rPr lang="fr-FR" sz="2000" b="1" u="sng" dirty="0">
                <a:solidFill>
                  <a:schemeClr val="accent6">
                    <a:lumMod val="75000"/>
                  </a:schemeClr>
                </a:solidFill>
                <a:latin typeface="Arial" panose="020B0604020202020204"/>
              </a:rPr>
              <a:t>Une condition liée au principe de coordination entre les employeurs (même emploi) :</a:t>
            </a:r>
          </a:p>
          <a:p>
            <a:pPr marL="342900" lvl="0" indent="-342900" algn="just">
              <a:buFont typeface="Wingdings" panose="05000000000000000000" pitchFamily="2" charset="2"/>
              <a:buChar char="Ø"/>
              <a:defRPr/>
            </a:pPr>
            <a:endParaRPr lang="fr-FR" sz="2000" dirty="0">
              <a:solidFill>
                <a:schemeClr val="accent6">
                  <a:lumMod val="75000"/>
                </a:schemeClr>
              </a:solidFill>
              <a:latin typeface="Arial" panose="020B0604020202020204"/>
            </a:endParaRPr>
          </a:p>
          <a:p>
            <a:pPr marL="342900" lvl="0" indent="-342900" algn="just">
              <a:buFont typeface="Wingdings" panose="05000000000000000000" pitchFamily="2" charset="2"/>
              <a:buChar char="§"/>
              <a:defRPr/>
            </a:pPr>
            <a:r>
              <a:rPr kumimoji="0" lang="fr-FR" sz="2000" b="0" i="0" strike="noStrike" kern="1200" cap="none" spc="0" normalizeH="0" baseline="0" noProof="0" dirty="0">
                <a:ln>
                  <a:noFill/>
                </a:ln>
                <a:effectLst/>
                <a:uLnTx/>
                <a:uFillTx/>
                <a:latin typeface="Arial" panose="020B0604020202020204"/>
                <a:ea typeface="+mn-ea"/>
                <a:cs typeface="+mn-cs"/>
              </a:rPr>
              <a:t>Décision prise par l’autorité territoriale de la collectivité auquel le fonctionnaire </a:t>
            </a:r>
            <a:r>
              <a:rPr kumimoji="0" lang="fr-FR" sz="2000" b="1" i="0" strike="noStrike" kern="1200" cap="none" spc="0" normalizeH="0" baseline="0" noProof="0" dirty="0">
                <a:ln>
                  <a:noFill/>
                </a:ln>
                <a:effectLst/>
                <a:uLnTx/>
                <a:uFillTx/>
                <a:latin typeface="Arial" panose="020B0604020202020204"/>
                <a:ea typeface="+mn-ea"/>
                <a:cs typeface="+mn-cs"/>
              </a:rPr>
              <a:t>consacre le plus de temps, après avis ou sur propositions des autres collectivités concernées.</a:t>
            </a:r>
          </a:p>
          <a:p>
            <a:pPr lvl="0" algn="just">
              <a:defRPr/>
            </a:pPr>
            <a:endParaRPr kumimoji="0" lang="fr-FR" sz="2000" b="0" i="0" strike="noStrike" kern="1200" cap="none" spc="0" normalizeH="0" baseline="0" noProof="0" dirty="0">
              <a:ln>
                <a:noFill/>
              </a:ln>
              <a:effectLst/>
              <a:uLnTx/>
              <a:uFillTx/>
              <a:latin typeface="Arial" panose="020B0604020202020204"/>
              <a:ea typeface="+mn-ea"/>
              <a:cs typeface="+mn-cs"/>
            </a:endParaRPr>
          </a:p>
          <a:p>
            <a:pPr marL="342900" lvl="0" indent="-342900" algn="just">
              <a:buFont typeface="Wingdings" panose="05000000000000000000" pitchFamily="2" charset="2"/>
              <a:buChar char="§"/>
              <a:defRPr/>
            </a:pPr>
            <a:r>
              <a:rPr kumimoji="0" lang="fr-FR" sz="2000" b="0" i="0" strike="noStrike" kern="1200" cap="none" spc="0" normalizeH="0" baseline="0" noProof="0" dirty="0">
                <a:ln>
                  <a:noFill/>
                </a:ln>
                <a:effectLst/>
                <a:uLnTx/>
                <a:uFillTx/>
                <a:latin typeface="Arial" panose="020B0604020202020204"/>
                <a:ea typeface="+mn-ea"/>
                <a:cs typeface="+mn-cs"/>
              </a:rPr>
              <a:t>En cas de durée égale, la décision revient à l’autorité territoriale qui a recruté le fonctionnaire </a:t>
            </a:r>
            <a:r>
              <a:rPr kumimoji="0" lang="fr-FR" sz="2000" b="1" i="0" strike="noStrike" kern="1200" cap="none" spc="0" normalizeH="0" baseline="0" noProof="0" dirty="0">
                <a:ln>
                  <a:noFill/>
                </a:ln>
                <a:effectLst/>
                <a:uLnTx/>
                <a:uFillTx/>
                <a:latin typeface="Arial" panose="020B0604020202020204"/>
                <a:ea typeface="+mn-ea"/>
                <a:cs typeface="+mn-cs"/>
              </a:rPr>
              <a:t>en premier.</a:t>
            </a:r>
          </a:p>
          <a:p>
            <a:pPr lvl="0" algn="just">
              <a:defRPr/>
            </a:pPr>
            <a:endParaRPr kumimoji="0" lang="fr-FR" sz="2000" b="0" i="0" strike="noStrike" kern="1200" cap="none" spc="0" normalizeH="0" baseline="0" noProof="0" dirty="0">
              <a:ln>
                <a:noFill/>
              </a:ln>
              <a:effectLst/>
              <a:uLnTx/>
              <a:uFillTx/>
              <a:latin typeface="Arial" panose="020B0604020202020204"/>
              <a:ea typeface="+mn-ea"/>
              <a:cs typeface="+mn-cs"/>
            </a:endParaRPr>
          </a:p>
          <a:p>
            <a:pPr marL="342900" lvl="0" indent="-342900" algn="just">
              <a:buFont typeface="Wingdings" panose="05000000000000000000" pitchFamily="2" charset="2"/>
              <a:buChar char="§"/>
              <a:defRPr/>
            </a:pPr>
            <a:r>
              <a:rPr kumimoji="0" lang="fr-FR" sz="2000" b="0" i="0" strike="noStrike" kern="1200" cap="none" spc="0" normalizeH="0" baseline="0" noProof="0" dirty="0">
                <a:ln>
                  <a:noFill/>
                </a:ln>
                <a:effectLst/>
                <a:uLnTx/>
                <a:uFillTx/>
                <a:latin typeface="Arial" panose="020B0604020202020204"/>
                <a:ea typeface="+mn-ea"/>
                <a:cs typeface="+mn-cs"/>
              </a:rPr>
              <a:t>En </a:t>
            </a:r>
            <a:r>
              <a:rPr kumimoji="0" lang="fr-FR" sz="2000" b="1" i="0" strike="noStrike" kern="1200" cap="none" spc="0" normalizeH="0" baseline="0" noProof="0" dirty="0">
                <a:ln>
                  <a:noFill/>
                </a:ln>
                <a:effectLst/>
                <a:uLnTx/>
                <a:uFillTx/>
                <a:latin typeface="Arial" panose="020B0604020202020204"/>
                <a:ea typeface="+mn-ea"/>
                <a:cs typeface="+mn-cs"/>
              </a:rPr>
              <a:t>cas de désaccord </a:t>
            </a:r>
            <a:r>
              <a:rPr kumimoji="0" lang="fr-FR" sz="2000" b="0" i="0" strike="noStrike" kern="1200" cap="none" spc="0" normalizeH="0" baseline="0" noProof="0" dirty="0">
                <a:ln>
                  <a:noFill/>
                </a:ln>
                <a:effectLst/>
                <a:uLnTx/>
                <a:uFillTx/>
                <a:latin typeface="Arial" panose="020B0604020202020204"/>
                <a:ea typeface="+mn-ea"/>
                <a:cs typeface="+mn-cs"/>
              </a:rPr>
              <a:t>entre les collectivités, la décision d’avancement de grade n’est prise que si la proposition de décision a recueilli l’accord :</a:t>
            </a:r>
          </a:p>
          <a:p>
            <a:pPr lvl="0" algn="just">
              <a:defRPr/>
            </a:pPr>
            <a:r>
              <a:rPr kumimoji="0" lang="fr-FR" sz="2000" b="0" i="0" strike="noStrike" kern="1200" cap="none" spc="0" normalizeH="0" baseline="0" noProof="0" dirty="0">
                <a:ln>
                  <a:noFill/>
                </a:ln>
                <a:effectLst/>
                <a:uLnTx/>
                <a:uFillTx/>
                <a:latin typeface="Arial" panose="020B0604020202020204"/>
                <a:ea typeface="+mn-ea"/>
                <a:cs typeface="+mn-cs"/>
              </a:rPr>
              <a:t>- d’au moins de 2/3 des autorités territoriales concernées représentant plus de la moitié de la durée hebdomadaire de service effectuée par l’agent</a:t>
            </a:r>
          </a:p>
          <a:p>
            <a:pPr lvl="0" algn="just">
              <a:defRPr/>
            </a:pPr>
            <a:r>
              <a:rPr kumimoji="0" lang="fr-FR" sz="2000" b="0" i="0" strike="noStrike" kern="1200" cap="none" spc="0" normalizeH="0" baseline="0" noProof="0" dirty="0">
                <a:ln>
                  <a:noFill/>
                </a:ln>
                <a:effectLst/>
                <a:uLnTx/>
                <a:uFillTx/>
                <a:latin typeface="Arial" panose="020B0604020202020204"/>
                <a:ea typeface="+mn-ea"/>
                <a:cs typeface="+mn-cs"/>
              </a:rPr>
              <a:t>OU</a:t>
            </a:r>
          </a:p>
          <a:p>
            <a:pPr lvl="0" algn="just">
              <a:defRPr/>
            </a:pPr>
            <a:r>
              <a:rPr kumimoji="0" lang="fr-FR" sz="2000" b="0" i="0" strike="noStrike" kern="1200" cap="none" spc="0" normalizeH="0" baseline="0" noProof="0" dirty="0">
                <a:ln>
                  <a:noFill/>
                </a:ln>
                <a:effectLst/>
                <a:uLnTx/>
                <a:uFillTx/>
                <a:latin typeface="Arial" panose="020B0604020202020204"/>
                <a:ea typeface="+mn-ea"/>
                <a:cs typeface="+mn-cs"/>
              </a:rPr>
              <a:t>- d’au moins la moitié des autorités concernées représentant plus de 2/3 de cette durée.</a:t>
            </a:r>
          </a:p>
          <a:p>
            <a:pPr lvl="0" algn="just">
              <a:defRPr/>
            </a:pPr>
            <a:endParaRPr lang="fr-FR" sz="2000" dirty="0">
              <a:solidFill>
                <a:schemeClr val="accent6">
                  <a:lumMod val="75000"/>
                </a:schemeClr>
              </a:solidFill>
              <a:latin typeface="Arial" panose="020B0604020202020204"/>
            </a:endParaRPr>
          </a:p>
          <a:p>
            <a:pPr lvl="0" algn="just">
              <a:defRPr/>
            </a:pPr>
            <a:endParaRPr kumimoji="0" lang="fr-FR" sz="2000" b="0" i="0" strike="noStrike" kern="1200" cap="none" spc="0" normalizeH="0" baseline="0" noProof="0" dirty="0">
              <a:ln>
                <a:noFill/>
              </a:ln>
              <a:solidFill>
                <a:schemeClr val="accent6">
                  <a:lumMod val="75000"/>
                </a:schemeClr>
              </a:solidFill>
              <a:effectLst/>
              <a:uLnTx/>
              <a:uFillTx/>
              <a:latin typeface="Arial" panose="020B0604020202020204"/>
              <a:ea typeface="+mn-ea"/>
              <a:cs typeface="+mn-cs"/>
            </a:endParaRPr>
          </a:p>
          <a:p>
            <a:pPr lvl="0" algn="just">
              <a:defRPr/>
            </a:pPr>
            <a:endParaRPr kumimoji="0" lang="fr-FR" sz="2000" b="0" i="0"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6" name="Picture 2" descr="Serrer la main - Icônes entreprise gratuites">
            <a:extLst>
              <a:ext uri="{FF2B5EF4-FFF2-40B4-BE49-F238E27FC236}">
                <a16:creationId xmlns:a16="http://schemas.microsoft.com/office/drawing/2014/main" id="{925434C5-4447-5F4B-07EE-A3D24117EA3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20000" y="5211510"/>
            <a:ext cx="1142490" cy="11424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71656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4"/>
          </p:nvPr>
        </p:nvSpPr>
        <p:spPr/>
        <p:txBody>
          <a:bodyPr/>
          <a:lstStyle/>
          <a:p>
            <a:r>
              <a:rPr lang="fr-FR" dirty="0"/>
              <a:t>L’évolution de carrière : Focus sur les avancements de grade</a:t>
            </a:r>
          </a:p>
        </p:txBody>
      </p:sp>
      <p:sp>
        <p:nvSpPr>
          <p:cNvPr id="4" name="Titre 3"/>
          <p:cNvSpPr>
            <a:spLocks noGrp="1"/>
          </p:cNvSpPr>
          <p:nvPr>
            <p:ph type="title"/>
          </p:nvPr>
        </p:nvSpPr>
        <p:spPr/>
        <p:txBody>
          <a:bodyPr/>
          <a:lstStyle/>
          <a:p>
            <a:r>
              <a:rPr lang="fr-FR" dirty="0"/>
              <a:t>Les agents intercommunaux</a:t>
            </a:r>
          </a:p>
        </p:txBody>
      </p:sp>
      <p:sp>
        <p:nvSpPr>
          <p:cNvPr id="5" name="Espace réservé du numéro de diapositive 4"/>
          <p:cNvSpPr>
            <a:spLocks noGrp="1"/>
          </p:cNvSpPr>
          <p:nvPr>
            <p:ph type="sldNum" sz="quarter" idx="12"/>
          </p:nvPr>
        </p:nvSpPr>
        <p:spPr/>
        <p:txBody>
          <a:bodyPr/>
          <a:lstStyle/>
          <a:p>
            <a:fld id="{8E0A238A-8599-44CE-8C7D-9538EC0F8B06}" type="slidenum">
              <a:rPr lang="fr-FR" smtClean="0"/>
              <a:pPr/>
              <a:t>26</a:t>
            </a:fld>
            <a:endParaRPr lang="fr-FR" dirty="0"/>
          </a:p>
        </p:txBody>
      </p:sp>
      <p:sp>
        <p:nvSpPr>
          <p:cNvPr id="8" name="ZoneTexte 7">
            <a:extLst>
              <a:ext uri="{FF2B5EF4-FFF2-40B4-BE49-F238E27FC236}">
                <a16:creationId xmlns:a16="http://schemas.microsoft.com/office/drawing/2014/main" id="{079E2F39-FB4C-20E2-26DE-9DD77A578550}"/>
              </a:ext>
            </a:extLst>
          </p:cNvPr>
          <p:cNvSpPr txBox="1"/>
          <p:nvPr/>
        </p:nvSpPr>
        <p:spPr>
          <a:xfrm>
            <a:off x="332112" y="1326415"/>
            <a:ext cx="11594776" cy="5632311"/>
          </a:xfrm>
          <a:prstGeom prst="rect">
            <a:avLst/>
          </a:prstGeom>
          <a:noFill/>
        </p:spPr>
        <p:txBody>
          <a:bodyPr wrap="square" rtlCol="0">
            <a:spAutoFit/>
          </a:bodyPr>
          <a:lstStyle/>
          <a:p>
            <a:pPr marL="342900" lvl="0" indent="-342900" algn="just">
              <a:buFont typeface="Wingdings" panose="05000000000000000000" pitchFamily="2" charset="2"/>
              <a:buChar char="Ø"/>
              <a:defRPr/>
            </a:pPr>
            <a:r>
              <a:rPr lang="fr-FR" sz="2000" b="1" u="sng" dirty="0">
                <a:solidFill>
                  <a:schemeClr val="accent6">
                    <a:lumMod val="75000"/>
                  </a:schemeClr>
                </a:solidFill>
              </a:rPr>
              <a:t>Une condition liée à l’ancienneté de service : </a:t>
            </a:r>
          </a:p>
          <a:p>
            <a:pPr lvl="0" algn="just">
              <a:defRPr/>
            </a:pPr>
            <a:endParaRPr lang="fr-FR" sz="2000" b="1" u="sng" dirty="0">
              <a:solidFill>
                <a:schemeClr val="accent6">
                  <a:lumMod val="75000"/>
                </a:schemeClr>
              </a:solidFill>
            </a:endParaRPr>
          </a:p>
          <a:p>
            <a:pPr marL="342900" lvl="0" indent="-342900" algn="just">
              <a:buFont typeface="Wingdings" panose="05000000000000000000" pitchFamily="2" charset="2"/>
              <a:buChar char="§"/>
              <a:defRPr/>
            </a:pPr>
            <a:r>
              <a:rPr lang="fr-FR" sz="2000" b="1" dirty="0">
                <a:solidFill>
                  <a:schemeClr val="tx2"/>
                </a:solidFill>
              </a:rPr>
              <a:t> </a:t>
            </a:r>
            <a:r>
              <a:rPr lang="fr-FR" sz="2000" b="1" u="sng" dirty="0">
                <a:solidFill>
                  <a:schemeClr val="tx2"/>
                </a:solidFill>
              </a:rPr>
              <a:t>≥ 17h30 hebdo </a:t>
            </a:r>
            <a:r>
              <a:rPr lang="fr-FR" sz="2000" dirty="0">
                <a:solidFill>
                  <a:schemeClr val="accent5"/>
                </a:solidFill>
              </a:rPr>
              <a:t>: </a:t>
            </a:r>
            <a:r>
              <a:rPr lang="fr-FR" sz="2000" dirty="0"/>
              <a:t>Prise en compte pour sa durée totale lorsque la durée de service dans l'emploi concerné est au moins égale au mi-temps </a:t>
            </a:r>
          </a:p>
          <a:p>
            <a:pPr marL="342900" lvl="0" indent="-342900" algn="just">
              <a:buFont typeface="Wingdings" panose="05000000000000000000" pitchFamily="2" charset="2"/>
              <a:buChar char="§"/>
              <a:defRPr/>
            </a:pPr>
            <a:r>
              <a:rPr lang="fr-FR" sz="2000" b="1" u="sng" dirty="0">
                <a:solidFill>
                  <a:schemeClr val="tx2"/>
                </a:solidFill>
              </a:rPr>
              <a:t> &lt; 17h30 hebdo </a:t>
            </a:r>
            <a:r>
              <a:rPr lang="fr-FR" sz="2000" dirty="0">
                <a:solidFill>
                  <a:schemeClr val="tx2"/>
                </a:solidFill>
              </a:rPr>
              <a:t>:</a:t>
            </a:r>
            <a:r>
              <a:rPr lang="fr-FR" sz="2000" dirty="0">
                <a:solidFill>
                  <a:schemeClr val="accent5"/>
                </a:solidFill>
              </a:rPr>
              <a:t> </a:t>
            </a:r>
            <a:r>
              <a:rPr lang="fr-FR" sz="2000" dirty="0"/>
              <a:t>Elle est calculée en fonction du temps de service effectivement accompli.</a:t>
            </a:r>
          </a:p>
          <a:p>
            <a:pPr marL="342900" lvl="0" indent="-342900" algn="just">
              <a:buFont typeface="Wingdings" panose="05000000000000000000" pitchFamily="2" charset="2"/>
              <a:buChar char="§"/>
              <a:defRPr/>
            </a:pPr>
            <a:endParaRPr lang="fr-FR" sz="2000" dirty="0">
              <a:solidFill>
                <a:schemeClr val="accent5"/>
              </a:solidFill>
            </a:endParaRPr>
          </a:p>
          <a:p>
            <a:pPr lvl="0" algn="just">
              <a:defRPr/>
            </a:pPr>
            <a:r>
              <a:rPr lang="fr-FR" sz="2000" dirty="0"/>
              <a:t>La durée hebdomadaire s’apprécie sur l’ensemble des emplois occupés par l’agent au sein du même cadre d’emplois.</a:t>
            </a:r>
          </a:p>
          <a:p>
            <a:pPr lvl="0" algn="just">
              <a:defRPr/>
            </a:pPr>
            <a:endParaRPr lang="fr-FR" sz="2000" dirty="0">
              <a:solidFill>
                <a:schemeClr val="accent6">
                  <a:lumMod val="75000"/>
                </a:schemeClr>
              </a:solidFill>
              <a:latin typeface="Arial" panose="020B0604020202020204"/>
            </a:endParaRPr>
          </a:p>
          <a:p>
            <a:pPr marL="342900" lvl="0" indent="-342900" algn="just">
              <a:buFont typeface="Wingdings" panose="05000000000000000000" pitchFamily="2" charset="2"/>
              <a:buChar char="Ø"/>
              <a:defRPr/>
            </a:pPr>
            <a:r>
              <a:rPr lang="fr-FR" sz="2000" b="1" u="sng" dirty="0">
                <a:solidFill>
                  <a:schemeClr val="accent6">
                    <a:lumMod val="75000"/>
                  </a:schemeClr>
                </a:solidFill>
                <a:latin typeface="Arial" panose="020B0604020202020204"/>
              </a:rPr>
              <a:t>Une condition liée à la réalisation de certains documents administratifs :</a:t>
            </a:r>
          </a:p>
          <a:p>
            <a:pPr marL="342900" lvl="0" indent="-342900" algn="just">
              <a:buFont typeface="Wingdings" panose="05000000000000000000" pitchFamily="2" charset="2"/>
              <a:buChar char="Ø"/>
              <a:defRPr/>
            </a:pPr>
            <a:endParaRPr lang="fr-FR" sz="2000" dirty="0">
              <a:solidFill>
                <a:schemeClr val="accent5"/>
              </a:solidFill>
              <a:latin typeface="Arial" panose="020B0604020202020204"/>
            </a:endParaRPr>
          </a:p>
          <a:p>
            <a:pPr marL="342900" lvl="0" indent="-342900" algn="just">
              <a:buFont typeface="Wingdings" panose="05000000000000000000" pitchFamily="2" charset="2"/>
              <a:buChar char="ü"/>
              <a:defRPr/>
            </a:pPr>
            <a:r>
              <a:rPr kumimoji="0" lang="fr-FR" sz="2000" b="0" i="0" strike="noStrike" kern="1200" cap="none" spc="0" normalizeH="0" baseline="0" noProof="0" dirty="0">
                <a:ln>
                  <a:noFill/>
                </a:ln>
                <a:solidFill>
                  <a:srgbClr val="00B050"/>
                </a:solidFill>
                <a:effectLst/>
                <a:uLnTx/>
                <a:uFillTx/>
                <a:latin typeface="Arial" panose="020B0604020202020204"/>
                <a:ea typeface="+mn-ea"/>
                <a:cs typeface="+mn-cs"/>
              </a:rPr>
              <a:t>     	</a:t>
            </a:r>
            <a:r>
              <a:rPr kumimoji="0" lang="fr-FR" sz="2000" b="0" i="0" strike="noStrike" kern="1200" cap="none" spc="0" normalizeH="0" baseline="0" noProof="0" dirty="0">
                <a:ln>
                  <a:noFill/>
                </a:ln>
                <a:effectLst/>
                <a:uLnTx/>
                <a:uFillTx/>
                <a:latin typeface="Arial" panose="020B0604020202020204"/>
                <a:ea typeface="+mn-ea"/>
                <a:cs typeface="+mn-cs"/>
              </a:rPr>
              <a:t>Délibération de création de poste (</a:t>
            </a:r>
            <a:r>
              <a:rPr kumimoji="0" lang="fr-FR" sz="2000" b="0" i="0" strike="noStrike" kern="1200" cap="none" spc="0" normalizeH="0" baseline="0" noProof="0" dirty="0">
                <a:ln>
                  <a:noFill/>
                </a:ln>
                <a:solidFill>
                  <a:schemeClr val="accent6"/>
                </a:solidFill>
                <a:effectLst/>
                <a:uLnTx/>
                <a:uFillTx/>
                <a:latin typeface="Arial" panose="020B0604020202020204"/>
                <a:ea typeface="+mn-ea"/>
                <a:cs typeface="+mn-cs"/>
              </a:rPr>
              <a:t>pas de vacance d’emploi</a:t>
            </a:r>
            <a:r>
              <a:rPr kumimoji="0" lang="fr-FR" sz="2000" b="0" i="0" strike="noStrike" kern="1200" cap="none" spc="0" normalizeH="0" baseline="0" noProof="0" dirty="0">
                <a:ln>
                  <a:noFill/>
                </a:ln>
                <a:effectLst/>
                <a:uLnTx/>
                <a:uFillTx/>
                <a:latin typeface="Arial" panose="020B0604020202020204"/>
                <a:ea typeface="+mn-ea"/>
                <a:cs typeface="+mn-cs"/>
              </a:rPr>
              <a:t>)</a:t>
            </a:r>
          </a:p>
          <a:p>
            <a:pPr marL="342900" indent="-342900" algn="just">
              <a:buFont typeface="Wingdings" panose="05000000000000000000" pitchFamily="2" charset="2"/>
              <a:buChar char="ü"/>
              <a:defRPr/>
            </a:pPr>
            <a:r>
              <a:rPr lang="fr-FR" sz="2000" dirty="0">
                <a:solidFill>
                  <a:srgbClr val="05C005"/>
                </a:solidFill>
              </a:rPr>
              <a:t>  	</a:t>
            </a:r>
            <a:r>
              <a:rPr lang="fr-FR" sz="2000" dirty="0"/>
              <a:t>Délibération fixant les ratios d’avancement de grade</a:t>
            </a:r>
          </a:p>
          <a:p>
            <a:pPr marL="342900" lvl="0" indent="-342900" algn="just">
              <a:buFont typeface="Wingdings" panose="05000000000000000000" pitchFamily="2" charset="2"/>
              <a:buChar char="ü"/>
              <a:defRPr/>
            </a:pPr>
            <a:r>
              <a:rPr kumimoji="0" lang="fr-FR" sz="2000" b="0" i="0" strike="noStrike" kern="1200" cap="none" spc="0" normalizeH="0" baseline="0" noProof="0" dirty="0">
                <a:ln>
                  <a:noFill/>
                </a:ln>
                <a:solidFill>
                  <a:srgbClr val="05C005"/>
                </a:solidFill>
                <a:effectLst/>
                <a:uLnTx/>
                <a:uFillTx/>
                <a:latin typeface="Arial" panose="020B0604020202020204"/>
                <a:ea typeface="+mn-ea"/>
                <a:cs typeface="+mn-cs"/>
              </a:rPr>
              <a:t>	</a:t>
            </a:r>
            <a:r>
              <a:rPr kumimoji="0" lang="fr-FR" sz="2000" b="0" i="0" strike="noStrike" kern="1200" cap="none" spc="0" normalizeH="0" baseline="0" noProof="0" dirty="0">
                <a:ln>
                  <a:noFill/>
                </a:ln>
                <a:effectLst/>
                <a:uLnTx/>
                <a:uFillTx/>
                <a:latin typeface="Arial" panose="020B0604020202020204"/>
                <a:ea typeface="+mn-ea"/>
                <a:cs typeface="+mn-cs"/>
              </a:rPr>
              <a:t>Arrêté portant tableau annuel d’avancement</a:t>
            </a:r>
          </a:p>
          <a:p>
            <a:pPr marL="342900" lvl="0" indent="-342900" algn="just">
              <a:buFont typeface="Wingdings" panose="05000000000000000000" pitchFamily="2" charset="2"/>
              <a:buChar char="ü"/>
              <a:defRPr/>
            </a:pPr>
            <a:r>
              <a:rPr kumimoji="0" lang="fr-FR" sz="2000" b="0" i="0" strike="noStrike" kern="1200" cap="none" spc="0" normalizeH="0" baseline="0" noProof="0" dirty="0">
                <a:ln>
                  <a:noFill/>
                </a:ln>
                <a:solidFill>
                  <a:srgbClr val="05C005"/>
                </a:solidFill>
                <a:effectLst/>
                <a:uLnTx/>
                <a:uFillTx/>
                <a:latin typeface="Arial" panose="020B0604020202020204"/>
                <a:ea typeface="+mn-ea"/>
                <a:cs typeface="+mn-cs"/>
              </a:rPr>
              <a:t>	</a:t>
            </a:r>
            <a:r>
              <a:rPr kumimoji="0" lang="fr-FR" sz="2000" b="0" i="0" strike="noStrike" kern="1200" cap="none" spc="0" normalizeH="0" baseline="0" noProof="0" dirty="0">
                <a:ln>
                  <a:noFill/>
                </a:ln>
                <a:effectLst/>
                <a:uLnTx/>
                <a:uFillTx/>
                <a:latin typeface="Arial" panose="020B0604020202020204"/>
                <a:ea typeface="+mn-ea"/>
                <a:cs typeface="+mn-cs"/>
              </a:rPr>
              <a:t>Lignes </a:t>
            </a:r>
            <a:r>
              <a:rPr lang="fr-FR" sz="2000" dirty="0">
                <a:latin typeface="Arial" panose="020B0604020202020204"/>
              </a:rPr>
              <a:t>Directrices de Gestion</a:t>
            </a:r>
            <a:endParaRPr kumimoji="0" lang="fr-FR" sz="2000" b="0" i="0" strike="noStrike" kern="1200" cap="none" spc="0" normalizeH="0" baseline="0" noProof="0" dirty="0">
              <a:ln>
                <a:noFill/>
              </a:ln>
              <a:effectLst/>
              <a:uLnTx/>
              <a:uFillTx/>
              <a:latin typeface="Arial" panose="020B0604020202020204"/>
              <a:ea typeface="+mn-ea"/>
              <a:cs typeface="+mn-cs"/>
            </a:endParaRPr>
          </a:p>
          <a:p>
            <a:pPr lvl="0" algn="just">
              <a:defRPr/>
            </a:pPr>
            <a:endParaRPr lang="fr-FR" sz="2000" dirty="0">
              <a:solidFill>
                <a:schemeClr val="accent6">
                  <a:lumMod val="75000"/>
                </a:schemeClr>
              </a:solidFill>
              <a:latin typeface="Arial" panose="020B0604020202020204"/>
            </a:endParaRPr>
          </a:p>
          <a:p>
            <a:pPr lvl="0" algn="just">
              <a:defRPr/>
            </a:pPr>
            <a:endParaRPr kumimoji="0" lang="fr-FR" sz="2000" b="0" i="0" strike="noStrike" kern="1200" cap="none" spc="0" normalizeH="0" baseline="0" noProof="0" dirty="0">
              <a:ln>
                <a:noFill/>
              </a:ln>
              <a:solidFill>
                <a:schemeClr val="accent6">
                  <a:lumMod val="75000"/>
                </a:schemeClr>
              </a:solidFill>
              <a:effectLst/>
              <a:uLnTx/>
              <a:uFillTx/>
              <a:latin typeface="Arial" panose="020B0604020202020204"/>
              <a:ea typeface="+mn-ea"/>
              <a:cs typeface="+mn-cs"/>
            </a:endParaRPr>
          </a:p>
          <a:p>
            <a:pPr lvl="0" algn="just">
              <a:defRPr/>
            </a:pPr>
            <a:endParaRPr kumimoji="0" lang="fr-FR" sz="2000" b="0" i="0"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6" name="Rectangle : coins arrondis 5">
            <a:extLst>
              <a:ext uri="{FF2B5EF4-FFF2-40B4-BE49-F238E27FC236}">
                <a16:creationId xmlns:a16="http://schemas.microsoft.com/office/drawing/2014/main" id="{0095DCF6-152D-2C81-F3F5-5ACC6807E19A}"/>
              </a:ext>
            </a:extLst>
          </p:cNvPr>
          <p:cNvSpPr/>
          <p:nvPr/>
        </p:nvSpPr>
        <p:spPr>
          <a:xfrm>
            <a:off x="8701219" y="4703513"/>
            <a:ext cx="2870570" cy="1292264"/>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t>Concertation préalable sur une date commune d’avancement </a:t>
            </a:r>
          </a:p>
        </p:txBody>
      </p:sp>
      <p:pic>
        <p:nvPicPr>
          <p:cNvPr id="7" name="Picture 2" descr="Images de Symbole Attention Png – Téléchargement gratuit sur Freepik">
            <a:extLst>
              <a:ext uri="{FF2B5EF4-FFF2-40B4-BE49-F238E27FC236}">
                <a16:creationId xmlns:a16="http://schemas.microsoft.com/office/drawing/2014/main" id="{3BDE42D8-E779-D8F0-66DC-362252E9C0F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88950" y="5782144"/>
            <a:ext cx="695107" cy="695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92287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4"/>
          </p:nvPr>
        </p:nvSpPr>
        <p:spPr/>
        <p:txBody>
          <a:bodyPr/>
          <a:lstStyle/>
          <a:p>
            <a:r>
              <a:rPr lang="fr-FR" dirty="0"/>
              <a:t>La répartition des cotisations CNRACL</a:t>
            </a:r>
          </a:p>
        </p:txBody>
      </p:sp>
      <p:sp>
        <p:nvSpPr>
          <p:cNvPr id="4" name="Titre 3"/>
          <p:cNvSpPr>
            <a:spLocks noGrp="1"/>
          </p:cNvSpPr>
          <p:nvPr>
            <p:ph type="title"/>
          </p:nvPr>
        </p:nvSpPr>
        <p:spPr/>
        <p:txBody>
          <a:bodyPr/>
          <a:lstStyle/>
          <a:p>
            <a:r>
              <a:rPr lang="fr-FR" dirty="0"/>
              <a:t>Les agents intercommunaux</a:t>
            </a:r>
          </a:p>
        </p:txBody>
      </p:sp>
      <p:sp>
        <p:nvSpPr>
          <p:cNvPr id="5" name="Espace réservé du numéro de diapositive 4"/>
          <p:cNvSpPr>
            <a:spLocks noGrp="1"/>
          </p:cNvSpPr>
          <p:nvPr>
            <p:ph type="sldNum" sz="quarter" idx="12"/>
          </p:nvPr>
        </p:nvSpPr>
        <p:spPr/>
        <p:txBody>
          <a:bodyPr/>
          <a:lstStyle/>
          <a:p>
            <a:fld id="{8E0A238A-8599-44CE-8C7D-9538EC0F8B06}" type="slidenum">
              <a:rPr lang="fr-FR" smtClean="0"/>
              <a:pPr/>
              <a:t>27</a:t>
            </a:fld>
            <a:endParaRPr lang="fr-FR" dirty="0"/>
          </a:p>
        </p:txBody>
      </p:sp>
      <p:sp>
        <p:nvSpPr>
          <p:cNvPr id="2" name="Rectangle à coins arrondis 12">
            <a:extLst>
              <a:ext uri="{FF2B5EF4-FFF2-40B4-BE49-F238E27FC236}">
                <a16:creationId xmlns:a16="http://schemas.microsoft.com/office/drawing/2014/main" id="{2F1AF298-9186-8575-95F5-55163F001DE5}"/>
              </a:ext>
            </a:extLst>
          </p:cNvPr>
          <p:cNvSpPr/>
          <p:nvPr/>
        </p:nvSpPr>
        <p:spPr>
          <a:xfrm>
            <a:off x="1536699" y="1663919"/>
            <a:ext cx="9118601" cy="601788"/>
          </a:xfrm>
          <a:prstGeom prst="roundRect">
            <a:avLst/>
          </a:prstGeom>
          <a:solidFill>
            <a:schemeClr val="accent6">
              <a:lumMod val="75000"/>
            </a:schemeClr>
          </a:solidFill>
          <a:ln>
            <a:solidFill>
              <a:srgbClr val="3A46A0"/>
            </a:solidFill>
          </a:ln>
          <a:effectLst>
            <a:outerShdw blurRad="50800" dist="50800" dir="5400000" algn="ctr" rotWithShape="0">
              <a:srgbClr val="000000">
                <a:alpha val="9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bg1"/>
                </a:solidFill>
              </a:rPr>
              <a:t>Assiette de cotisation = TIB (Traitement indiciaire brut ) + NBI</a:t>
            </a:r>
          </a:p>
        </p:txBody>
      </p:sp>
      <p:sp>
        <p:nvSpPr>
          <p:cNvPr id="6" name="ZoneTexte 5">
            <a:extLst>
              <a:ext uri="{FF2B5EF4-FFF2-40B4-BE49-F238E27FC236}">
                <a16:creationId xmlns:a16="http://schemas.microsoft.com/office/drawing/2014/main" id="{4556DAB6-0A5F-A791-835A-1482E9E78DE1}"/>
              </a:ext>
            </a:extLst>
          </p:cNvPr>
          <p:cNvSpPr txBox="1"/>
          <p:nvPr/>
        </p:nvSpPr>
        <p:spPr>
          <a:xfrm>
            <a:off x="312000" y="2424348"/>
            <a:ext cx="11614888" cy="3785652"/>
          </a:xfrm>
          <a:prstGeom prst="rect">
            <a:avLst/>
          </a:prstGeom>
          <a:noFill/>
        </p:spPr>
        <p:txBody>
          <a:bodyPr wrap="square" rtlCol="0">
            <a:spAutoFit/>
          </a:bodyPr>
          <a:lstStyle/>
          <a:p>
            <a:pPr marR="0" lvl="0" algn="just" defTabSz="914400" rtl="0" eaLnBrk="1" fontAlgn="auto" latinLnBrk="0" hangingPunct="1">
              <a:lnSpc>
                <a:spcPct val="100000"/>
              </a:lnSpc>
              <a:spcBef>
                <a:spcPts val="0"/>
              </a:spcBef>
              <a:spcAft>
                <a:spcPts val="0"/>
              </a:spcAft>
              <a:buClrTx/>
              <a:buSzTx/>
              <a:tabLst/>
              <a:defRPr/>
            </a:pPr>
            <a:endParaRPr lang="fr-FR" sz="2000" dirty="0">
              <a:solidFill>
                <a:prstClr val="black"/>
              </a:solidFill>
              <a:latin typeface="Arial" panose="020B0604020202020204"/>
            </a:endParaRP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fr-FR" sz="2000" b="1" u="sng" dirty="0">
                <a:solidFill>
                  <a:prstClr val="black"/>
                </a:solidFill>
                <a:latin typeface="Arial" panose="020B0604020202020204"/>
              </a:rPr>
              <a:t>Cas du fonctionnaire dont la durée de travail n'excède pas le temps complet :</a:t>
            </a:r>
          </a:p>
          <a:p>
            <a:pPr marR="0" lvl="0" algn="just" defTabSz="914400" rtl="0" eaLnBrk="1" fontAlgn="auto" latinLnBrk="0" hangingPunct="1">
              <a:lnSpc>
                <a:spcPct val="100000"/>
              </a:lnSpc>
              <a:spcBef>
                <a:spcPts val="0"/>
              </a:spcBef>
              <a:spcAft>
                <a:spcPts val="0"/>
              </a:spcAft>
              <a:buClrTx/>
              <a:buSzTx/>
              <a:tabLst/>
              <a:defRPr/>
            </a:pPr>
            <a:endParaRPr lang="fr-FR" sz="2000" dirty="0">
              <a:solidFill>
                <a:prstClr val="black"/>
              </a:solidFill>
              <a:latin typeface="Arial" panose="020B0604020202020204"/>
            </a:endParaRP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000" b="0" i="0" u="none" strike="noStrike" kern="1200" cap="none" spc="0" normalizeH="0" baseline="0" noProof="0" dirty="0">
                <a:ln>
                  <a:noFill/>
                </a:ln>
                <a:solidFill>
                  <a:prstClr val="black"/>
                </a:solidFill>
                <a:effectLst/>
                <a:uLnTx/>
                <a:uFillTx/>
                <a:latin typeface="Arial" panose="020B0604020202020204"/>
                <a:ea typeface="+mn-ea"/>
                <a:cs typeface="+mn-cs"/>
              </a:rPr>
              <a:t>Chaque employeur participe au paiement de la contribution au prorata de la durée de travail pour laquelle il emploie l’agent.</a:t>
            </a: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FR" sz="2000" dirty="0">
              <a:solidFill>
                <a:prstClr val="black"/>
              </a:solidFill>
              <a:latin typeface="Arial" panose="020B0604020202020204"/>
            </a:endParaRP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fr-FR" sz="2000" b="1" i="0" u="sng" strike="noStrike" kern="1200" cap="none" spc="0" normalizeH="0" baseline="0" noProof="0" dirty="0">
                <a:ln>
                  <a:noFill/>
                </a:ln>
                <a:solidFill>
                  <a:prstClr val="black"/>
                </a:solidFill>
                <a:effectLst/>
                <a:uLnTx/>
                <a:uFillTx/>
                <a:latin typeface="Arial" panose="020B0604020202020204"/>
                <a:ea typeface="+mn-ea"/>
                <a:cs typeface="+mn-cs"/>
              </a:rPr>
              <a:t>Cas du fonctionnaire dont la durée de travail excède le temps complet :</a:t>
            </a:r>
          </a:p>
          <a:p>
            <a:pPr marR="0" lvl="0" algn="just" defTabSz="914400" rtl="0" eaLnBrk="1" fontAlgn="auto" latinLnBrk="0" hangingPunct="1">
              <a:lnSpc>
                <a:spcPct val="100000"/>
              </a:lnSpc>
              <a:spcBef>
                <a:spcPts val="0"/>
              </a:spcBef>
              <a:spcAft>
                <a:spcPts val="0"/>
              </a:spcAft>
              <a:buClrTx/>
              <a:buSzTx/>
              <a:tabLst/>
              <a:defRPr/>
            </a:pPr>
            <a:endParaRPr kumimoji="0" lang="fr-FR" sz="20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000" b="0" i="0" u="none" strike="noStrike" kern="1200" cap="none" spc="0" normalizeH="0" baseline="0" noProof="0" dirty="0">
                <a:ln>
                  <a:noFill/>
                </a:ln>
                <a:solidFill>
                  <a:prstClr val="black"/>
                </a:solidFill>
                <a:effectLst/>
                <a:uLnTx/>
                <a:uFillTx/>
                <a:latin typeface="Arial" panose="020B0604020202020204"/>
                <a:ea typeface="+mn-ea"/>
                <a:cs typeface="+mn-cs"/>
              </a:rPr>
              <a:t>L’assiette des cotisations reste fixée au traitement correspondant au temps complet.</a:t>
            </a: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000" b="0" i="0" u="none" strike="noStrike" kern="1200" cap="none" spc="0" normalizeH="0" baseline="0" noProof="0" dirty="0">
                <a:ln>
                  <a:noFill/>
                </a:ln>
                <a:solidFill>
                  <a:prstClr val="black"/>
                </a:solidFill>
                <a:effectLst/>
                <a:uLnTx/>
                <a:uFillTx/>
                <a:latin typeface="Arial" panose="020B0604020202020204"/>
                <a:ea typeface="+mn-ea"/>
                <a:cs typeface="+mn-cs"/>
              </a:rPr>
              <a:t>La part de chaque employeur est proratisée en fonction de la durée de travail effectuée dans chaque collectivité sur la base du nombre d’heures total hebdomadaires.</a:t>
            </a:r>
          </a:p>
          <a:p>
            <a:pPr marR="0" lvl="0" algn="just" defTabSz="914400" rtl="0" eaLnBrk="1" fontAlgn="auto" latinLnBrk="0" hangingPunct="1">
              <a:lnSpc>
                <a:spcPct val="100000"/>
              </a:lnSpc>
              <a:spcBef>
                <a:spcPts val="0"/>
              </a:spcBef>
              <a:spcAft>
                <a:spcPts val="0"/>
              </a:spcAft>
              <a:buClrTx/>
              <a:buSzTx/>
              <a:tabLst/>
              <a:defRPr/>
            </a:pPr>
            <a:endParaRPr kumimoji="0" lang="fr-FR" sz="20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36125156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4"/>
          </p:nvPr>
        </p:nvSpPr>
        <p:spPr/>
        <p:txBody>
          <a:bodyPr/>
          <a:lstStyle/>
          <a:p>
            <a:r>
              <a:rPr lang="fr-FR" dirty="0"/>
              <a:t>La répartition des cotisations CNRACL</a:t>
            </a:r>
          </a:p>
        </p:txBody>
      </p:sp>
      <p:sp>
        <p:nvSpPr>
          <p:cNvPr id="4" name="Titre 3"/>
          <p:cNvSpPr>
            <a:spLocks noGrp="1"/>
          </p:cNvSpPr>
          <p:nvPr>
            <p:ph type="title"/>
          </p:nvPr>
        </p:nvSpPr>
        <p:spPr/>
        <p:txBody>
          <a:bodyPr/>
          <a:lstStyle/>
          <a:p>
            <a:r>
              <a:rPr lang="fr-FR" dirty="0"/>
              <a:t>Les agents intercommunaux</a:t>
            </a:r>
          </a:p>
        </p:txBody>
      </p:sp>
      <p:sp>
        <p:nvSpPr>
          <p:cNvPr id="5" name="Espace réservé du numéro de diapositive 4"/>
          <p:cNvSpPr>
            <a:spLocks noGrp="1"/>
          </p:cNvSpPr>
          <p:nvPr>
            <p:ph type="sldNum" sz="quarter" idx="12"/>
          </p:nvPr>
        </p:nvSpPr>
        <p:spPr/>
        <p:txBody>
          <a:bodyPr/>
          <a:lstStyle/>
          <a:p>
            <a:fld id="{8E0A238A-8599-44CE-8C7D-9538EC0F8B06}" type="slidenum">
              <a:rPr lang="fr-FR" smtClean="0"/>
              <a:pPr/>
              <a:t>28</a:t>
            </a:fld>
            <a:endParaRPr lang="fr-FR" dirty="0"/>
          </a:p>
        </p:txBody>
      </p:sp>
      <p:sp>
        <p:nvSpPr>
          <p:cNvPr id="7" name="ZoneTexte 6">
            <a:extLst>
              <a:ext uri="{FF2B5EF4-FFF2-40B4-BE49-F238E27FC236}">
                <a16:creationId xmlns:a16="http://schemas.microsoft.com/office/drawing/2014/main" id="{4E9F80DA-A070-80D5-2F3C-CF08B15D62BD}"/>
              </a:ext>
            </a:extLst>
          </p:cNvPr>
          <p:cNvSpPr txBox="1"/>
          <p:nvPr/>
        </p:nvSpPr>
        <p:spPr>
          <a:xfrm>
            <a:off x="376979" y="1040400"/>
            <a:ext cx="11503021" cy="4862870"/>
          </a:xfrm>
          <a:prstGeom prst="rect">
            <a:avLst/>
          </a:prstGeom>
          <a:noFill/>
        </p:spPr>
        <p:txBody>
          <a:bodyPr wrap="square">
            <a:spAutoFit/>
          </a:bodyPr>
          <a:lstStyle/>
          <a:p>
            <a:pPr marR="0" lvl="0" algn="just" defTabSz="914400" rtl="0" eaLnBrk="1" fontAlgn="auto" latinLnBrk="0" hangingPunct="1">
              <a:lnSpc>
                <a:spcPct val="100000"/>
              </a:lnSpc>
              <a:spcBef>
                <a:spcPts val="0"/>
              </a:spcBef>
              <a:spcAft>
                <a:spcPts val="0"/>
              </a:spcAft>
              <a:buClrTx/>
              <a:buSzTx/>
              <a:tabLst/>
              <a:defRPr/>
            </a:pPr>
            <a:endParaRPr lang="fr-FR" sz="2000" dirty="0">
              <a:solidFill>
                <a:prstClr val="black"/>
              </a:solidFill>
              <a:latin typeface="Arial" panose="020B0604020202020204"/>
            </a:endParaRPr>
          </a:p>
          <a:p>
            <a:pPr marR="0" lvl="0" algn="just" defTabSz="914400" rtl="0" eaLnBrk="1" fontAlgn="auto" latinLnBrk="0" hangingPunct="1">
              <a:lnSpc>
                <a:spcPct val="100000"/>
              </a:lnSpc>
              <a:spcBef>
                <a:spcPts val="0"/>
              </a:spcBef>
              <a:spcAft>
                <a:spcPts val="0"/>
              </a:spcAft>
              <a:buClrTx/>
              <a:buSzTx/>
              <a:tabLst/>
              <a:defRPr/>
            </a:pPr>
            <a:r>
              <a:rPr lang="fr-FR" sz="2000" b="1" u="sng" dirty="0">
                <a:solidFill>
                  <a:schemeClr val="tx2"/>
                </a:solidFill>
                <a:latin typeface="Arial" panose="020B0604020202020204"/>
              </a:rPr>
              <a:t>Cas pratique:</a:t>
            </a:r>
          </a:p>
          <a:p>
            <a:pPr marR="0" lvl="0" algn="just" defTabSz="914400" rtl="0" eaLnBrk="1" fontAlgn="auto" latinLnBrk="0" hangingPunct="1">
              <a:lnSpc>
                <a:spcPct val="100000"/>
              </a:lnSpc>
              <a:spcBef>
                <a:spcPts val="0"/>
              </a:spcBef>
              <a:spcAft>
                <a:spcPts val="0"/>
              </a:spcAft>
              <a:buClrTx/>
              <a:buSzTx/>
              <a:tabLst/>
              <a:defRPr/>
            </a:pPr>
            <a:endParaRPr lang="fr-FR" sz="1800" dirty="0">
              <a:solidFill>
                <a:prstClr val="black"/>
              </a:solidFill>
              <a:latin typeface="Arial" panose="020B0604020202020204"/>
            </a:endParaRPr>
          </a:p>
          <a:p>
            <a:pPr marR="0" lvl="0" algn="just" defTabSz="914400" rtl="0" eaLnBrk="1" fontAlgn="auto" latinLnBrk="0" hangingPunct="1">
              <a:lnSpc>
                <a:spcPct val="100000"/>
              </a:lnSpc>
              <a:spcBef>
                <a:spcPts val="0"/>
              </a:spcBef>
              <a:spcAft>
                <a:spcPts val="0"/>
              </a:spcAft>
              <a:buClrTx/>
              <a:buSzTx/>
              <a:tabLst/>
              <a:defRPr/>
            </a:pPr>
            <a:r>
              <a:rPr lang="fr-FR" sz="1800" dirty="0">
                <a:solidFill>
                  <a:prstClr val="black"/>
                </a:solidFill>
                <a:latin typeface="Arial" panose="020B0604020202020204"/>
              </a:rPr>
              <a:t>Un/Une secrétaire de mairie (IB 420) est employé(e) à raison de 30 heures hebdomadaires par la commune A et 10 heures par la commune B ; les cotisations seront calculées sur les traitements suivants :</a:t>
            </a:r>
          </a:p>
          <a:p>
            <a:pPr marR="0" lvl="0" algn="just" defTabSz="914400" rtl="0" eaLnBrk="1" fontAlgn="auto" latinLnBrk="0" hangingPunct="1">
              <a:lnSpc>
                <a:spcPct val="100000"/>
              </a:lnSpc>
              <a:spcBef>
                <a:spcPts val="0"/>
              </a:spcBef>
              <a:spcAft>
                <a:spcPts val="0"/>
              </a:spcAft>
              <a:buClrTx/>
              <a:buSzTx/>
              <a:tabLst/>
              <a:defRPr/>
            </a:pPr>
            <a:endParaRPr lang="fr-FR" dirty="0">
              <a:solidFill>
                <a:prstClr val="black"/>
              </a:solidFill>
              <a:latin typeface="Arial" panose="020B0604020202020204"/>
            </a:endParaRPr>
          </a:p>
          <a:p>
            <a:pPr marR="0" lvl="0" algn="just" defTabSz="914400" rtl="0" eaLnBrk="1" fontAlgn="auto" latinLnBrk="0" hangingPunct="1">
              <a:lnSpc>
                <a:spcPct val="100000"/>
              </a:lnSpc>
              <a:spcBef>
                <a:spcPts val="0"/>
              </a:spcBef>
              <a:spcAft>
                <a:spcPts val="0"/>
              </a:spcAft>
              <a:buClrTx/>
              <a:buSzTx/>
              <a:tabLst/>
              <a:defRPr/>
            </a:pPr>
            <a:endParaRPr lang="fr-FR" b="1" i="1" dirty="0">
              <a:solidFill>
                <a:prstClr val="black"/>
              </a:solidFill>
              <a:latin typeface="Arial" panose="020B0604020202020204"/>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fr-FR" sz="1800" b="1" i="1" dirty="0">
                <a:solidFill>
                  <a:prstClr val="black"/>
                </a:solidFill>
                <a:latin typeface="Arial" panose="020B0604020202020204"/>
              </a:rPr>
              <a:t>Calcul du plafonnement à 35 heures :</a:t>
            </a:r>
          </a:p>
          <a:p>
            <a:pPr marR="0" lvl="0" algn="just" defTabSz="914400" rtl="0" eaLnBrk="1" fontAlgn="auto" latinLnBrk="0" hangingPunct="1">
              <a:lnSpc>
                <a:spcPct val="100000"/>
              </a:lnSpc>
              <a:spcBef>
                <a:spcPts val="0"/>
              </a:spcBef>
              <a:spcAft>
                <a:spcPts val="0"/>
              </a:spcAft>
              <a:buClrTx/>
              <a:buSzTx/>
              <a:tabLst/>
              <a:defRPr/>
            </a:pPr>
            <a:endParaRPr lang="fr-FR" sz="1800" dirty="0">
              <a:solidFill>
                <a:prstClr val="black"/>
              </a:solidFill>
              <a:latin typeface="Arial" panose="020B0604020202020204"/>
            </a:endParaRPr>
          </a:p>
          <a:p>
            <a:pPr marR="0" lvl="0" algn="just" defTabSz="914400" rtl="0" eaLnBrk="1" fontAlgn="auto" latinLnBrk="0" hangingPunct="1">
              <a:lnSpc>
                <a:spcPct val="100000"/>
              </a:lnSpc>
              <a:spcBef>
                <a:spcPts val="0"/>
              </a:spcBef>
              <a:spcAft>
                <a:spcPts val="0"/>
              </a:spcAft>
              <a:buClrTx/>
              <a:buSzTx/>
              <a:tabLst/>
              <a:defRPr/>
            </a:pPr>
            <a:r>
              <a:rPr lang="fr-FR" sz="1800" dirty="0">
                <a:solidFill>
                  <a:prstClr val="black"/>
                </a:solidFill>
                <a:latin typeface="Arial" panose="020B0604020202020204"/>
              </a:rPr>
              <a:t>Collectivité A : (30 X 35) / 40 = 26 h 15 min (26,25)</a:t>
            </a:r>
          </a:p>
          <a:p>
            <a:pPr marR="0" lvl="0" algn="just" defTabSz="914400" rtl="0" eaLnBrk="1" fontAlgn="auto" latinLnBrk="0" hangingPunct="1">
              <a:lnSpc>
                <a:spcPct val="100000"/>
              </a:lnSpc>
              <a:spcBef>
                <a:spcPts val="0"/>
              </a:spcBef>
              <a:spcAft>
                <a:spcPts val="0"/>
              </a:spcAft>
              <a:buClrTx/>
              <a:buSzTx/>
              <a:tabLst/>
              <a:defRPr/>
            </a:pPr>
            <a:r>
              <a:rPr lang="fr-FR" sz="1800" dirty="0">
                <a:solidFill>
                  <a:prstClr val="black"/>
                </a:solidFill>
                <a:latin typeface="Arial" panose="020B0604020202020204"/>
              </a:rPr>
              <a:t>Collectivité B : (10 X 35) / 40 = 8 h 45 min (8,75)</a:t>
            </a:r>
          </a:p>
          <a:p>
            <a:pPr marR="0" lvl="0" algn="just" defTabSz="914400" rtl="0" eaLnBrk="1" fontAlgn="auto" latinLnBrk="0" hangingPunct="1">
              <a:lnSpc>
                <a:spcPct val="100000"/>
              </a:lnSpc>
              <a:spcBef>
                <a:spcPts val="0"/>
              </a:spcBef>
              <a:spcAft>
                <a:spcPts val="0"/>
              </a:spcAft>
              <a:buClrTx/>
              <a:buSzTx/>
              <a:tabLst/>
              <a:defRPr/>
            </a:pPr>
            <a:endParaRPr lang="fr-FR" sz="1800" dirty="0">
              <a:solidFill>
                <a:prstClr val="black"/>
              </a:solidFill>
              <a:latin typeface="Arial" panose="020B0604020202020204"/>
            </a:endParaRPr>
          </a:p>
          <a:p>
            <a:pPr marR="0" lvl="0" algn="just" defTabSz="914400" rtl="0" eaLnBrk="1" fontAlgn="auto" latinLnBrk="0" hangingPunct="1">
              <a:lnSpc>
                <a:spcPct val="100000"/>
              </a:lnSpc>
              <a:spcBef>
                <a:spcPts val="0"/>
              </a:spcBef>
              <a:spcAft>
                <a:spcPts val="0"/>
              </a:spcAft>
              <a:buClrTx/>
              <a:buSzTx/>
              <a:tabLst/>
              <a:defRPr/>
            </a:pPr>
            <a:endParaRPr lang="fr-FR" sz="1800" i="1" dirty="0">
              <a:solidFill>
                <a:prstClr val="black"/>
              </a:solidFill>
              <a:latin typeface="Arial" panose="020B0604020202020204"/>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fr-FR" sz="1800" b="1" i="1" dirty="0">
                <a:solidFill>
                  <a:prstClr val="black"/>
                </a:solidFill>
                <a:latin typeface="Arial" panose="020B0604020202020204"/>
              </a:rPr>
              <a:t>Calcul de l'assiette de cotisations pour chaque collectivité :</a:t>
            </a:r>
          </a:p>
          <a:p>
            <a:pPr marR="0" lvl="0" algn="just" defTabSz="914400" rtl="0" eaLnBrk="1" fontAlgn="auto" latinLnBrk="0" hangingPunct="1">
              <a:lnSpc>
                <a:spcPct val="100000"/>
              </a:lnSpc>
              <a:spcBef>
                <a:spcPts val="0"/>
              </a:spcBef>
              <a:spcAft>
                <a:spcPts val="0"/>
              </a:spcAft>
              <a:buClrTx/>
              <a:buSzTx/>
              <a:tabLst/>
              <a:defRPr/>
            </a:pPr>
            <a:endParaRPr lang="fr-FR" sz="1800" dirty="0">
              <a:solidFill>
                <a:prstClr val="black"/>
              </a:solidFill>
              <a:latin typeface="Arial" panose="020B0604020202020204"/>
            </a:endParaRPr>
          </a:p>
          <a:p>
            <a:pPr marR="0" lvl="0" algn="just" defTabSz="914400" rtl="0" eaLnBrk="1" fontAlgn="auto" latinLnBrk="0" hangingPunct="1">
              <a:lnSpc>
                <a:spcPct val="100000"/>
              </a:lnSpc>
              <a:spcBef>
                <a:spcPts val="0"/>
              </a:spcBef>
              <a:spcAft>
                <a:spcPts val="0"/>
              </a:spcAft>
              <a:buClrTx/>
              <a:buSzTx/>
              <a:tabLst/>
              <a:defRPr/>
            </a:pPr>
            <a:r>
              <a:rPr lang="fr-FR" sz="1800" dirty="0">
                <a:solidFill>
                  <a:prstClr val="black"/>
                </a:solidFill>
                <a:latin typeface="Arial" panose="020B0604020202020204"/>
              </a:rPr>
              <a:t>Collectivité A :  (TIB X 26,25)  / 35</a:t>
            </a:r>
          </a:p>
          <a:p>
            <a:pPr marR="0" lvl="0" algn="just" defTabSz="914400" rtl="0" eaLnBrk="1" fontAlgn="auto" latinLnBrk="0" hangingPunct="1">
              <a:lnSpc>
                <a:spcPct val="100000"/>
              </a:lnSpc>
              <a:spcBef>
                <a:spcPts val="0"/>
              </a:spcBef>
              <a:spcAft>
                <a:spcPts val="0"/>
              </a:spcAft>
              <a:buClrTx/>
              <a:buSzTx/>
              <a:tabLst/>
              <a:defRPr/>
            </a:pPr>
            <a:r>
              <a:rPr lang="fr-FR" sz="1800" dirty="0">
                <a:solidFill>
                  <a:prstClr val="black"/>
                </a:solidFill>
                <a:latin typeface="Arial" panose="020B0604020202020204"/>
              </a:rPr>
              <a:t>Collectivité B :  (TIB X 8,75)  /  35</a:t>
            </a:r>
            <a:endParaRPr kumimoji="0" lang="fr-FR"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8" name="Picture 4" descr="Logo de calculatrice images vectorielles, Logo de calculatrice vecteurs  libres de droits | DepositPhotos">
            <a:extLst>
              <a:ext uri="{FF2B5EF4-FFF2-40B4-BE49-F238E27FC236}">
                <a16:creationId xmlns:a16="http://schemas.microsoft.com/office/drawing/2014/main" id="{2F8397F1-CA9C-026C-8AAD-BF25F8B6EC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4200" y="3429000"/>
            <a:ext cx="1831600" cy="183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86451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FR" dirty="0"/>
              <a:t> </a:t>
            </a:r>
          </a:p>
        </p:txBody>
      </p:sp>
      <p:sp>
        <p:nvSpPr>
          <p:cNvPr id="3" name="Espace réservé du texte 2"/>
          <p:cNvSpPr>
            <a:spLocks noGrp="1"/>
          </p:cNvSpPr>
          <p:nvPr>
            <p:ph type="body" sz="quarter" idx="13"/>
          </p:nvPr>
        </p:nvSpPr>
        <p:spPr/>
        <p:txBody>
          <a:bodyPr/>
          <a:lstStyle/>
          <a:p>
            <a:r>
              <a:rPr lang="fr-FR" b="1" dirty="0">
                <a:solidFill>
                  <a:schemeClr val="tx1"/>
                </a:solidFill>
              </a:rPr>
              <a:t>III - LA RUPTURE CONVENTIONNELLE</a:t>
            </a:r>
          </a:p>
        </p:txBody>
      </p:sp>
    </p:spTree>
    <p:extLst>
      <p:ext uri="{BB962C8B-B14F-4D97-AF65-F5344CB8AC3E}">
        <p14:creationId xmlns:p14="http://schemas.microsoft.com/office/powerpoint/2010/main" val="35579314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2440B671-A994-4639-808E-A72854BC0842}"/>
              </a:ext>
            </a:extLst>
          </p:cNvPr>
          <p:cNvSpPr>
            <a:spLocks noGrp="1"/>
          </p:cNvSpPr>
          <p:nvPr>
            <p:ph type="body" sz="quarter" idx="12"/>
          </p:nvPr>
        </p:nvSpPr>
        <p:spPr/>
        <p:txBody>
          <a:bodyPr/>
          <a:lstStyle/>
          <a:p>
            <a:r>
              <a:rPr lang="fr-FR" dirty="0"/>
              <a:t>I – ACTUALITES STATUTAIRES</a:t>
            </a:r>
          </a:p>
        </p:txBody>
      </p:sp>
    </p:spTree>
    <p:extLst>
      <p:ext uri="{BB962C8B-B14F-4D97-AF65-F5344CB8AC3E}">
        <p14:creationId xmlns:p14="http://schemas.microsoft.com/office/powerpoint/2010/main" val="20999987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a:xfrm>
            <a:off x="406888" y="1045371"/>
            <a:ext cx="11520000" cy="4987682"/>
          </a:xfrm>
        </p:spPr>
        <p:txBody>
          <a:bodyPr/>
          <a:lstStyle/>
          <a:p>
            <a:pPr algn="just"/>
            <a:r>
              <a:rPr lang="fr-FR" sz="1800" b="1" dirty="0">
                <a:solidFill>
                  <a:schemeClr val="tx1"/>
                </a:solidFill>
              </a:rPr>
              <a:t>Pour rappel, le dispositif de RUPTURE CONVENTIONNELLE permet à l’agent et à son employeur de convenir, d’un commun accord, de la fin de la relation de travail. Elle implique le versement d’une d’indemnité spécifique de rupture conventionnelle dont le montant est encadré par les textes</a:t>
            </a:r>
            <a:r>
              <a:rPr lang="fr-FR" sz="1800" dirty="0">
                <a:solidFill>
                  <a:schemeClr val="tx1"/>
                </a:solidFill>
              </a:rPr>
              <a:t>. </a:t>
            </a:r>
          </a:p>
          <a:p>
            <a:pPr algn="just"/>
            <a:endParaRPr lang="fr-FR" sz="1800" dirty="0">
              <a:solidFill>
                <a:schemeClr val="tx1"/>
              </a:solidFill>
            </a:endParaRPr>
          </a:p>
          <a:p>
            <a:pPr algn="just"/>
            <a:r>
              <a:rPr lang="fr-FR" sz="1800" dirty="0">
                <a:solidFill>
                  <a:schemeClr val="tx1"/>
                </a:solidFill>
              </a:rPr>
              <a:t>Ce dispositif après une phase expérimentale de 5 ans du  1</a:t>
            </a:r>
            <a:r>
              <a:rPr lang="fr-FR" sz="1800" baseline="30000" dirty="0">
                <a:solidFill>
                  <a:schemeClr val="tx1"/>
                </a:solidFill>
              </a:rPr>
              <a:t>er</a:t>
            </a:r>
            <a:r>
              <a:rPr lang="fr-FR" sz="1800" dirty="0">
                <a:solidFill>
                  <a:schemeClr val="tx1"/>
                </a:solidFill>
              </a:rPr>
              <a:t>  janvier 2020 au 31 décembre 2025 a été pérennisé par l’article 173 de la loi de finances pour 2026 publiée au JO du 20 février 2026, en procédant à l’insertion de ces nouvelles dispositions au sein du Code général de la Fonction Publique (article L552-1 à L552-4 du CGFP) </a:t>
            </a:r>
          </a:p>
          <a:p>
            <a:pPr algn="just"/>
            <a:endParaRPr lang="fr-FR" sz="1100" dirty="0">
              <a:solidFill>
                <a:schemeClr val="tx1"/>
              </a:solidFill>
            </a:endParaRPr>
          </a:p>
          <a:p>
            <a:pPr algn="just"/>
            <a:r>
              <a:rPr lang="fr-FR" sz="1800" dirty="0">
                <a:solidFill>
                  <a:schemeClr val="tx1"/>
                </a:solidFill>
              </a:rPr>
              <a:t>Dans l’attente d’une éventuelle codification au sein du CGFP, les décrets :</a:t>
            </a:r>
          </a:p>
          <a:p>
            <a:pPr algn="just"/>
            <a:r>
              <a:rPr lang="fr-FR" sz="1800" dirty="0">
                <a:solidFill>
                  <a:schemeClr val="tx1"/>
                </a:solidFill>
              </a:rPr>
              <a:t>- </a:t>
            </a:r>
            <a:r>
              <a:rPr lang="fr-FR" sz="1800" dirty="0">
                <a:solidFill>
                  <a:schemeClr val="tx1"/>
                </a:solidFill>
                <a:hlinkClick r:id="rId2"/>
              </a:rPr>
              <a:t>n°2019-1593</a:t>
            </a:r>
            <a:r>
              <a:rPr lang="fr-FR" sz="1800" dirty="0">
                <a:solidFill>
                  <a:schemeClr val="tx1"/>
                </a:solidFill>
              </a:rPr>
              <a:t>  du 31 décembre 2019 relatif à la </a:t>
            </a:r>
            <a:r>
              <a:rPr lang="fr-FR" sz="1800" b="1" dirty="0">
                <a:solidFill>
                  <a:schemeClr val="tx1"/>
                </a:solidFill>
              </a:rPr>
              <a:t>procédure de rupture conventionnelle </a:t>
            </a:r>
            <a:r>
              <a:rPr lang="fr-FR" sz="1800" dirty="0">
                <a:solidFill>
                  <a:schemeClr val="tx1"/>
                </a:solidFill>
              </a:rPr>
              <a:t>dans la fonction publique</a:t>
            </a:r>
          </a:p>
          <a:p>
            <a:pPr algn="just"/>
            <a:r>
              <a:rPr lang="fr-FR" sz="1800" dirty="0">
                <a:solidFill>
                  <a:schemeClr val="tx1"/>
                </a:solidFill>
              </a:rPr>
              <a:t>-  </a:t>
            </a:r>
            <a:r>
              <a:rPr lang="fr-FR" sz="1800" dirty="0">
                <a:solidFill>
                  <a:schemeClr val="tx1"/>
                </a:solidFill>
                <a:hlinkClick r:id="rId3"/>
              </a:rPr>
              <a:t>n°2019-1596</a:t>
            </a:r>
            <a:r>
              <a:rPr lang="fr-FR" sz="1800" dirty="0">
                <a:solidFill>
                  <a:schemeClr val="tx1"/>
                </a:solidFill>
              </a:rPr>
              <a:t> </a:t>
            </a:r>
            <a:r>
              <a:rPr lang="fr-FR" sz="2000" b="1" dirty="0"/>
              <a:t> </a:t>
            </a:r>
            <a:r>
              <a:rPr lang="fr-FR" sz="1800" dirty="0">
                <a:solidFill>
                  <a:schemeClr val="tx1"/>
                </a:solidFill>
              </a:rPr>
              <a:t>du 31 décembre 2019 relatif à </a:t>
            </a:r>
            <a:r>
              <a:rPr lang="fr-FR" sz="1800" b="1" dirty="0">
                <a:solidFill>
                  <a:schemeClr val="tx1"/>
                </a:solidFill>
              </a:rPr>
              <a:t>l'indemnité spécifique de rupture conventionnelle </a:t>
            </a:r>
            <a:r>
              <a:rPr lang="fr-FR" sz="1800" dirty="0">
                <a:solidFill>
                  <a:schemeClr val="tx1"/>
                </a:solidFill>
              </a:rPr>
              <a:t>dans la fonction publique et portant diverses dispositions relatives aux dispositifs indemnitaires d'accompagnement des agents dans leurs transitions professionnelles</a:t>
            </a:r>
          </a:p>
          <a:p>
            <a:pPr algn="just"/>
            <a:r>
              <a:rPr lang="fr-FR" sz="1800" dirty="0">
                <a:solidFill>
                  <a:schemeClr val="tx1"/>
                </a:solidFill>
              </a:rPr>
              <a:t>restent applicables aux fonctionnaires et agents contractuels recrutés en CDI s’engageant dans une procédure de rupture conventionnelle.</a:t>
            </a:r>
            <a:endParaRPr lang="fr-FR" sz="1200" dirty="0">
              <a:solidFill>
                <a:schemeClr val="tx1"/>
              </a:solidFill>
            </a:endParaRPr>
          </a:p>
        </p:txBody>
      </p:sp>
      <p:sp>
        <p:nvSpPr>
          <p:cNvPr id="3" name="Espace réservé du texte 2"/>
          <p:cNvSpPr>
            <a:spLocks noGrp="1"/>
          </p:cNvSpPr>
          <p:nvPr>
            <p:ph type="body" sz="quarter" idx="14"/>
          </p:nvPr>
        </p:nvSpPr>
        <p:spPr/>
        <p:txBody>
          <a:bodyPr/>
          <a:lstStyle/>
          <a:p>
            <a:r>
              <a:rPr lang="fr-FR" dirty="0"/>
              <a:t>Un dispositif pérennisé dans la Fonction Publique  </a:t>
            </a:r>
          </a:p>
        </p:txBody>
      </p:sp>
      <p:sp>
        <p:nvSpPr>
          <p:cNvPr id="4" name="Titre 3"/>
          <p:cNvSpPr>
            <a:spLocks noGrp="1"/>
          </p:cNvSpPr>
          <p:nvPr>
            <p:ph type="title"/>
          </p:nvPr>
        </p:nvSpPr>
        <p:spPr/>
        <p:txBody>
          <a:bodyPr/>
          <a:lstStyle/>
          <a:p>
            <a:r>
              <a:rPr lang="fr-FR" dirty="0"/>
              <a:t>La rupture conventionnelle </a:t>
            </a:r>
          </a:p>
        </p:txBody>
      </p:sp>
      <p:sp>
        <p:nvSpPr>
          <p:cNvPr id="5" name="Espace réservé du numéro de diapositive 4"/>
          <p:cNvSpPr>
            <a:spLocks noGrp="1"/>
          </p:cNvSpPr>
          <p:nvPr>
            <p:ph type="sldNum" sz="quarter" idx="12"/>
          </p:nvPr>
        </p:nvSpPr>
        <p:spPr/>
        <p:txBody>
          <a:bodyPr/>
          <a:lstStyle/>
          <a:p>
            <a:fld id="{8E0A238A-8599-44CE-8C7D-9538EC0F8B06}" type="slidenum">
              <a:rPr lang="fr-FR" smtClean="0"/>
              <a:pPr/>
              <a:t>30</a:t>
            </a:fld>
            <a:endParaRPr lang="fr-FR" dirty="0"/>
          </a:p>
        </p:txBody>
      </p:sp>
    </p:spTree>
    <p:extLst>
      <p:ext uri="{BB962C8B-B14F-4D97-AF65-F5344CB8AC3E}">
        <p14:creationId xmlns:p14="http://schemas.microsoft.com/office/powerpoint/2010/main" val="28086252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a:xfrm>
            <a:off x="406888" y="1045371"/>
            <a:ext cx="11520000" cy="4987682"/>
          </a:xfrm>
        </p:spPr>
        <p:txBody>
          <a:bodyPr/>
          <a:lstStyle/>
          <a:p>
            <a:pPr algn="just"/>
            <a:r>
              <a:rPr lang="fr-FR" dirty="0">
                <a:solidFill>
                  <a:schemeClr val="tx1"/>
                </a:solidFill>
              </a:rPr>
              <a:t>Seuls </a:t>
            </a:r>
            <a:r>
              <a:rPr lang="fr-FR" b="1" dirty="0">
                <a:solidFill>
                  <a:schemeClr val="tx2"/>
                </a:solidFill>
              </a:rPr>
              <a:t>les fonctionnaires titulaires et les agents sous contrat de droit public à durée indéterminée </a:t>
            </a:r>
            <a:r>
              <a:rPr lang="fr-FR" dirty="0">
                <a:solidFill>
                  <a:schemeClr val="tx1"/>
                </a:solidFill>
              </a:rPr>
              <a:t>sont susceptibles de bénéficier d’une rupture conventionnelle.</a:t>
            </a:r>
          </a:p>
          <a:p>
            <a:endParaRPr lang="fr-FR" dirty="0">
              <a:solidFill>
                <a:schemeClr val="tx1"/>
              </a:solidFill>
            </a:endParaRPr>
          </a:p>
          <a:p>
            <a:r>
              <a:rPr lang="fr-FR" dirty="0">
                <a:solidFill>
                  <a:schemeClr val="tx1"/>
                </a:solidFill>
              </a:rPr>
              <a:t>Sont exclus :</a:t>
            </a:r>
          </a:p>
          <a:p>
            <a:r>
              <a:rPr lang="fr-FR" dirty="0">
                <a:solidFill>
                  <a:schemeClr val="tx1"/>
                </a:solidFill>
              </a:rPr>
              <a:t>Les fonctionnaires stagiaires,</a:t>
            </a:r>
          </a:p>
          <a:p>
            <a:r>
              <a:rPr lang="fr-FR" dirty="0">
                <a:solidFill>
                  <a:schemeClr val="tx1"/>
                </a:solidFill>
              </a:rPr>
              <a:t>Les fonctionnaires ayant droit à une pension de retraite à taux plein,</a:t>
            </a:r>
          </a:p>
          <a:p>
            <a:r>
              <a:rPr lang="fr-FR" dirty="0">
                <a:solidFill>
                  <a:schemeClr val="tx1"/>
                </a:solidFill>
              </a:rPr>
              <a:t>Les fonctionnaires détachés sur contrat,</a:t>
            </a:r>
          </a:p>
          <a:p>
            <a:r>
              <a:rPr lang="fr-FR" dirty="0">
                <a:solidFill>
                  <a:schemeClr val="tx1"/>
                </a:solidFill>
              </a:rPr>
              <a:t>Les agents contractuels de droit public en CDD,</a:t>
            </a:r>
          </a:p>
          <a:p>
            <a:r>
              <a:rPr lang="fr-FR" dirty="0">
                <a:solidFill>
                  <a:schemeClr val="tx1"/>
                </a:solidFill>
              </a:rPr>
              <a:t>Les agents contractuels de droit privé.</a:t>
            </a:r>
          </a:p>
          <a:p>
            <a:pPr algn="just"/>
            <a:endParaRPr lang="fr-FR" sz="1400" dirty="0">
              <a:solidFill>
                <a:schemeClr val="tx1"/>
              </a:solidFill>
            </a:endParaRPr>
          </a:p>
        </p:txBody>
      </p:sp>
      <p:sp>
        <p:nvSpPr>
          <p:cNvPr id="3" name="Espace réservé du texte 2"/>
          <p:cNvSpPr>
            <a:spLocks noGrp="1"/>
          </p:cNvSpPr>
          <p:nvPr>
            <p:ph type="body" sz="quarter" idx="14"/>
          </p:nvPr>
        </p:nvSpPr>
        <p:spPr/>
        <p:txBody>
          <a:bodyPr/>
          <a:lstStyle/>
          <a:p>
            <a:r>
              <a:rPr lang="fr-FR" dirty="0"/>
              <a:t>LES BENEFICIAIRES</a:t>
            </a:r>
          </a:p>
        </p:txBody>
      </p:sp>
      <p:sp>
        <p:nvSpPr>
          <p:cNvPr id="4" name="Titre 3"/>
          <p:cNvSpPr>
            <a:spLocks noGrp="1"/>
          </p:cNvSpPr>
          <p:nvPr>
            <p:ph type="title"/>
          </p:nvPr>
        </p:nvSpPr>
        <p:spPr/>
        <p:txBody>
          <a:bodyPr/>
          <a:lstStyle/>
          <a:p>
            <a:r>
              <a:rPr lang="fr-FR" dirty="0"/>
              <a:t>La rupture conventionnelle </a:t>
            </a:r>
          </a:p>
        </p:txBody>
      </p:sp>
      <p:sp>
        <p:nvSpPr>
          <p:cNvPr id="5" name="Espace réservé du numéro de diapositive 4"/>
          <p:cNvSpPr>
            <a:spLocks noGrp="1"/>
          </p:cNvSpPr>
          <p:nvPr>
            <p:ph type="sldNum" sz="quarter" idx="12"/>
          </p:nvPr>
        </p:nvSpPr>
        <p:spPr/>
        <p:txBody>
          <a:bodyPr/>
          <a:lstStyle/>
          <a:p>
            <a:fld id="{8E0A238A-8599-44CE-8C7D-9538EC0F8B06}" type="slidenum">
              <a:rPr lang="fr-FR" smtClean="0"/>
              <a:pPr/>
              <a:t>31</a:t>
            </a:fld>
            <a:endParaRPr lang="fr-FR" dirty="0"/>
          </a:p>
        </p:txBody>
      </p:sp>
    </p:spTree>
    <p:extLst>
      <p:ext uri="{BB962C8B-B14F-4D97-AF65-F5344CB8AC3E}">
        <p14:creationId xmlns:p14="http://schemas.microsoft.com/office/powerpoint/2010/main" val="26756152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a:xfrm>
            <a:off x="406888" y="1045371"/>
            <a:ext cx="11520000" cy="4987682"/>
          </a:xfrm>
        </p:spPr>
        <p:txBody>
          <a:bodyPr/>
          <a:lstStyle/>
          <a:p>
            <a:pPr marL="342900" indent="-342900" algn="just">
              <a:buFont typeface="+mj-lt"/>
              <a:buAutoNum type="arabicPeriod"/>
            </a:pPr>
            <a:r>
              <a:rPr lang="fr-FR" dirty="0">
                <a:solidFill>
                  <a:schemeClr val="tx2"/>
                </a:solidFill>
              </a:rPr>
              <a:t>LA DEMANDE</a:t>
            </a:r>
          </a:p>
          <a:p>
            <a:pPr algn="just"/>
            <a:endParaRPr lang="fr-FR" dirty="0">
              <a:solidFill>
                <a:schemeClr val="tx2"/>
              </a:solidFill>
            </a:endParaRPr>
          </a:p>
          <a:p>
            <a:pPr algn="just"/>
            <a:r>
              <a:rPr lang="fr-FR" dirty="0">
                <a:solidFill>
                  <a:schemeClr val="tx1"/>
                </a:solidFill>
              </a:rPr>
              <a:t>Elle peut émaner de </a:t>
            </a:r>
          </a:p>
          <a:p>
            <a:pPr algn="just"/>
            <a:endParaRPr lang="fr-FR" dirty="0">
              <a:solidFill>
                <a:schemeClr val="tx1"/>
              </a:solidFill>
            </a:endParaRPr>
          </a:p>
          <a:p>
            <a:pPr algn="just"/>
            <a:endParaRPr lang="fr-FR" dirty="0">
              <a:solidFill>
                <a:schemeClr val="tx1"/>
              </a:solidFill>
            </a:endParaRPr>
          </a:p>
          <a:p>
            <a:pPr algn="just"/>
            <a:r>
              <a:rPr lang="fr-FR" dirty="0">
                <a:solidFill>
                  <a:schemeClr val="tx1"/>
                </a:solidFill>
              </a:rPr>
              <a:t>Elle prend la forme d’une lettre recommandée avec accusé de réception. S’agissant de l’agent, il peut l’adresser soit à l’autorité territoriale (Maire/Président) soit au service des ressources humaines.</a:t>
            </a:r>
          </a:p>
          <a:p>
            <a:pPr algn="just"/>
            <a:r>
              <a:rPr lang="fr-FR" dirty="0">
                <a:solidFill>
                  <a:schemeClr val="tx1"/>
                </a:solidFill>
              </a:rPr>
              <a:t>En aucune façon, l’agent ou l’employeur ne peut imposer la rupture conventionnelle de manière unilatérale !</a:t>
            </a:r>
          </a:p>
        </p:txBody>
      </p:sp>
      <p:sp>
        <p:nvSpPr>
          <p:cNvPr id="3" name="Espace réservé du texte 2"/>
          <p:cNvSpPr>
            <a:spLocks noGrp="1"/>
          </p:cNvSpPr>
          <p:nvPr>
            <p:ph type="body" sz="quarter" idx="14"/>
          </p:nvPr>
        </p:nvSpPr>
        <p:spPr/>
        <p:txBody>
          <a:bodyPr/>
          <a:lstStyle/>
          <a:p>
            <a:r>
              <a:rPr lang="fr-FR" dirty="0"/>
              <a:t>LA PROCEDURE </a:t>
            </a:r>
          </a:p>
        </p:txBody>
      </p:sp>
      <p:sp>
        <p:nvSpPr>
          <p:cNvPr id="4" name="Titre 3"/>
          <p:cNvSpPr>
            <a:spLocks noGrp="1"/>
          </p:cNvSpPr>
          <p:nvPr>
            <p:ph type="title"/>
          </p:nvPr>
        </p:nvSpPr>
        <p:spPr/>
        <p:txBody>
          <a:bodyPr/>
          <a:lstStyle/>
          <a:p>
            <a:r>
              <a:rPr lang="fr-FR" dirty="0"/>
              <a:t>La rupture conventionnelle </a:t>
            </a:r>
          </a:p>
        </p:txBody>
      </p:sp>
      <p:sp>
        <p:nvSpPr>
          <p:cNvPr id="5" name="Espace réservé du numéro de diapositive 4"/>
          <p:cNvSpPr>
            <a:spLocks noGrp="1"/>
          </p:cNvSpPr>
          <p:nvPr>
            <p:ph type="sldNum" sz="quarter" idx="12"/>
          </p:nvPr>
        </p:nvSpPr>
        <p:spPr/>
        <p:txBody>
          <a:bodyPr/>
          <a:lstStyle/>
          <a:p>
            <a:fld id="{8E0A238A-8599-44CE-8C7D-9538EC0F8B06}" type="slidenum">
              <a:rPr lang="fr-FR" smtClean="0"/>
              <a:pPr/>
              <a:t>32</a:t>
            </a:fld>
            <a:endParaRPr lang="fr-FR" dirty="0"/>
          </a:p>
        </p:txBody>
      </p:sp>
      <p:cxnSp>
        <p:nvCxnSpPr>
          <p:cNvPr id="7" name="Connecteur droit avec flèche 6"/>
          <p:cNvCxnSpPr/>
          <p:nvPr/>
        </p:nvCxnSpPr>
        <p:spPr>
          <a:xfrm flipV="1">
            <a:off x="3786809" y="1772586"/>
            <a:ext cx="775252" cy="4621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Rectangle à coins arrondis 7"/>
          <p:cNvSpPr/>
          <p:nvPr/>
        </p:nvSpPr>
        <p:spPr>
          <a:xfrm>
            <a:off x="4810539" y="1468723"/>
            <a:ext cx="5575852" cy="64604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2400" dirty="0"/>
              <a:t>L’autorité territoriale </a:t>
            </a:r>
          </a:p>
        </p:txBody>
      </p:sp>
      <p:sp>
        <p:nvSpPr>
          <p:cNvPr id="9" name="Rectangle à coins arrondis 8"/>
          <p:cNvSpPr/>
          <p:nvPr/>
        </p:nvSpPr>
        <p:spPr>
          <a:xfrm>
            <a:off x="4810539" y="2418521"/>
            <a:ext cx="5575852" cy="64604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2400" dirty="0"/>
              <a:t>L’agent </a:t>
            </a:r>
          </a:p>
        </p:txBody>
      </p:sp>
      <p:cxnSp>
        <p:nvCxnSpPr>
          <p:cNvPr id="12" name="Connecteur droit avec flèche 11"/>
          <p:cNvCxnSpPr/>
          <p:nvPr/>
        </p:nvCxnSpPr>
        <p:spPr>
          <a:xfrm>
            <a:off x="3786809" y="2503472"/>
            <a:ext cx="775252" cy="2922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14599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a:xfrm>
            <a:off x="406888" y="1045371"/>
            <a:ext cx="11520000" cy="4987682"/>
          </a:xfrm>
        </p:spPr>
        <p:txBody>
          <a:bodyPr/>
          <a:lstStyle/>
          <a:p>
            <a:pPr marL="514350" indent="-514350" algn="just">
              <a:buFont typeface="+mj-lt"/>
              <a:buAutoNum type="arabicPeriod" startAt="2"/>
            </a:pPr>
            <a:r>
              <a:rPr lang="fr-FR" dirty="0">
                <a:solidFill>
                  <a:schemeClr val="tx2"/>
                </a:solidFill>
              </a:rPr>
              <a:t>L ’ENTRETIEN PREALABLE</a:t>
            </a:r>
          </a:p>
          <a:p>
            <a:r>
              <a:rPr lang="fr-FR" sz="2400" dirty="0">
                <a:solidFill>
                  <a:schemeClr val="tx1"/>
                </a:solidFill>
              </a:rPr>
              <a:t>Il est </a:t>
            </a:r>
            <a:r>
              <a:rPr lang="fr-FR" sz="2400" b="1" dirty="0">
                <a:solidFill>
                  <a:schemeClr val="tx1"/>
                </a:solidFill>
              </a:rPr>
              <a:t>obligatoire</a:t>
            </a:r>
            <a:r>
              <a:rPr lang="fr-FR" sz="2400" dirty="0">
                <a:solidFill>
                  <a:schemeClr val="tx1"/>
                </a:solidFill>
              </a:rPr>
              <a:t>. </a:t>
            </a:r>
          </a:p>
          <a:p>
            <a:r>
              <a:rPr lang="fr-FR" sz="2400" dirty="0">
                <a:solidFill>
                  <a:schemeClr val="tx1"/>
                </a:solidFill>
              </a:rPr>
              <a:t>Il se tient a minima à </a:t>
            </a:r>
            <a:r>
              <a:rPr lang="fr-FR" sz="2400" b="1" dirty="0">
                <a:solidFill>
                  <a:schemeClr val="tx1"/>
                </a:solidFill>
              </a:rPr>
              <a:t>10 jours francs (pas moins !) ou au plus tard 1 mois </a:t>
            </a:r>
            <a:r>
              <a:rPr lang="fr-FR" sz="2400" dirty="0">
                <a:solidFill>
                  <a:schemeClr val="tx1"/>
                </a:solidFill>
              </a:rPr>
              <a:t>après la réception de la lettre de demande de rupture conventionnelle.</a:t>
            </a:r>
          </a:p>
          <a:p>
            <a:r>
              <a:rPr lang="fr-FR" sz="2400" dirty="0">
                <a:solidFill>
                  <a:schemeClr val="tx1"/>
                </a:solidFill>
              </a:rPr>
              <a:t/>
            </a:r>
            <a:br>
              <a:rPr lang="fr-FR" sz="2400" dirty="0">
                <a:solidFill>
                  <a:schemeClr val="tx1"/>
                </a:solidFill>
              </a:rPr>
            </a:br>
            <a:r>
              <a:rPr lang="fr-FR" sz="2400" dirty="0">
                <a:solidFill>
                  <a:schemeClr val="tx1"/>
                </a:solidFill>
              </a:rPr>
              <a:t>L’agent peut être assisté par un représentant d’une organisation syndicale.</a:t>
            </a:r>
          </a:p>
          <a:p>
            <a:r>
              <a:rPr lang="fr-FR" sz="2400" dirty="0">
                <a:solidFill>
                  <a:schemeClr val="tx1"/>
                </a:solidFill>
              </a:rPr>
              <a:t>L’entretien porte sur :</a:t>
            </a:r>
          </a:p>
          <a:p>
            <a:pPr marL="1028700" lvl="1" indent="-342900" algn="just">
              <a:buFont typeface="Wingdings" panose="05000000000000000000" pitchFamily="2" charset="2"/>
              <a:buChar char="ü"/>
            </a:pPr>
            <a:r>
              <a:rPr lang="fr-FR" sz="2000" dirty="0">
                <a:solidFill>
                  <a:schemeClr val="tx1"/>
                </a:solidFill>
              </a:rPr>
              <a:t>Les motifs de la demande et le principe de la rupture conventionnelle,</a:t>
            </a:r>
          </a:p>
          <a:p>
            <a:pPr marL="1028700" lvl="1" indent="-342900" algn="just">
              <a:buFont typeface="Wingdings" panose="05000000000000000000" pitchFamily="2" charset="2"/>
              <a:buChar char="ü"/>
            </a:pPr>
            <a:r>
              <a:rPr lang="fr-FR" sz="2000" dirty="0">
                <a:solidFill>
                  <a:schemeClr val="tx1"/>
                </a:solidFill>
              </a:rPr>
              <a:t>La fixation de la date de la cessation définitive des fonctions,</a:t>
            </a:r>
          </a:p>
          <a:p>
            <a:pPr marL="1028700" lvl="1" indent="-342900" algn="just">
              <a:buFont typeface="Wingdings" panose="05000000000000000000" pitchFamily="2" charset="2"/>
              <a:buChar char="ü"/>
            </a:pPr>
            <a:r>
              <a:rPr lang="fr-FR" sz="2000" dirty="0">
                <a:solidFill>
                  <a:schemeClr val="tx1"/>
                </a:solidFill>
              </a:rPr>
              <a:t>Le montant envisagé de l’indemnité spécifique de rupture conventionnelle,</a:t>
            </a:r>
          </a:p>
          <a:p>
            <a:pPr marL="1028700" lvl="1" indent="-342900" algn="just">
              <a:buFont typeface="Wingdings" panose="05000000000000000000" pitchFamily="2" charset="2"/>
              <a:buChar char="ü"/>
            </a:pPr>
            <a:r>
              <a:rPr lang="fr-FR" sz="2000" dirty="0">
                <a:solidFill>
                  <a:schemeClr val="tx1"/>
                </a:solidFill>
              </a:rPr>
              <a:t>Les conséquences de la cessation définitive de fonctions, notamment le bénéfice de l’assurance chômage, l’obligation de remboursement et le respect des obligations déontologiques</a:t>
            </a:r>
          </a:p>
          <a:p>
            <a:pPr algn="just"/>
            <a:endParaRPr lang="fr-FR" dirty="0">
              <a:solidFill>
                <a:schemeClr val="tx2"/>
              </a:solidFill>
            </a:endParaRPr>
          </a:p>
        </p:txBody>
      </p:sp>
      <p:sp>
        <p:nvSpPr>
          <p:cNvPr id="3" name="Espace réservé du texte 2"/>
          <p:cNvSpPr>
            <a:spLocks noGrp="1"/>
          </p:cNvSpPr>
          <p:nvPr>
            <p:ph type="body" sz="quarter" idx="14"/>
          </p:nvPr>
        </p:nvSpPr>
        <p:spPr/>
        <p:txBody>
          <a:bodyPr/>
          <a:lstStyle/>
          <a:p>
            <a:r>
              <a:rPr lang="fr-FR" dirty="0"/>
              <a:t>LA PROCEDURE </a:t>
            </a:r>
          </a:p>
        </p:txBody>
      </p:sp>
      <p:sp>
        <p:nvSpPr>
          <p:cNvPr id="4" name="Titre 3"/>
          <p:cNvSpPr>
            <a:spLocks noGrp="1"/>
          </p:cNvSpPr>
          <p:nvPr>
            <p:ph type="title"/>
          </p:nvPr>
        </p:nvSpPr>
        <p:spPr/>
        <p:txBody>
          <a:bodyPr/>
          <a:lstStyle/>
          <a:p>
            <a:r>
              <a:rPr lang="fr-FR" dirty="0"/>
              <a:t>La rupture conventionnelle </a:t>
            </a:r>
          </a:p>
        </p:txBody>
      </p:sp>
      <p:sp>
        <p:nvSpPr>
          <p:cNvPr id="5" name="Espace réservé du numéro de diapositive 4"/>
          <p:cNvSpPr>
            <a:spLocks noGrp="1"/>
          </p:cNvSpPr>
          <p:nvPr>
            <p:ph type="sldNum" sz="quarter" idx="12"/>
          </p:nvPr>
        </p:nvSpPr>
        <p:spPr/>
        <p:txBody>
          <a:bodyPr/>
          <a:lstStyle/>
          <a:p>
            <a:fld id="{8E0A238A-8599-44CE-8C7D-9538EC0F8B06}" type="slidenum">
              <a:rPr lang="fr-FR" smtClean="0"/>
              <a:pPr/>
              <a:t>33</a:t>
            </a:fld>
            <a:endParaRPr lang="fr-FR" dirty="0"/>
          </a:p>
        </p:txBody>
      </p:sp>
    </p:spTree>
    <p:extLst>
      <p:ext uri="{BB962C8B-B14F-4D97-AF65-F5344CB8AC3E}">
        <p14:creationId xmlns:p14="http://schemas.microsoft.com/office/powerpoint/2010/main" val="20018449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a:xfrm>
            <a:off x="406888" y="901893"/>
            <a:ext cx="11520000" cy="4793229"/>
          </a:xfrm>
        </p:spPr>
        <p:txBody>
          <a:bodyPr/>
          <a:lstStyle/>
          <a:p>
            <a:pPr marL="514350" indent="-514350" algn="just">
              <a:buFont typeface="+mj-lt"/>
              <a:buAutoNum type="arabicPeriod" startAt="3"/>
            </a:pPr>
            <a:r>
              <a:rPr lang="fr-FR" dirty="0">
                <a:solidFill>
                  <a:schemeClr val="tx2"/>
                </a:solidFill>
              </a:rPr>
              <a:t>LA CONVENTION</a:t>
            </a:r>
          </a:p>
          <a:p>
            <a:pPr algn="just"/>
            <a:r>
              <a:rPr lang="fr-FR" sz="2000" dirty="0">
                <a:solidFill>
                  <a:schemeClr val="tx1"/>
                </a:solidFill>
              </a:rPr>
              <a:t>Lorsque les deux parties sont parvenus à un accord, elles signent une convention de rupture conventionnelle.</a:t>
            </a:r>
          </a:p>
          <a:p>
            <a:r>
              <a:rPr lang="fr-FR" sz="2000" dirty="0">
                <a:solidFill>
                  <a:schemeClr val="tx1"/>
                </a:solidFill>
              </a:rPr>
              <a:t>Un modèle de convention est fixé par l’annexe de </a:t>
            </a:r>
            <a:r>
              <a:rPr lang="fr-FR" sz="2000" b="1" i="1" dirty="0">
                <a:solidFill>
                  <a:schemeClr val="tx1"/>
                </a:solidFill>
                <a:hlinkClick r:id="rId2"/>
              </a:rPr>
              <a:t>l’arrêté du 6 février 2020</a:t>
            </a:r>
            <a:r>
              <a:rPr lang="fr-FR" sz="2000" i="1" dirty="0">
                <a:solidFill>
                  <a:schemeClr val="tx1"/>
                </a:solidFill>
              </a:rPr>
              <a:t>.</a:t>
            </a:r>
          </a:p>
          <a:p>
            <a:r>
              <a:rPr lang="fr-FR" sz="2000" i="1" dirty="0">
                <a:solidFill>
                  <a:schemeClr val="tx1"/>
                </a:solidFill>
              </a:rPr>
              <a:t/>
            </a:r>
            <a:br>
              <a:rPr lang="fr-FR" sz="2000" i="1" dirty="0">
                <a:solidFill>
                  <a:schemeClr val="tx1"/>
                </a:solidFill>
              </a:rPr>
            </a:br>
            <a:r>
              <a:rPr lang="fr-FR" sz="2000" dirty="0">
                <a:solidFill>
                  <a:schemeClr val="tx1"/>
                </a:solidFill>
              </a:rPr>
              <a:t>La convention fixe notamment le montant de l’indemnité spécifique de rupture conventionnelle et la date de cessation définitive des fonctions de l’agent.</a:t>
            </a:r>
          </a:p>
          <a:p>
            <a:r>
              <a:rPr lang="fr-FR" sz="2000" dirty="0">
                <a:solidFill>
                  <a:schemeClr val="tx1"/>
                </a:solidFill>
              </a:rPr>
              <a:t/>
            </a:r>
            <a:br>
              <a:rPr lang="fr-FR" sz="2000" dirty="0">
                <a:solidFill>
                  <a:schemeClr val="tx1"/>
                </a:solidFill>
              </a:rPr>
            </a:br>
            <a:r>
              <a:rPr lang="fr-FR" sz="2000" dirty="0">
                <a:solidFill>
                  <a:schemeClr val="tx1"/>
                </a:solidFill>
              </a:rPr>
              <a:t>La signature a lieu </a:t>
            </a:r>
            <a:r>
              <a:rPr lang="fr-FR" sz="2000" b="1" dirty="0">
                <a:solidFill>
                  <a:schemeClr val="tx1"/>
                </a:solidFill>
              </a:rPr>
              <a:t>au moins 15 jours francs après le dernier entretien</a:t>
            </a:r>
            <a:r>
              <a:rPr lang="fr-FR" sz="2000" dirty="0">
                <a:solidFill>
                  <a:schemeClr val="tx1"/>
                </a:solidFill>
              </a:rPr>
              <a:t>. Un exemplaire est ensuite adressé à chacune des parties.</a:t>
            </a:r>
          </a:p>
          <a:p>
            <a:r>
              <a:rPr lang="fr-FR" sz="2000" dirty="0">
                <a:solidFill>
                  <a:schemeClr val="tx1"/>
                </a:solidFill>
              </a:rPr>
              <a:t/>
            </a:r>
            <a:br>
              <a:rPr lang="fr-FR" sz="2000" dirty="0">
                <a:solidFill>
                  <a:schemeClr val="tx1"/>
                </a:solidFill>
              </a:rPr>
            </a:br>
            <a:r>
              <a:rPr lang="fr-FR" sz="2000" dirty="0">
                <a:solidFill>
                  <a:schemeClr val="tx1"/>
                </a:solidFill>
              </a:rPr>
              <a:t>Une copie de la convention doit être versée au dossier individuel de l’agent.</a:t>
            </a:r>
          </a:p>
          <a:p>
            <a:r>
              <a:rPr lang="fr-FR" sz="2000" dirty="0">
                <a:solidFill>
                  <a:schemeClr val="tx1"/>
                </a:solidFill>
              </a:rPr>
              <a:t/>
            </a:r>
            <a:br>
              <a:rPr lang="fr-FR" sz="2000" dirty="0">
                <a:solidFill>
                  <a:schemeClr val="tx1"/>
                </a:solidFill>
              </a:rPr>
            </a:br>
            <a:r>
              <a:rPr lang="fr-FR" sz="2000" dirty="0">
                <a:solidFill>
                  <a:schemeClr val="tx1"/>
                </a:solidFill>
              </a:rPr>
              <a:t>→</a:t>
            </a:r>
            <a:r>
              <a:rPr lang="fr-FR" sz="2000" i="1" dirty="0">
                <a:solidFill>
                  <a:schemeClr val="tx1"/>
                </a:solidFill>
              </a:rPr>
              <a:t> </a:t>
            </a:r>
            <a:r>
              <a:rPr lang="fr-FR" sz="2000" dirty="0">
                <a:solidFill>
                  <a:schemeClr val="tx1"/>
                </a:solidFill>
              </a:rPr>
              <a:t>A NOTER : la convention de rupture conventionnelle est signée par l’autorité territoriale. Aucune délibération n’est requise pour valider le contenu de la convention et autoriser l’autorité territoriale à signer celle-ci !</a:t>
            </a:r>
          </a:p>
          <a:p>
            <a:pPr algn="just"/>
            <a:endParaRPr lang="fr-FR" dirty="0">
              <a:solidFill>
                <a:schemeClr val="tx2"/>
              </a:solidFill>
            </a:endParaRPr>
          </a:p>
        </p:txBody>
      </p:sp>
      <p:sp>
        <p:nvSpPr>
          <p:cNvPr id="3" name="Espace réservé du texte 2"/>
          <p:cNvSpPr>
            <a:spLocks noGrp="1"/>
          </p:cNvSpPr>
          <p:nvPr>
            <p:ph type="body" sz="quarter" idx="14"/>
          </p:nvPr>
        </p:nvSpPr>
        <p:spPr/>
        <p:txBody>
          <a:bodyPr/>
          <a:lstStyle/>
          <a:p>
            <a:r>
              <a:rPr lang="fr-FR" dirty="0"/>
              <a:t>LA PROCEDURE </a:t>
            </a:r>
          </a:p>
        </p:txBody>
      </p:sp>
      <p:sp>
        <p:nvSpPr>
          <p:cNvPr id="4" name="Titre 3"/>
          <p:cNvSpPr>
            <a:spLocks noGrp="1"/>
          </p:cNvSpPr>
          <p:nvPr>
            <p:ph type="title"/>
          </p:nvPr>
        </p:nvSpPr>
        <p:spPr/>
        <p:txBody>
          <a:bodyPr/>
          <a:lstStyle/>
          <a:p>
            <a:r>
              <a:rPr lang="fr-FR" dirty="0"/>
              <a:t>La rupture conventionnelle </a:t>
            </a:r>
          </a:p>
        </p:txBody>
      </p:sp>
      <p:sp>
        <p:nvSpPr>
          <p:cNvPr id="5" name="Espace réservé du numéro de diapositive 4"/>
          <p:cNvSpPr>
            <a:spLocks noGrp="1"/>
          </p:cNvSpPr>
          <p:nvPr>
            <p:ph type="sldNum" sz="quarter" idx="12"/>
          </p:nvPr>
        </p:nvSpPr>
        <p:spPr/>
        <p:txBody>
          <a:bodyPr/>
          <a:lstStyle/>
          <a:p>
            <a:fld id="{8E0A238A-8599-44CE-8C7D-9538EC0F8B06}" type="slidenum">
              <a:rPr lang="fr-FR" smtClean="0"/>
              <a:pPr/>
              <a:t>34</a:t>
            </a:fld>
            <a:endParaRPr lang="fr-FR" dirty="0"/>
          </a:p>
        </p:txBody>
      </p:sp>
    </p:spTree>
    <p:extLst>
      <p:ext uri="{BB962C8B-B14F-4D97-AF65-F5344CB8AC3E}">
        <p14:creationId xmlns:p14="http://schemas.microsoft.com/office/powerpoint/2010/main" val="8660001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a:xfrm>
            <a:off x="406888" y="901893"/>
            <a:ext cx="11520000" cy="4793229"/>
          </a:xfrm>
        </p:spPr>
        <p:txBody>
          <a:bodyPr/>
          <a:lstStyle/>
          <a:p>
            <a:pPr marL="514350" indent="-514350" algn="just">
              <a:buFont typeface="+mj-lt"/>
              <a:buAutoNum type="arabicPeriod" startAt="4"/>
            </a:pPr>
            <a:r>
              <a:rPr lang="fr-FR" dirty="0">
                <a:solidFill>
                  <a:schemeClr val="tx2"/>
                </a:solidFill>
              </a:rPr>
              <a:t>LA DETERMINATION DU MONTANT DE L’INDEMNITE</a:t>
            </a:r>
          </a:p>
          <a:p>
            <a:pPr algn="just"/>
            <a:r>
              <a:rPr lang="fr-FR" sz="2000" dirty="0">
                <a:solidFill>
                  <a:schemeClr val="tx1"/>
                </a:solidFill>
              </a:rPr>
              <a:t>Elle est encadrée par les dispositions du </a:t>
            </a:r>
            <a:r>
              <a:rPr lang="fr-FR" sz="2000" b="1" dirty="0">
                <a:solidFill>
                  <a:schemeClr val="tx1"/>
                </a:solidFill>
              </a:rPr>
              <a:t>Décret n° 2019-1596 du 31 décembre 2019 relatif à l'indemnité spécifique de rupture conventionnelle</a:t>
            </a:r>
            <a:endParaRPr lang="fr-FR" sz="2000" dirty="0">
              <a:solidFill>
                <a:schemeClr val="tx1"/>
              </a:solidFill>
            </a:endParaRPr>
          </a:p>
          <a:p>
            <a:pPr marL="457200" lvl="1" indent="0" algn="just">
              <a:buNone/>
            </a:pPr>
            <a:r>
              <a:rPr lang="fr-FR" sz="1400" dirty="0">
                <a:solidFill>
                  <a:schemeClr val="tx1"/>
                </a:solidFill>
              </a:rPr>
              <a:t> </a:t>
            </a:r>
            <a:endParaRPr lang="fr-FR" sz="2000" dirty="0">
              <a:solidFill>
                <a:schemeClr val="tx1"/>
              </a:solidFill>
            </a:endParaRPr>
          </a:p>
          <a:p>
            <a:pPr algn="just"/>
            <a:endParaRPr lang="fr-FR" dirty="0">
              <a:solidFill>
                <a:schemeClr val="tx2"/>
              </a:solidFill>
            </a:endParaRPr>
          </a:p>
        </p:txBody>
      </p:sp>
      <p:sp>
        <p:nvSpPr>
          <p:cNvPr id="3" name="Espace réservé du texte 2"/>
          <p:cNvSpPr>
            <a:spLocks noGrp="1"/>
          </p:cNvSpPr>
          <p:nvPr>
            <p:ph type="body" sz="quarter" idx="14"/>
          </p:nvPr>
        </p:nvSpPr>
        <p:spPr/>
        <p:txBody>
          <a:bodyPr/>
          <a:lstStyle/>
          <a:p>
            <a:r>
              <a:rPr lang="fr-FR" dirty="0"/>
              <a:t>LA PROCEDURE </a:t>
            </a:r>
          </a:p>
        </p:txBody>
      </p:sp>
      <p:sp>
        <p:nvSpPr>
          <p:cNvPr id="4" name="Titre 3"/>
          <p:cNvSpPr>
            <a:spLocks noGrp="1"/>
          </p:cNvSpPr>
          <p:nvPr>
            <p:ph type="title"/>
          </p:nvPr>
        </p:nvSpPr>
        <p:spPr/>
        <p:txBody>
          <a:bodyPr/>
          <a:lstStyle/>
          <a:p>
            <a:r>
              <a:rPr lang="fr-FR" dirty="0"/>
              <a:t>La rupture conventionnelle </a:t>
            </a:r>
          </a:p>
        </p:txBody>
      </p:sp>
      <p:sp>
        <p:nvSpPr>
          <p:cNvPr id="5" name="Espace réservé du numéro de diapositive 4"/>
          <p:cNvSpPr>
            <a:spLocks noGrp="1"/>
          </p:cNvSpPr>
          <p:nvPr>
            <p:ph type="sldNum" sz="quarter" idx="12"/>
          </p:nvPr>
        </p:nvSpPr>
        <p:spPr/>
        <p:txBody>
          <a:bodyPr/>
          <a:lstStyle/>
          <a:p>
            <a:fld id="{8E0A238A-8599-44CE-8C7D-9538EC0F8B06}" type="slidenum">
              <a:rPr lang="fr-FR" smtClean="0"/>
              <a:pPr/>
              <a:t>35</a:t>
            </a:fld>
            <a:endParaRPr lang="fr-FR" dirty="0"/>
          </a:p>
        </p:txBody>
      </p:sp>
      <p:graphicFrame>
        <p:nvGraphicFramePr>
          <p:cNvPr id="6" name="Tableau 5"/>
          <p:cNvGraphicFramePr>
            <a:graphicFrameLocks noGrp="1"/>
          </p:cNvGraphicFramePr>
          <p:nvPr/>
        </p:nvGraphicFramePr>
        <p:xfrm>
          <a:off x="838199" y="2303480"/>
          <a:ext cx="10194236" cy="4028440"/>
        </p:xfrm>
        <a:graphic>
          <a:graphicData uri="http://schemas.openxmlformats.org/drawingml/2006/table">
            <a:tbl>
              <a:tblPr firstRow="1" bandRow="1">
                <a:tableStyleId>{46F890A9-2807-4EBB-B81D-B2AA78EC7F39}</a:tableStyleId>
              </a:tblPr>
              <a:tblGrid>
                <a:gridCol w="5085523">
                  <a:extLst>
                    <a:ext uri="{9D8B030D-6E8A-4147-A177-3AD203B41FA5}">
                      <a16:colId xmlns:a16="http://schemas.microsoft.com/office/drawing/2014/main" val="1730022232"/>
                    </a:ext>
                  </a:extLst>
                </a:gridCol>
                <a:gridCol w="5108713">
                  <a:extLst>
                    <a:ext uri="{9D8B030D-6E8A-4147-A177-3AD203B41FA5}">
                      <a16:colId xmlns:a16="http://schemas.microsoft.com/office/drawing/2014/main" val="440164512"/>
                    </a:ext>
                  </a:extLst>
                </a:gridCol>
              </a:tblGrid>
              <a:tr h="370840">
                <a:tc>
                  <a:txBody>
                    <a:bodyPr/>
                    <a:lstStyle/>
                    <a:p>
                      <a:r>
                        <a:rPr lang="fr-FR" dirty="0"/>
                        <a:t>MONTANT MINIMUM (</a:t>
                      </a:r>
                      <a:r>
                        <a:rPr lang="fr-FR" baseline="0" dirty="0"/>
                        <a:t>plancher)</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r>
                        <a:rPr lang="fr-FR" dirty="0"/>
                        <a:t>MONTANT</a:t>
                      </a:r>
                      <a:r>
                        <a:rPr lang="fr-FR" baseline="0" dirty="0"/>
                        <a:t> MAXIMUM (plafond)</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3644984731"/>
                  </a:ext>
                </a:extLst>
              </a:tr>
              <a:tr h="370840">
                <a:tc>
                  <a:txBody>
                    <a:bodyPr/>
                    <a:lstStyle/>
                    <a:p>
                      <a:pPr marL="285750" lvl="0" indent="-285750" algn="just">
                        <a:buFont typeface="Arial" panose="020B0604020202020204" pitchFamily="34" charset="0"/>
                        <a:buChar char="•"/>
                      </a:pPr>
                      <a:r>
                        <a:rPr lang="fr-FR" sz="1800" dirty="0">
                          <a:solidFill>
                            <a:schemeClr val="tx1"/>
                          </a:solidFill>
                        </a:rPr>
                        <a:t>¼ de mois de rémunération brute par année d'ancienneté pour les années jusqu'à 10 ans ; </a:t>
                      </a:r>
                    </a:p>
                    <a:p>
                      <a:pPr marL="285750" lvl="0" indent="-285750" algn="just">
                        <a:buFont typeface="Arial" panose="020B0604020202020204" pitchFamily="34" charset="0"/>
                        <a:buChar char="•"/>
                      </a:pPr>
                      <a:r>
                        <a:rPr lang="fr-FR" sz="1800" dirty="0">
                          <a:solidFill>
                            <a:schemeClr val="tx1"/>
                          </a:solidFill>
                        </a:rPr>
                        <a:t>2/5èmes  de mois de rémunération brute par année d'ancienneté pour les années à partir de 10 ans et jusqu'à 15 ans </a:t>
                      </a:r>
                    </a:p>
                    <a:p>
                      <a:pPr marL="285750" lvl="0" indent="-285750" algn="just">
                        <a:buFont typeface="Arial" panose="020B0604020202020204" pitchFamily="34" charset="0"/>
                        <a:buChar char="•"/>
                      </a:pPr>
                      <a:r>
                        <a:rPr lang="fr-FR" sz="1800" dirty="0">
                          <a:solidFill>
                            <a:schemeClr val="tx1"/>
                          </a:solidFill>
                        </a:rPr>
                        <a:t>½ mois de rémunération brute par année d'ancienneté à partir de 15 ans et jusqu'à 20 ans </a:t>
                      </a:r>
                    </a:p>
                    <a:p>
                      <a:pPr marL="285750" lvl="0" indent="-285750" algn="just">
                        <a:buFont typeface="Arial" panose="020B0604020202020204" pitchFamily="34" charset="0"/>
                        <a:buChar char="•"/>
                      </a:pPr>
                      <a:r>
                        <a:rPr lang="fr-FR" sz="1800" dirty="0">
                          <a:solidFill>
                            <a:schemeClr val="tx1"/>
                          </a:solidFill>
                        </a:rPr>
                        <a:t>3/5èmes de mois de rémunération brute par année d'ancienneté à partir de 20 ans et jusqu'à 25 ans. </a:t>
                      </a:r>
                      <a:endParaRPr lang="fr-FR" sz="1800" dirty="0"/>
                    </a:p>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800" dirty="0">
                          <a:solidFill>
                            <a:schemeClr val="tx1"/>
                          </a:solidFill>
                        </a:rPr>
                        <a:t>1/12èmes de la rémunération brute annuelle perçue par l'agent par année d'ancienneté, dans la limite de 24 ans d'ancienneté. </a:t>
                      </a:r>
                    </a:p>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10589339"/>
                  </a:ext>
                </a:extLst>
              </a:tr>
            </a:tbl>
          </a:graphicData>
        </a:graphic>
      </p:graphicFrame>
    </p:spTree>
    <p:extLst>
      <p:ext uri="{BB962C8B-B14F-4D97-AF65-F5344CB8AC3E}">
        <p14:creationId xmlns:p14="http://schemas.microsoft.com/office/powerpoint/2010/main" val="20975946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a:xfrm>
            <a:off x="290426" y="902270"/>
            <a:ext cx="11520000" cy="5600700"/>
          </a:xfrm>
        </p:spPr>
        <p:txBody>
          <a:bodyPr/>
          <a:lstStyle/>
          <a:p>
            <a:pPr marL="514350" indent="-514350" algn="just">
              <a:buFont typeface="+mj-lt"/>
              <a:buAutoNum type="arabicPeriod" startAt="4"/>
            </a:pPr>
            <a:r>
              <a:rPr lang="fr-FR" dirty="0">
                <a:solidFill>
                  <a:schemeClr val="tx2"/>
                </a:solidFill>
              </a:rPr>
              <a:t>LA DETERMINATION DU MONTANT DE L’INDEMNITE</a:t>
            </a:r>
          </a:p>
          <a:p>
            <a:pPr algn="just"/>
            <a:r>
              <a:rPr lang="fr-FR" sz="2000" dirty="0">
                <a:solidFill>
                  <a:schemeClr val="tx1"/>
                </a:solidFill>
              </a:rPr>
              <a:t>Pour la détermination de la rémunération servant à déterminer le montant plancher et plafond de l’indemnité</a:t>
            </a:r>
          </a:p>
          <a:p>
            <a:pPr marL="342900" indent="-342900" algn="just">
              <a:buClr>
                <a:schemeClr val="tx2"/>
              </a:buClr>
              <a:buFont typeface="Wingdings" panose="05000000000000000000" pitchFamily="2" charset="2"/>
              <a:buChar char="Ø"/>
            </a:pPr>
            <a:r>
              <a:rPr lang="fr-FR" sz="2400" dirty="0">
                <a:solidFill>
                  <a:schemeClr val="tx1"/>
                </a:solidFill>
              </a:rPr>
              <a:t> </a:t>
            </a:r>
            <a:r>
              <a:rPr lang="fr-FR" sz="2400" dirty="0">
                <a:solidFill>
                  <a:schemeClr val="tx2"/>
                </a:solidFill>
              </a:rPr>
              <a:t>La rémunération brute de référence </a:t>
            </a:r>
            <a:r>
              <a:rPr lang="fr-FR" sz="2000" dirty="0">
                <a:solidFill>
                  <a:schemeClr val="tx1"/>
                </a:solidFill>
              </a:rPr>
              <a:t>est la </a:t>
            </a:r>
            <a:r>
              <a:rPr lang="fr-FR" sz="2000" b="1" dirty="0">
                <a:solidFill>
                  <a:schemeClr val="tx1"/>
                </a:solidFill>
              </a:rPr>
              <a:t>rémunération brute annuelle perçue par l'agent au cours de l'année civile précédant celle de la date d'effet de la rupture conventionnelle. </a:t>
            </a:r>
          </a:p>
          <a:p>
            <a:pPr algn="just"/>
            <a:r>
              <a:rPr lang="fr-FR" sz="1600" dirty="0">
                <a:solidFill>
                  <a:schemeClr val="tx1"/>
                </a:solidFill>
              </a:rPr>
              <a:t>En outre, </a:t>
            </a:r>
            <a:r>
              <a:rPr lang="fr-FR" sz="1600" b="1" dirty="0">
                <a:solidFill>
                  <a:schemeClr val="tx1"/>
                </a:solidFill>
              </a:rPr>
              <a:t>sont exclues </a:t>
            </a:r>
            <a:r>
              <a:rPr lang="fr-FR" sz="1600" dirty="0">
                <a:solidFill>
                  <a:schemeClr val="tx1"/>
                </a:solidFill>
              </a:rPr>
              <a:t>de cette rémunération de référence : </a:t>
            </a:r>
          </a:p>
          <a:p>
            <a:pPr marL="1028700" lvl="1" indent="-342900" algn="just"/>
            <a:r>
              <a:rPr lang="fr-FR" sz="1600" dirty="0">
                <a:solidFill>
                  <a:schemeClr val="tx1"/>
                </a:solidFill>
              </a:rPr>
              <a:t>Les primes et indemnités qui ont le caractère de remboursement de frais ; </a:t>
            </a:r>
          </a:p>
          <a:p>
            <a:pPr marL="1028700" lvl="1" indent="-342900" algn="just"/>
            <a:r>
              <a:rPr lang="fr-FR" sz="1600" dirty="0">
                <a:solidFill>
                  <a:schemeClr val="tx1"/>
                </a:solidFill>
              </a:rPr>
              <a:t>Les majorations et indexations relatives à une affection outre-mer ; </a:t>
            </a:r>
          </a:p>
          <a:p>
            <a:pPr marL="1028700" lvl="1" indent="-342900" algn="just"/>
            <a:r>
              <a:rPr lang="fr-FR" sz="1600" dirty="0">
                <a:solidFill>
                  <a:schemeClr val="tx1"/>
                </a:solidFill>
              </a:rPr>
              <a:t>L'indemnité de résidence à l'étranger ; </a:t>
            </a:r>
          </a:p>
          <a:p>
            <a:pPr marL="1028700" lvl="1" indent="-342900" algn="just"/>
            <a:r>
              <a:rPr lang="fr-FR" sz="1600" dirty="0">
                <a:solidFill>
                  <a:schemeClr val="tx1"/>
                </a:solidFill>
              </a:rPr>
              <a:t>Les primes et indemnités liées au changement de résidence, à la primo-affectation, à la mobilité géographique et aux restructurations ; </a:t>
            </a:r>
          </a:p>
          <a:p>
            <a:pPr marL="1028700" lvl="1" indent="-342900" algn="just"/>
            <a:r>
              <a:rPr lang="fr-FR" sz="1600" dirty="0">
                <a:solidFill>
                  <a:schemeClr val="tx1"/>
                </a:solidFill>
              </a:rPr>
              <a:t>Les indemnités d'enseignement ou de jury ainsi que les autres indemnités non directement liées à l'emploi. </a:t>
            </a:r>
          </a:p>
          <a:p>
            <a:pPr marL="1028700" lvl="1" indent="-342900" algn="just"/>
            <a:endParaRPr lang="fr-FR" sz="1600" dirty="0"/>
          </a:p>
          <a:p>
            <a:pPr marL="457200" indent="-457200" algn="just">
              <a:buFont typeface="Wingdings" panose="05000000000000000000" pitchFamily="2" charset="2"/>
              <a:buChar char="Ø"/>
            </a:pPr>
            <a:r>
              <a:rPr lang="fr-FR" sz="2400" dirty="0">
                <a:solidFill>
                  <a:schemeClr val="tx2"/>
                </a:solidFill>
              </a:rPr>
              <a:t>L'appréciation de l'ancienneté </a:t>
            </a:r>
            <a:r>
              <a:rPr lang="fr-FR" sz="2000" dirty="0">
                <a:solidFill>
                  <a:schemeClr val="tx1"/>
                </a:solidFill>
              </a:rPr>
              <a:t>tient compte </a:t>
            </a:r>
            <a:r>
              <a:rPr lang="fr-FR" sz="2000" b="1" dirty="0">
                <a:solidFill>
                  <a:schemeClr val="tx1"/>
                </a:solidFill>
              </a:rPr>
              <a:t>des durées de services effectifs accomplis dans la fonction publique de l'Etat, la fonction publique territoriale et dans la fonction publique hospitalière. </a:t>
            </a:r>
          </a:p>
          <a:p>
            <a:pPr algn="just"/>
            <a:endParaRPr lang="fr-FR" sz="2000" dirty="0">
              <a:solidFill>
                <a:schemeClr val="tx1"/>
              </a:solidFill>
            </a:endParaRPr>
          </a:p>
          <a:p>
            <a:pPr algn="just"/>
            <a:endParaRPr lang="fr-FR" dirty="0">
              <a:solidFill>
                <a:schemeClr val="tx2"/>
              </a:solidFill>
            </a:endParaRPr>
          </a:p>
        </p:txBody>
      </p:sp>
      <p:sp>
        <p:nvSpPr>
          <p:cNvPr id="3" name="Espace réservé du texte 2"/>
          <p:cNvSpPr>
            <a:spLocks noGrp="1"/>
          </p:cNvSpPr>
          <p:nvPr>
            <p:ph type="body" sz="quarter" idx="14"/>
          </p:nvPr>
        </p:nvSpPr>
        <p:spPr/>
        <p:txBody>
          <a:bodyPr/>
          <a:lstStyle/>
          <a:p>
            <a:r>
              <a:rPr lang="fr-FR" dirty="0"/>
              <a:t>LA PROCEDURE </a:t>
            </a:r>
          </a:p>
        </p:txBody>
      </p:sp>
      <p:sp>
        <p:nvSpPr>
          <p:cNvPr id="4" name="Titre 3"/>
          <p:cNvSpPr>
            <a:spLocks noGrp="1"/>
          </p:cNvSpPr>
          <p:nvPr>
            <p:ph type="title"/>
          </p:nvPr>
        </p:nvSpPr>
        <p:spPr/>
        <p:txBody>
          <a:bodyPr/>
          <a:lstStyle/>
          <a:p>
            <a:r>
              <a:rPr lang="fr-FR" dirty="0"/>
              <a:t>La rupture conventionnelle </a:t>
            </a:r>
          </a:p>
        </p:txBody>
      </p:sp>
      <p:sp>
        <p:nvSpPr>
          <p:cNvPr id="5" name="Espace réservé du numéro de diapositive 4"/>
          <p:cNvSpPr>
            <a:spLocks noGrp="1"/>
          </p:cNvSpPr>
          <p:nvPr>
            <p:ph type="sldNum" sz="quarter" idx="12"/>
          </p:nvPr>
        </p:nvSpPr>
        <p:spPr/>
        <p:txBody>
          <a:bodyPr/>
          <a:lstStyle/>
          <a:p>
            <a:fld id="{8E0A238A-8599-44CE-8C7D-9538EC0F8B06}" type="slidenum">
              <a:rPr lang="fr-FR" smtClean="0"/>
              <a:pPr/>
              <a:t>36</a:t>
            </a:fld>
            <a:endParaRPr lang="fr-FR" dirty="0"/>
          </a:p>
        </p:txBody>
      </p:sp>
    </p:spTree>
    <p:extLst>
      <p:ext uri="{BB962C8B-B14F-4D97-AF65-F5344CB8AC3E}">
        <p14:creationId xmlns:p14="http://schemas.microsoft.com/office/powerpoint/2010/main" val="22523919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a:xfrm>
            <a:off x="322435" y="897300"/>
            <a:ext cx="11520000" cy="5600700"/>
          </a:xfrm>
        </p:spPr>
        <p:txBody>
          <a:bodyPr/>
          <a:lstStyle/>
          <a:p>
            <a:pPr marL="457200" indent="-457200" algn="just">
              <a:buFont typeface="+mj-lt"/>
              <a:buAutoNum type="arabicPeriod" startAt="5"/>
            </a:pPr>
            <a:r>
              <a:rPr lang="fr-FR" dirty="0">
                <a:solidFill>
                  <a:schemeClr val="tx2"/>
                </a:solidFill>
              </a:rPr>
              <a:t>LE DELAI DE RETRACTATION </a:t>
            </a:r>
          </a:p>
          <a:p>
            <a:pPr algn="just"/>
            <a:r>
              <a:rPr lang="fr-FR" dirty="0">
                <a:solidFill>
                  <a:schemeClr val="tx1"/>
                </a:solidFill>
              </a:rPr>
              <a:t>L’autorité territoriale comme l’agent disposent de la possibilité de revenir sur leur décision. </a:t>
            </a:r>
          </a:p>
          <a:p>
            <a:pPr algn="just"/>
            <a:endParaRPr lang="fr-FR" dirty="0">
              <a:solidFill>
                <a:schemeClr val="tx1"/>
              </a:solidFill>
            </a:endParaRPr>
          </a:p>
          <a:p>
            <a:pPr algn="just"/>
            <a:r>
              <a:rPr lang="fr-FR" dirty="0">
                <a:solidFill>
                  <a:schemeClr val="tx1"/>
                </a:solidFill>
              </a:rPr>
              <a:t>Pour ce faire, elles disposent </a:t>
            </a:r>
            <a:r>
              <a:rPr lang="fr-FR" b="1" dirty="0">
                <a:solidFill>
                  <a:schemeClr val="tx1"/>
                </a:solidFill>
              </a:rPr>
              <a:t>d’un délai de 15 jours francs</a:t>
            </a:r>
            <a:r>
              <a:rPr lang="fr-FR" dirty="0">
                <a:solidFill>
                  <a:schemeClr val="tx1"/>
                </a:solidFill>
              </a:rPr>
              <a:t>, qui commence à courir 1 jour franc après la date de la signature de la convention de rupture conventionnelle.</a:t>
            </a:r>
          </a:p>
          <a:p>
            <a:pPr algn="just"/>
            <a:r>
              <a:rPr lang="fr-FR" dirty="0">
                <a:solidFill>
                  <a:schemeClr val="tx1"/>
                </a:solidFill>
              </a:rPr>
              <a:t/>
            </a:r>
            <a:br>
              <a:rPr lang="fr-FR" dirty="0">
                <a:solidFill>
                  <a:schemeClr val="tx1"/>
                </a:solidFill>
              </a:rPr>
            </a:br>
            <a:r>
              <a:rPr lang="fr-FR" dirty="0">
                <a:solidFill>
                  <a:schemeClr val="tx1"/>
                </a:solidFill>
              </a:rPr>
              <a:t>La rétractation s’exerce sous la forme d’une lettre recommandée avec demande d’avis de réception ou remise en main propre contre signature.</a:t>
            </a:r>
          </a:p>
        </p:txBody>
      </p:sp>
      <p:sp>
        <p:nvSpPr>
          <p:cNvPr id="3" name="Espace réservé du texte 2"/>
          <p:cNvSpPr>
            <a:spLocks noGrp="1"/>
          </p:cNvSpPr>
          <p:nvPr>
            <p:ph type="body" sz="quarter" idx="14"/>
          </p:nvPr>
        </p:nvSpPr>
        <p:spPr/>
        <p:txBody>
          <a:bodyPr/>
          <a:lstStyle/>
          <a:p>
            <a:r>
              <a:rPr lang="fr-FR" dirty="0"/>
              <a:t>LA PROCEDURE </a:t>
            </a:r>
          </a:p>
        </p:txBody>
      </p:sp>
      <p:sp>
        <p:nvSpPr>
          <p:cNvPr id="4" name="Titre 3"/>
          <p:cNvSpPr>
            <a:spLocks noGrp="1"/>
          </p:cNvSpPr>
          <p:nvPr>
            <p:ph type="title"/>
          </p:nvPr>
        </p:nvSpPr>
        <p:spPr/>
        <p:txBody>
          <a:bodyPr/>
          <a:lstStyle/>
          <a:p>
            <a:r>
              <a:rPr lang="fr-FR" dirty="0"/>
              <a:t>La rupture conventionnelle </a:t>
            </a:r>
          </a:p>
        </p:txBody>
      </p:sp>
      <p:sp>
        <p:nvSpPr>
          <p:cNvPr id="5" name="Espace réservé du numéro de diapositive 4"/>
          <p:cNvSpPr>
            <a:spLocks noGrp="1"/>
          </p:cNvSpPr>
          <p:nvPr>
            <p:ph type="sldNum" sz="quarter" idx="12"/>
          </p:nvPr>
        </p:nvSpPr>
        <p:spPr/>
        <p:txBody>
          <a:bodyPr/>
          <a:lstStyle/>
          <a:p>
            <a:fld id="{8E0A238A-8599-44CE-8C7D-9538EC0F8B06}" type="slidenum">
              <a:rPr lang="fr-FR" smtClean="0"/>
              <a:pPr/>
              <a:t>37</a:t>
            </a:fld>
            <a:endParaRPr lang="fr-FR" dirty="0"/>
          </a:p>
        </p:txBody>
      </p:sp>
    </p:spTree>
    <p:extLst>
      <p:ext uri="{BB962C8B-B14F-4D97-AF65-F5344CB8AC3E}">
        <p14:creationId xmlns:p14="http://schemas.microsoft.com/office/powerpoint/2010/main" val="41629177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a:xfrm>
            <a:off x="322435" y="897300"/>
            <a:ext cx="11520000" cy="5600700"/>
          </a:xfrm>
        </p:spPr>
        <p:txBody>
          <a:bodyPr/>
          <a:lstStyle/>
          <a:p>
            <a:pPr marL="514350" indent="-514350" algn="just">
              <a:buFont typeface="+mj-lt"/>
              <a:buAutoNum type="arabicPeriod" startAt="6"/>
            </a:pPr>
            <a:r>
              <a:rPr lang="fr-FR" dirty="0">
                <a:solidFill>
                  <a:schemeClr val="tx2"/>
                </a:solidFill>
              </a:rPr>
              <a:t>LES EFFETS </a:t>
            </a:r>
          </a:p>
          <a:p>
            <a:pPr marL="514350" indent="-514350" algn="just">
              <a:buFont typeface="+mj-lt"/>
              <a:buAutoNum type="arabicPeriod" startAt="6"/>
            </a:pPr>
            <a:endParaRPr lang="fr-FR" dirty="0">
              <a:solidFill>
                <a:schemeClr val="tx2"/>
              </a:solidFill>
            </a:endParaRPr>
          </a:p>
          <a:p>
            <a:pPr algn="just"/>
            <a:r>
              <a:rPr lang="fr-FR" dirty="0">
                <a:solidFill>
                  <a:schemeClr val="tx1"/>
                </a:solidFill>
              </a:rPr>
              <a:t>En l’absence de rétractation de l’une des parties :</a:t>
            </a:r>
          </a:p>
          <a:p>
            <a:pPr algn="just"/>
            <a:r>
              <a:rPr lang="fr-FR" dirty="0">
                <a:solidFill>
                  <a:schemeClr val="tx1"/>
                </a:solidFill>
              </a:rPr>
              <a:t>Le fonctionnaire est radié des cadres à la date de cessation définitive de fonctions convenue dans la convention de rupture conventionnelle.</a:t>
            </a:r>
          </a:p>
          <a:p>
            <a:pPr algn="just"/>
            <a:r>
              <a:rPr lang="fr-FR" dirty="0">
                <a:solidFill>
                  <a:schemeClr val="tx1"/>
                </a:solidFill>
              </a:rPr>
              <a:t>Le contrat de l’agent en CDI prend fin à la date convenue dans la convention de rupture conventionnelle.</a:t>
            </a:r>
          </a:p>
          <a:p>
            <a:pPr algn="just"/>
            <a:endParaRPr lang="fr-FR" dirty="0">
              <a:solidFill>
                <a:schemeClr val="tx2"/>
              </a:solidFill>
            </a:endParaRPr>
          </a:p>
        </p:txBody>
      </p:sp>
      <p:sp>
        <p:nvSpPr>
          <p:cNvPr id="3" name="Espace réservé du texte 2"/>
          <p:cNvSpPr>
            <a:spLocks noGrp="1"/>
          </p:cNvSpPr>
          <p:nvPr>
            <p:ph type="body" sz="quarter" idx="14"/>
          </p:nvPr>
        </p:nvSpPr>
        <p:spPr/>
        <p:txBody>
          <a:bodyPr/>
          <a:lstStyle/>
          <a:p>
            <a:r>
              <a:rPr lang="fr-FR" dirty="0"/>
              <a:t>LA PROCEDURE </a:t>
            </a:r>
          </a:p>
        </p:txBody>
      </p:sp>
      <p:sp>
        <p:nvSpPr>
          <p:cNvPr id="4" name="Titre 3"/>
          <p:cNvSpPr>
            <a:spLocks noGrp="1"/>
          </p:cNvSpPr>
          <p:nvPr>
            <p:ph type="title"/>
          </p:nvPr>
        </p:nvSpPr>
        <p:spPr/>
        <p:txBody>
          <a:bodyPr/>
          <a:lstStyle/>
          <a:p>
            <a:r>
              <a:rPr lang="fr-FR" dirty="0"/>
              <a:t>La rupture conventionnelle </a:t>
            </a:r>
          </a:p>
        </p:txBody>
      </p:sp>
      <p:sp>
        <p:nvSpPr>
          <p:cNvPr id="5" name="Espace réservé du numéro de diapositive 4"/>
          <p:cNvSpPr>
            <a:spLocks noGrp="1"/>
          </p:cNvSpPr>
          <p:nvPr>
            <p:ph type="sldNum" sz="quarter" idx="12"/>
          </p:nvPr>
        </p:nvSpPr>
        <p:spPr/>
        <p:txBody>
          <a:bodyPr/>
          <a:lstStyle/>
          <a:p>
            <a:fld id="{8E0A238A-8599-44CE-8C7D-9538EC0F8B06}" type="slidenum">
              <a:rPr lang="fr-FR" smtClean="0"/>
              <a:pPr/>
              <a:t>38</a:t>
            </a:fld>
            <a:endParaRPr lang="fr-FR" dirty="0"/>
          </a:p>
        </p:txBody>
      </p:sp>
    </p:spTree>
    <p:extLst>
      <p:ext uri="{BB962C8B-B14F-4D97-AF65-F5344CB8AC3E}">
        <p14:creationId xmlns:p14="http://schemas.microsoft.com/office/powerpoint/2010/main" val="602369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a:xfrm>
            <a:off x="280487" y="897300"/>
            <a:ext cx="11520000" cy="5600700"/>
          </a:xfrm>
        </p:spPr>
        <p:txBody>
          <a:bodyPr/>
          <a:lstStyle/>
          <a:p>
            <a:pPr marL="514350" indent="-514350" algn="just">
              <a:buFont typeface="+mj-lt"/>
              <a:buAutoNum type="arabicPeriod" startAt="6"/>
            </a:pPr>
            <a:r>
              <a:rPr lang="fr-FR" dirty="0">
                <a:solidFill>
                  <a:schemeClr val="tx2"/>
                </a:solidFill>
              </a:rPr>
              <a:t>LES EFFETS </a:t>
            </a:r>
          </a:p>
          <a:p>
            <a:pPr algn="just"/>
            <a:endParaRPr lang="fr-FR" dirty="0">
              <a:solidFill>
                <a:schemeClr val="tx2"/>
              </a:solidFill>
            </a:endParaRPr>
          </a:p>
          <a:p>
            <a:pPr algn="just"/>
            <a:r>
              <a:rPr lang="fr-FR" sz="2400" dirty="0">
                <a:solidFill>
                  <a:schemeClr val="tx1"/>
                </a:solidFill>
              </a:rPr>
              <a:t>Préalablement à leur recrutement, les candidats retenus pour occuper, en qualité d'agent public, un emploi au sein de la fonction publique (3 versants) adressent à l'autorité de recrutement une attestation sur l'honneur qu'ils n'ont pas bénéficié, durant les six années précédant le recrutement, d'une indemnité spécifique de rupture conventionnelle soumise à l'obligation de remboursement prévue.</a:t>
            </a:r>
          </a:p>
          <a:p>
            <a:pPr algn="just"/>
            <a:endParaRPr lang="fr-FR" sz="2400" dirty="0">
              <a:solidFill>
                <a:schemeClr val="tx1"/>
              </a:solidFill>
            </a:endParaRPr>
          </a:p>
          <a:p>
            <a:pPr algn="just"/>
            <a:r>
              <a:rPr lang="fr-FR" sz="2400" b="1" dirty="0"/>
              <a:t>-&gt; Depuis le 21 février 2026, </a:t>
            </a:r>
            <a:r>
              <a:rPr lang="fr-FR" sz="2400" dirty="0"/>
              <a:t>en cas de recrutement dans les 6 ans suivant la rupture conventionnelle, </a:t>
            </a:r>
            <a:r>
              <a:rPr lang="fr-FR" sz="2400" b="1" dirty="0"/>
              <a:t>le fonctionnaire </a:t>
            </a:r>
            <a:r>
              <a:rPr lang="fr-FR" sz="2400" dirty="0"/>
              <a:t>doit rembourser le montant de la rupture conventionnelle en cas de retour </a:t>
            </a:r>
            <a:r>
              <a:rPr lang="fr-FR" sz="2400" b="1" dirty="0"/>
              <a:t>au sein du versant de la fonction publique </a:t>
            </a:r>
            <a:r>
              <a:rPr lang="fr-FR" sz="2400" dirty="0"/>
              <a:t>(auparavant l’agent devait rembourser en cas de retour au sein de la même collectivité ou d’un établissement public en relevant).</a:t>
            </a:r>
            <a:endParaRPr lang="fr-FR" sz="2400" dirty="0">
              <a:solidFill>
                <a:schemeClr val="tx2"/>
              </a:solidFill>
            </a:endParaRPr>
          </a:p>
        </p:txBody>
      </p:sp>
      <p:sp>
        <p:nvSpPr>
          <p:cNvPr id="3" name="Espace réservé du texte 2"/>
          <p:cNvSpPr>
            <a:spLocks noGrp="1"/>
          </p:cNvSpPr>
          <p:nvPr>
            <p:ph type="body" sz="quarter" idx="14"/>
          </p:nvPr>
        </p:nvSpPr>
        <p:spPr/>
        <p:txBody>
          <a:bodyPr/>
          <a:lstStyle/>
          <a:p>
            <a:r>
              <a:rPr lang="fr-FR" dirty="0"/>
              <a:t>LA PROCEDURE </a:t>
            </a:r>
          </a:p>
        </p:txBody>
      </p:sp>
      <p:sp>
        <p:nvSpPr>
          <p:cNvPr id="4" name="Titre 3"/>
          <p:cNvSpPr>
            <a:spLocks noGrp="1"/>
          </p:cNvSpPr>
          <p:nvPr>
            <p:ph type="title"/>
          </p:nvPr>
        </p:nvSpPr>
        <p:spPr/>
        <p:txBody>
          <a:bodyPr/>
          <a:lstStyle/>
          <a:p>
            <a:r>
              <a:rPr lang="fr-FR" dirty="0"/>
              <a:t>La rupture conventionnelle </a:t>
            </a:r>
          </a:p>
        </p:txBody>
      </p:sp>
      <p:sp>
        <p:nvSpPr>
          <p:cNvPr id="5" name="Espace réservé du numéro de diapositive 4"/>
          <p:cNvSpPr>
            <a:spLocks noGrp="1"/>
          </p:cNvSpPr>
          <p:nvPr>
            <p:ph type="sldNum" sz="quarter" idx="12"/>
          </p:nvPr>
        </p:nvSpPr>
        <p:spPr/>
        <p:txBody>
          <a:bodyPr/>
          <a:lstStyle/>
          <a:p>
            <a:fld id="{8E0A238A-8599-44CE-8C7D-9538EC0F8B06}" type="slidenum">
              <a:rPr lang="fr-FR" smtClean="0"/>
              <a:pPr/>
              <a:t>39</a:t>
            </a:fld>
            <a:endParaRPr lang="fr-FR" dirty="0"/>
          </a:p>
        </p:txBody>
      </p:sp>
    </p:spTree>
    <p:extLst>
      <p:ext uri="{BB962C8B-B14F-4D97-AF65-F5344CB8AC3E}">
        <p14:creationId xmlns:p14="http://schemas.microsoft.com/office/powerpoint/2010/main" val="9256143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8599560D-BEE5-4370-95D3-A1600D8E27B6}"/>
              </a:ext>
            </a:extLst>
          </p:cNvPr>
          <p:cNvSpPr>
            <a:spLocks noGrp="1"/>
          </p:cNvSpPr>
          <p:nvPr>
            <p:ph type="body" sz="quarter" idx="14"/>
          </p:nvPr>
        </p:nvSpPr>
        <p:spPr/>
        <p:txBody>
          <a:bodyPr/>
          <a:lstStyle/>
          <a:p>
            <a:r>
              <a:rPr lang="fr-FR" dirty="0"/>
              <a:t>Formation de maître d’apprentissage</a:t>
            </a:r>
          </a:p>
        </p:txBody>
      </p:sp>
      <p:sp>
        <p:nvSpPr>
          <p:cNvPr id="4" name="Titre 3">
            <a:extLst>
              <a:ext uri="{FF2B5EF4-FFF2-40B4-BE49-F238E27FC236}">
                <a16:creationId xmlns:a16="http://schemas.microsoft.com/office/drawing/2014/main" id="{0F35D8D0-C160-41E7-808E-CD7273C751EB}"/>
              </a:ext>
            </a:extLst>
          </p:cNvPr>
          <p:cNvSpPr>
            <a:spLocks noGrp="1"/>
          </p:cNvSpPr>
          <p:nvPr>
            <p:ph type="title"/>
          </p:nvPr>
        </p:nvSpPr>
        <p:spPr>
          <a:xfrm>
            <a:off x="303607" y="302738"/>
            <a:ext cx="11810196" cy="395597"/>
          </a:xfrm>
        </p:spPr>
        <p:txBody>
          <a:bodyPr/>
          <a:lstStyle/>
          <a:p>
            <a:r>
              <a:rPr lang="fr-FR" sz="1600" cap="all" dirty="0">
                <a:latin typeface="+mn-lt"/>
              </a:rPr>
              <a:t>ACCUEIL D’UN APPRENTI</a:t>
            </a:r>
          </a:p>
        </p:txBody>
      </p:sp>
      <p:sp>
        <p:nvSpPr>
          <p:cNvPr id="5" name="Espace réservé du numéro de diapositive 4">
            <a:extLst>
              <a:ext uri="{FF2B5EF4-FFF2-40B4-BE49-F238E27FC236}">
                <a16:creationId xmlns:a16="http://schemas.microsoft.com/office/drawing/2014/main" id="{DE933FB2-9AFA-4BD6-8202-7407BF5A96B4}"/>
              </a:ext>
            </a:extLst>
          </p:cNvPr>
          <p:cNvSpPr>
            <a:spLocks noGrp="1"/>
          </p:cNvSpPr>
          <p:nvPr>
            <p:ph type="sldNum" sz="quarter" idx="12"/>
          </p:nvPr>
        </p:nvSpPr>
        <p:spPr/>
        <p:txBody>
          <a:bodyPr/>
          <a:lstStyle/>
          <a:p>
            <a:fld id="{8E0A238A-8599-44CE-8C7D-9538EC0F8B06}" type="slidenum">
              <a:rPr lang="fr-FR" smtClean="0"/>
              <a:pPr/>
              <a:t>4</a:t>
            </a:fld>
            <a:endParaRPr lang="fr-FR" dirty="0"/>
          </a:p>
        </p:txBody>
      </p:sp>
      <p:sp>
        <p:nvSpPr>
          <p:cNvPr id="14" name="Espace réservé du contenu 2">
            <a:extLst>
              <a:ext uri="{FF2B5EF4-FFF2-40B4-BE49-F238E27FC236}">
                <a16:creationId xmlns:a16="http://schemas.microsoft.com/office/drawing/2014/main" id="{1E49A669-E642-16A1-A2B1-DC9F86876E28}"/>
              </a:ext>
            </a:extLst>
          </p:cNvPr>
          <p:cNvSpPr txBox="1">
            <a:spLocks/>
          </p:cNvSpPr>
          <p:nvPr/>
        </p:nvSpPr>
        <p:spPr>
          <a:xfrm>
            <a:off x="967961" y="4844630"/>
            <a:ext cx="10829165" cy="1187117"/>
          </a:xfrm>
          <a:prstGeom prst="rect">
            <a:avLst/>
          </a:prstGeom>
        </p:spPr>
        <p:txBody>
          <a:bodyPr lIns="91440" tIns="45720" rIns="91440" bIns="45720" anchor="t">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lgn="just">
              <a:buNone/>
            </a:pPr>
            <a:endParaRPr lang="fr-FR" sz="2000" dirty="0">
              <a:solidFill>
                <a:srgbClr val="203242"/>
              </a:solidFill>
            </a:endParaRPr>
          </a:p>
        </p:txBody>
      </p:sp>
      <p:sp>
        <p:nvSpPr>
          <p:cNvPr id="9" name="Espace réservé du contenu 2">
            <a:extLst>
              <a:ext uri="{FF2B5EF4-FFF2-40B4-BE49-F238E27FC236}">
                <a16:creationId xmlns:a16="http://schemas.microsoft.com/office/drawing/2014/main" id="{1E49A669-E642-16A1-A2B1-DC9F86876E28}"/>
              </a:ext>
            </a:extLst>
          </p:cNvPr>
          <p:cNvSpPr txBox="1">
            <a:spLocks/>
          </p:cNvSpPr>
          <p:nvPr/>
        </p:nvSpPr>
        <p:spPr>
          <a:xfrm>
            <a:off x="625561" y="1202248"/>
            <a:ext cx="10829165" cy="1962116"/>
          </a:xfrm>
          <a:prstGeom prst="rect">
            <a:avLst/>
          </a:prstGeom>
        </p:spPr>
        <p:txBody>
          <a:bodyPr lIns="91440" tIns="45720" rIns="91440" bIns="45720" anchor="t">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lgn="just">
              <a:buNone/>
            </a:pPr>
            <a:endParaRPr lang="fr-FR" sz="2000" dirty="0">
              <a:solidFill>
                <a:srgbClr val="203242"/>
              </a:solidFill>
            </a:endParaRPr>
          </a:p>
        </p:txBody>
      </p:sp>
      <p:sp>
        <p:nvSpPr>
          <p:cNvPr id="2" name="ZoneTexte 1"/>
          <p:cNvSpPr txBox="1"/>
          <p:nvPr/>
        </p:nvSpPr>
        <p:spPr>
          <a:xfrm>
            <a:off x="838200" y="1218958"/>
            <a:ext cx="10896684" cy="2862322"/>
          </a:xfrm>
          <a:prstGeom prst="rect">
            <a:avLst/>
          </a:prstGeom>
          <a:noFill/>
        </p:spPr>
        <p:txBody>
          <a:bodyPr wrap="square" rtlCol="0">
            <a:spAutoFit/>
          </a:bodyPr>
          <a:lstStyle/>
          <a:p>
            <a:pPr algn="just"/>
            <a:r>
              <a:rPr lang="fr-FR" dirty="0"/>
              <a:t>La formation des tuteurs pour les maîtres d’apprentissage n’est plus une obligation, information apportée par la DDETSPP </a:t>
            </a:r>
            <a:r>
              <a:rPr lang="fr-FR" i="1" dirty="0"/>
              <a:t>(Direction Départementale de l‘Emploi, du Travail, des Solidarités et de la Protection des Populations),</a:t>
            </a:r>
          </a:p>
          <a:p>
            <a:pPr algn="just"/>
            <a:r>
              <a:rPr lang="fr-FR" dirty="0"/>
              <a:t>Cette formation reste néanmoins fortement recommandée.</a:t>
            </a:r>
          </a:p>
          <a:p>
            <a:pPr algn="just"/>
            <a:r>
              <a:rPr lang="fr-FR" dirty="0">
                <a:hlinkClick r:id="rId3" action="ppaction://hlinkfile"/>
              </a:rPr>
              <a:t>Nouvelle saisine CST</a:t>
            </a:r>
            <a:endParaRPr lang="fr-FR" dirty="0"/>
          </a:p>
          <a:p>
            <a:pPr algn="just"/>
            <a:r>
              <a:rPr lang="fr-FR" dirty="0"/>
              <a:t>De plus, pour information, le CNFPT ne propose qu’une session de ce type de formation au titre de l’année 2026, en juillet, et elle est déjà complète.</a:t>
            </a:r>
          </a:p>
          <a:p>
            <a:pPr algn="just"/>
            <a:endParaRPr lang="fr-FR" dirty="0"/>
          </a:p>
          <a:p>
            <a:pPr algn="just"/>
            <a:r>
              <a:rPr lang="fr-FR" dirty="0"/>
              <a:t>Pour rappel, toute collectivité accueillant un apprenti doit prévoir un tuteur principal et un tuteur secondaire, afin d’assurer la continuité du tutorat lors des éventuelles absences du tuteur principal.</a:t>
            </a:r>
          </a:p>
        </p:txBody>
      </p:sp>
      <p:pic>
        <p:nvPicPr>
          <p:cNvPr id="7" name="Image 6"/>
          <p:cNvPicPr>
            <a:picLocks noChangeAspect="1"/>
          </p:cNvPicPr>
          <p:nvPr/>
        </p:nvPicPr>
        <p:blipFill rotWithShape="1">
          <a:blip r:embed="rId4" cstate="print">
            <a:extLst>
              <a:ext uri="{28A0092B-C50C-407E-A947-70E740481C1C}">
                <a14:useLocalDpi xmlns:a14="http://schemas.microsoft.com/office/drawing/2010/main" val="0"/>
              </a:ext>
            </a:extLst>
          </a:blip>
          <a:srcRect b="21322"/>
          <a:stretch/>
        </p:blipFill>
        <p:spPr>
          <a:xfrm>
            <a:off x="838200" y="4216004"/>
            <a:ext cx="3798349" cy="1992306"/>
          </a:xfrm>
          <a:prstGeom prst="rect">
            <a:avLst/>
          </a:prstGeom>
        </p:spPr>
      </p:pic>
    </p:spTree>
    <p:extLst>
      <p:ext uri="{BB962C8B-B14F-4D97-AF65-F5344CB8AC3E}">
        <p14:creationId xmlns:p14="http://schemas.microsoft.com/office/powerpoint/2010/main" val="38094472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a:xfrm>
            <a:off x="492711" y="5325340"/>
            <a:ext cx="11233894" cy="1140479"/>
          </a:xfrm>
          <a:solidFill>
            <a:schemeClr val="accent6">
              <a:lumMod val="20000"/>
              <a:lumOff val="80000"/>
            </a:schemeClr>
          </a:solidFill>
        </p:spPr>
        <p:txBody>
          <a:bodyPr/>
          <a:lstStyle/>
          <a:p>
            <a:pPr algn="just"/>
            <a:r>
              <a:rPr lang="fr-FR" sz="1400" dirty="0">
                <a:solidFill>
                  <a:schemeClr val="tx1"/>
                </a:solidFill>
              </a:rPr>
              <a:t>Un délai en jours francs ne tient pas compte du jour de la décision à l’origine du délai, ni du jour du terme</a:t>
            </a:r>
          </a:p>
          <a:p>
            <a:pPr algn="just"/>
            <a:r>
              <a:rPr lang="fr-FR" sz="1400" dirty="0">
                <a:solidFill>
                  <a:schemeClr val="tx1"/>
                </a:solidFill>
              </a:rPr>
              <a:t>De plus, si le délai s’achève un samedi ou un dimanche, il est reporté au lundi</a:t>
            </a:r>
          </a:p>
          <a:p>
            <a:pPr algn="just"/>
            <a:r>
              <a:rPr lang="fr-FR" sz="1400" dirty="0">
                <a:solidFill>
                  <a:schemeClr val="tx1"/>
                </a:solidFill>
              </a:rPr>
              <a:t>De même, si le délai s’achève un jour férié, il est reporté d’un jour. Ainsi, si le délai s’achève un samedi et le lundi suivant est un jour férié, il est reporté au mardi. </a:t>
            </a:r>
          </a:p>
        </p:txBody>
      </p:sp>
      <p:sp>
        <p:nvSpPr>
          <p:cNvPr id="3" name="Espace réservé du texte 2"/>
          <p:cNvSpPr>
            <a:spLocks noGrp="1"/>
          </p:cNvSpPr>
          <p:nvPr>
            <p:ph type="body" sz="quarter" idx="14"/>
          </p:nvPr>
        </p:nvSpPr>
        <p:spPr/>
        <p:txBody>
          <a:bodyPr/>
          <a:lstStyle/>
          <a:p>
            <a:r>
              <a:rPr lang="fr-FR" dirty="0"/>
              <a:t>RESUME DE LA PROCEDURE ET DELAIS </a:t>
            </a:r>
          </a:p>
        </p:txBody>
      </p:sp>
      <p:sp>
        <p:nvSpPr>
          <p:cNvPr id="4" name="Titre 3"/>
          <p:cNvSpPr>
            <a:spLocks noGrp="1"/>
          </p:cNvSpPr>
          <p:nvPr>
            <p:ph type="title"/>
          </p:nvPr>
        </p:nvSpPr>
        <p:spPr/>
        <p:txBody>
          <a:bodyPr/>
          <a:lstStyle/>
          <a:p>
            <a:r>
              <a:rPr lang="fr-FR" dirty="0"/>
              <a:t>La rupture conventionnelle </a:t>
            </a:r>
          </a:p>
        </p:txBody>
      </p:sp>
      <p:sp>
        <p:nvSpPr>
          <p:cNvPr id="5" name="Espace réservé du numéro de diapositive 4"/>
          <p:cNvSpPr>
            <a:spLocks noGrp="1"/>
          </p:cNvSpPr>
          <p:nvPr>
            <p:ph type="sldNum" sz="quarter" idx="12"/>
          </p:nvPr>
        </p:nvSpPr>
        <p:spPr/>
        <p:txBody>
          <a:bodyPr/>
          <a:lstStyle/>
          <a:p>
            <a:fld id="{8E0A238A-8599-44CE-8C7D-9538EC0F8B06}" type="slidenum">
              <a:rPr lang="fr-FR" smtClean="0"/>
              <a:pPr/>
              <a:t>40</a:t>
            </a:fld>
            <a:endParaRPr lang="fr-FR" dirty="0"/>
          </a:p>
        </p:txBody>
      </p:sp>
      <p:graphicFrame>
        <p:nvGraphicFramePr>
          <p:cNvPr id="6" name="Diagramme 5"/>
          <p:cNvGraphicFramePr/>
          <p:nvPr/>
        </p:nvGraphicFramePr>
        <p:xfrm>
          <a:off x="434817" y="67617"/>
          <a:ext cx="11211339"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Accolade ouvrante 6"/>
          <p:cNvSpPr/>
          <p:nvPr/>
        </p:nvSpPr>
        <p:spPr>
          <a:xfrm rot="16200000">
            <a:off x="1751237" y="2798655"/>
            <a:ext cx="477078" cy="157038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8" name="ZoneTexte 7"/>
          <p:cNvSpPr txBox="1"/>
          <p:nvPr/>
        </p:nvSpPr>
        <p:spPr>
          <a:xfrm>
            <a:off x="745435" y="3955774"/>
            <a:ext cx="2335695" cy="1200329"/>
          </a:xfrm>
          <a:prstGeom prst="rect">
            <a:avLst/>
          </a:prstGeom>
          <a:noFill/>
        </p:spPr>
        <p:txBody>
          <a:bodyPr wrap="square" rtlCol="0">
            <a:spAutoFit/>
          </a:bodyPr>
          <a:lstStyle/>
          <a:p>
            <a:pPr algn="ctr"/>
            <a:r>
              <a:rPr lang="fr-FR" dirty="0">
                <a:solidFill>
                  <a:schemeClr val="tx2"/>
                </a:solidFill>
              </a:rPr>
              <a:t>Au minimum 10 jours francs et au plus tard 1 mois à réception de la lettre</a:t>
            </a:r>
          </a:p>
        </p:txBody>
      </p:sp>
      <p:sp>
        <p:nvSpPr>
          <p:cNvPr id="9" name="Accolade ouvrante 8"/>
          <p:cNvSpPr/>
          <p:nvPr/>
        </p:nvSpPr>
        <p:spPr>
          <a:xfrm rot="16200000">
            <a:off x="3968337" y="2264564"/>
            <a:ext cx="477078" cy="2638563"/>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0" name="ZoneTexte 9"/>
          <p:cNvSpPr txBox="1"/>
          <p:nvPr/>
        </p:nvSpPr>
        <p:spPr>
          <a:xfrm>
            <a:off x="3103404" y="3983831"/>
            <a:ext cx="2335695" cy="923330"/>
          </a:xfrm>
          <a:prstGeom prst="rect">
            <a:avLst/>
          </a:prstGeom>
          <a:noFill/>
        </p:spPr>
        <p:txBody>
          <a:bodyPr wrap="square" rtlCol="0">
            <a:spAutoFit/>
          </a:bodyPr>
          <a:lstStyle/>
          <a:p>
            <a:pPr algn="ctr"/>
            <a:r>
              <a:rPr lang="fr-FR" dirty="0">
                <a:solidFill>
                  <a:schemeClr val="accent6">
                    <a:lumMod val="75000"/>
                  </a:schemeClr>
                </a:solidFill>
              </a:rPr>
              <a:t>Au moins 15 jours francs après le dernier entretien </a:t>
            </a:r>
          </a:p>
        </p:txBody>
      </p:sp>
      <p:sp>
        <p:nvSpPr>
          <p:cNvPr id="11" name="Accolade ouvrante 10"/>
          <p:cNvSpPr/>
          <p:nvPr/>
        </p:nvSpPr>
        <p:spPr>
          <a:xfrm rot="16200000">
            <a:off x="5768685" y="3215406"/>
            <a:ext cx="477078" cy="73688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2" name="ZoneTexte 11"/>
          <p:cNvSpPr txBox="1"/>
          <p:nvPr/>
        </p:nvSpPr>
        <p:spPr>
          <a:xfrm>
            <a:off x="5526158" y="3909607"/>
            <a:ext cx="1167001" cy="646331"/>
          </a:xfrm>
          <a:prstGeom prst="rect">
            <a:avLst/>
          </a:prstGeom>
          <a:noFill/>
        </p:spPr>
        <p:txBody>
          <a:bodyPr wrap="square" rtlCol="0">
            <a:spAutoFit/>
          </a:bodyPr>
          <a:lstStyle/>
          <a:p>
            <a:pPr algn="ctr"/>
            <a:r>
              <a:rPr lang="fr-FR" dirty="0">
                <a:solidFill>
                  <a:schemeClr val="accent6">
                    <a:lumMod val="40000"/>
                    <a:lumOff val="60000"/>
                  </a:schemeClr>
                </a:solidFill>
              </a:rPr>
              <a:t>1 jour franc</a:t>
            </a:r>
          </a:p>
        </p:txBody>
      </p:sp>
      <p:sp>
        <p:nvSpPr>
          <p:cNvPr id="13" name="ZoneTexte 12"/>
          <p:cNvSpPr txBox="1"/>
          <p:nvPr/>
        </p:nvSpPr>
        <p:spPr>
          <a:xfrm>
            <a:off x="6877878" y="2494236"/>
            <a:ext cx="1441174" cy="646331"/>
          </a:xfrm>
          <a:prstGeom prst="rect">
            <a:avLst/>
          </a:prstGeom>
          <a:noFill/>
        </p:spPr>
        <p:txBody>
          <a:bodyPr wrap="square" rtlCol="0">
            <a:spAutoFit/>
          </a:bodyPr>
          <a:lstStyle/>
          <a:p>
            <a:pPr algn="ctr"/>
            <a:r>
              <a:rPr lang="fr-FR" dirty="0"/>
              <a:t>Délai de rétractation</a:t>
            </a:r>
          </a:p>
        </p:txBody>
      </p:sp>
      <p:sp>
        <p:nvSpPr>
          <p:cNvPr id="14" name="Accolade ouvrante 13"/>
          <p:cNvSpPr/>
          <p:nvPr/>
        </p:nvSpPr>
        <p:spPr>
          <a:xfrm rot="16200000">
            <a:off x="7456546" y="2361835"/>
            <a:ext cx="477078" cy="241358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5" name="ZoneTexte 14"/>
          <p:cNvSpPr txBox="1"/>
          <p:nvPr/>
        </p:nvSpPr>
        <p:spPr>
          <a:xfrm>
            <a:off x="6566183" y="3863263"/>
            <a:ext cx="2335695" cy="1477328"/>
          </a:xfrm>
          <a:prstGeom prst="rect">
            <a:avLst/>
          </a:prstGeom>
          <a:noFill/>
        </p:spPr>
        <p:txBody>
          <a:bodyPr wrap="square" rtlCol="0">
            <a:spAutoFit/>
          </a:bodyPr>
          <a:lstStyle/>
          <a:p>
            <a:pPr algn="ctr"/>
            <a:r>
              <a:rPr lang="fr-FR" dirty="0">
                <a:solidFill>
                  <a:schemeClr val="tx2">
                    <a:lumMod val="40000"/>
                    <a:lumOff val="60000"/>
                  </a:schemeClr>
                </a:solidFill>
              </a:rPr>
              <a:t>Ce droit s’exerce dans un délai de 15 jours francs après la date de signature de la convention</a:t>
            </a:r>
          </a:p>
        </p:txBody>
      </p:sp>
      <p:sp>
        <p:nvSpPr>
          <p:cNvPr id="16" name="Accolade ouvrante 15"/>
          <p:cNvSpPr/>
          <p:nvPr/>
        </p:nvSpPr>
        <p:spPr>
          <a:xfrm rot="16200000">
            <a:off x="9121461" y="3215405"/>
            <a:ext cx="477078" cy="73688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7" name="ZoneTexte 16"/>
          <p:cNvSpPr txBox="1"/>
          <p:nvPr/>
        </p:nvSpPr>
        <p:spPr>
          <a:xfrm>
            <a:off x="8853914" y="3909607"/>
            <a:ext cx="1167001" cy="646331"/>
          </a:xfrm>
          <a:prstGeom prst="rect">
            <a:avLst/>
          </a:prstGeom>
          <a:noFill/>
        </p:spPr>
        <p:txBody>
          <a:bodyPr wrap="square" rtlCol="0">
            <a:spAutoFit/>
          </a:bodyPr>
          <a:lstStyle/>
          <a:p>
            <a:pPr algn="ctr"/>
            <a:r>
              <a:rPr lang="fr-FR" dirty="0">
                <a:solidFill>
                  <a:schemeClr val="accent6">
                    <a:lumMod val="40000"/>
                    <a:lumOff val="60000"/>
                  </a:schemeClr>
                </a:solidFill>
              </a:rPr>
              <a:t>1 jour franc</a:t>
            </a:r>
          </a:p>
        </p:txBody>
      </p:sp>
    </p:spTree>
    <p:extLst>
      <p:ext uri="{BB962C8B-B14F-4D97-AF65-F5344CB8AC3E}">
        <p14:creationId xmlns:p14="http://schemas.microsoft.com/office/powerpoint/2010/main" val="29494368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FR" dirty="0"/>
              <a:t> </a:t>
            </a:r>
          </a:p>
        </p:txBody>
      </p:sp>
      <p:sp>
        <p:nvSpPr>
          <p:cNvPr id="3" name="Espace réservé du texte 2"/>
          <p:cNvSpPr>
            <a:spLocks noGrp="1"/>
          </p:cNvSpPr>
          <p:nvPr>
            <p:ph type="body" sz="quarter" idx="13"/>
          </p:nvPr>
        </p:nvSpPr>
        <p:spPr/>
        <p:txBody>
          <a:bodyPr/>
          <a:lstStyle/>
          <a:p>
            <a:r>
              <a:rPr lang="fr-FR" b="1" dirty="0">
                <a:solidFill>
                  <a:schemeClr val="tx1"/>
                </a:solidFill>
              </a:rPr>
              <a:t>V – ELECTIONS PROFESSIONNELLES 2026</a:t>
            </a:r>
          </a:p>
        </p:txBody>
      </p:sp>
      <p:pic>
        <p:nvPicPr>
          <p:cNvPr id="1026" name="Picture 2" descr="https://www.cdg79.fr/media/cache/bloc_txtimg5050/uploads/fond-documentaire/CDG79-2026-Elections-professionnelles-Actu-site-internet-69c589e462dd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3054" y="139065"/>
            <a:ext cx="4076848" cy="22860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41423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6"/>
          <p:cNvSpPr>
            <a:spLocks noGrp="1"/>
          </p:cNvSpPr>
          <p:nvPr>
            <p:ph type="body" sz="quarter" idx="13"/>
          </p:nvPr>
        </p:nvSpPr>
        <p:spPr/>
        <p:txBody>
          <a:bodyPr/>
          <a:lstStyle/>
          <a:p>
            <a:endParaRPr lang="fr-FR" dirty="0"/>
          </a:p>
          <a:p>
            <a:endParaRPr lang="fr-FR" dirty="0"/>
          </a:p>
          <a:p>
            <a:endParaRPr lang="fr-FR" dirty="0"/>
          </a:p>
          <a:p>
            <a:endParaRPr lang="fr-FR" dirty="0"/>
          </a:p>
          <a:p>
            <a:endParaRPr lang="fr-FR" dirty="0"/>
          </a:p>
        </p:txBody>
      </p:sp>
      <p:sp>
        <p:nvSpPr>
          <p:cNvPr id="4" name="Titre 3"/>
          <p:cNvSpPr>
            <a:spLocks noGrp="1"/>
          </p:cNvSpPr>
          <p:nvPr>
            <p:ph type="title"/>
          </p:nvPr>
        </p:nvSpPr>
        <p:spPr/>
        <p:txBody>
          <a:bodyPr/>
          <a:lstStyle/>
          <a:p>
            <a:pPr algn="r"/>
            <a:r>
              <a:rPr lang="fr-FR" dirty="0">
                <a:solidFill>
                  <a:schemeClr val="tx2"/>
                </a:solidFill>
              </a:rPr>
              <a:t>LES ELECTIONS PROFESSIONNELLES </a:t>
            </a:r>
            <a:br>
              <a:rPr lang="fr-FR" dirty="0">
                <a:solidFill>
                  <a:schemeClr val="tx2"/>
                </a:solidFill>
              </a:rPr>
            </a:br>
            <a:endParaRPr lang="fr-FR" dirty="0"/>
          </a:p>
        </p:txBody>
      </p:sp>
      <p:sp>
        <p:nvSpPr>
          <p:cNvPr id="5" name="Espace réservé du numéro de diapositive 4"/>
          <p:cNvSpPr>
            <a:spLocks noGrp="1"/>
          </p:cNvSpPr>
          <p:nvPr>
            <p:ph type="sldNum" sz="quarter" idx="12"/>
          </p:nvPr>
        </p:nvSpPr>
        <p:spPr/>
        <p:txBody>
          <a:bodyPr/>
          <a:lstStyle/>
          <a:p>
            <a:fld id="{8E0A238A-8599-44CE-8C7D-9538EC0F8B06}" type="slidenum">
              <a:rPr lang="fr-FR" smtClean="0"/>
              <a:pPr/>
              <a:t>42</a:t>
            </a:fld>
            <a:endParaRPr lang="fr-FR" dirty="0"/>
          </a:p>
        </p:txBody>
      </p:sp>
      <p:sp>
        <p:nvSpPr>
          <p:cNvPr id="6" name="AutoShape 2" descr="data:image/png;base64,iVBORw0KGgoAAAANSUhEUgAAAVIAAAEiCAYAAACr91ouAAAgAElEQVR4Xuy9Z5Bc15UmeNJneYNCGaCAKnhvCA+QIAHQG9EbiVKr1RrFdkd09Earpe7Z6B8bG7uzExu9E70zEzId6umWRpYSRYJWtCABkAAJkPDemzJAAeV9+v2+c9/NepUogACqoALEfGQiszKfue++e797zHfO8aSwSXbL9sAo9AAHXgKvJF4+5/rmPe76hb9iS/nxjxcvDz7zHS8vf+MZuP/gLYXfzZFe4XWSuIIZ6PZvc02e1V57FLoge8k/kR7wZIH0T+RJ3oK3YQBuYHNg0gFG+yv3cIAzBRC1n+1hHoLo5WWBFIFXr2POYfe0ZyWImj2yW7YHrr8HskB6/X2XPXIkesAiWxrNLLS6IZZQ6YCpc02PPS7z+GvRr+w1s0g6Ek/yS32OLJB+qR//TXDzbuDzGPC0KvhgKB3cVpVe3SItwdB9rqsBVCvgZoH0JhgIt3YTskB6az+/W7z1gMoUX1a/BjzSBArpk5ZPbkOr/o61lMddDjztOTMBNVOCzer2t/gYujmanwXSm+M5fElbAZhMAjJVEiWiEUgNiF7Ofpq2o16NxJkJsm6p1QLtgGH2S/oMsrc9Ej2QBdKR6MXsOa6zBzKAFCBKMLVA6j4pMVC965RguQff+aUn4NhPL5Vgh2oUr0A5d0CbN99kt2wPDKcHskA6nN7LHjvMHnBUe6vbO0A6tDRq9yWIwlNP1p7aOB1JVj3yHhflydKf3E00vntuFkh96W+GeSvZw7/UPZAF0i/1478Zbn6wFXSQ78k2L0XwpJxq30l5ciTSFIDU5zZ0+lXepJ3VePrBMk3GJZlMStAfTJOhUgreXvBIsyzSm2EU3OptyALprf4Eb/H2D2XqTKvdKpoCNNNcJwdAKY1SKgU4igdAqCfBP5ROvUF9N4T8wWo7v0kmEpJIxsTv94vXkYCN6yq7ZXvg+nsgC6TX33fZI4fZA0Op8Gm1O42wQ/BKFWmdHZJOpBPBVdV8bA4SJ/AVsTZghU49hOejbZZgzB8DKplmt2wPDKcHskA6nN7LHjusHrBAeokDPVNMBTA6ir3Cp9sZxRBPfknAJDZ6sC9f+rVjRiWQ+iw5QDHTsbdGIiK5OcoUyG7ZHhhOD2SBdDi9lz12WD0wJJCmpUYDbpEYrJkBjyQAjlH8TeW+BR9aukR6e7BznCgKmyhQMwG13YvD8nMDUlqA9zyRPCAtZU6+kv18T0kgSCnWic/nAVkgHdZzzB5M61M2aUl2HIxSD7hVe0PndMj52h7HUeQAaB++acPPDW0ix+ojcuhUnTQ2XZSzZxoBojiSDiUAaSjolfLSYqmpqpBxZcUyf3atjCsRGZdvwBQWVAnQCkDnFW2vaTvpKHVC9rJ/Ej2QBdI/icd4a97EAJAyNxM3F5Ai2xNzlETxqmsVOdjYLkfPd8qp5h45A3H0bFObNHX1SmtvBCo9JFIAqQfk/qDfI6V5IakszZeygoCMzQ9IbXmhLJg6XmZPqpBKaPJhhek4PPZJvPwA8Kxqf2uOoJun1VkgvXmexZeyJcY+atPhmS6A8i2wXurrZIvInqPnZdNne2XXsbNyvjsu0WCRJHOLJBUMSy+kUAKuV+EQfnpGSqWi4k/FJJQCyPa1S3EwJbMmlsudi2fLivnTZXJZUKD1q3QawkvtrNZuaqVhSKrWVGvzRzmNUxjWRFTa9uyW7YGsap8dA6PcA3QIJSJ94ieiIVS0OwKKUqhAoMHL3osi7245IYeP10ldXYNE4U1K+HOkHebNHk+eBHLD4o12O0BsCPkmVR7tnmCTwisf8EJK9cQkHxbW0rBHlsyolYfXrJCF1SIQTvG9kVAlDtgGLcpwUgGtiJhKOIKqSZDi5EhNMg+qDzZbA7TZUP1RHkA3yeWzEulN8iC+rM1QUyWRKtEDfielTYKoV7Y2iGw6cF42bN0nze3dEu/tkWAQ3M9QSLqBcARSfzAggVgHbJ6wjyqAUlk3IaMJuO5TsIHGE/2SQ4cT3kPxfhlXEJKlM6fKPSsWycrpIoW4NKVTXwIerDgssT6CKMwK3pA6uLgpWJLPCinX5AMgyJpQVtpds1Lpl3X0Dtx3FkizY2B0e8DqzwCxfkiQsWCeHGyLy683HpRN+87KiYYOAGJQcrwpOJL8Kgn2I0N+tycMsPNIGOq7T6VFAByinJSIj33MK6lAGvZ7xRfrFS+ukRPrh6rvlzVLFsmz9y+S6WNFyoCdQXJK8Zv4CIv4whuQ+CVA6uSkygLp6I6Zm/DqWSC9CR/Kl6pJlkQKWTICEKzrS8q7O4/Jix8flp2nWyCBlokvEIa9k175mIZ7xgFkfb6QOpmCUNl9morPpnFySomQ4UT+KaTIIOhTqWi/5PlSeMGB1d4m44qL5e7lC+TZtTNlMrz6BeSfUrV3Cp8kIZWS62/zUvlIVFWJlJhN1R5Sa1a1/1IN1SvdbBZIs0NhdHsAaNTdG5VgXlAgD8ofdpySlzbtkF3n+qWxxyvenFKEcvolkIxKItpnHErBkMRgVGXkksTjJl0JUBNCa3rTgCeo9lGo7KFQQGKRXkimPimBXbWvvV1S/RGZVlksf/3M/bKoNl8mFhnHk+WX0p8/CEgJ1jblH8JSU2gT5dOsjXR0h8/NcvUskN4sT+LL2g6AX2d/Qvw5PrkADf1fXtwkr2zZKy2+EthLx0hfDPmZYI8MJOLiA5j6UPDO4wN5Cao7nU8evHsgjVIqJZAabdwgagqqPWRYCeWGJIIopjheOYEgsDImvnhSynHNh5ZOl/uWzJDl03LV8UQrK0OkkgBLq9pT1vWr1OuU6nOAlNJqNp3pl3XgDr7vLJBmx8Go9gAhjwpzJz5sPdIiv3r3E9l8uEG6/KXiySuXGBxLHgBbACp9kHFNoDbFIWUqBxUqdpJJShwgNWBq64cm1eueBLr6An5cA6aD/hiwMCkhSLMhOJXycL6J4Zh89b4V8sjKaqnAqejBJyc14VVI1c0AKT8NqP6USLNAOqpD56a6eBZIb6rH8eVrTF8/iPRhvxwD6f71T/bIhn1nZN/5LoSBhsWTWwK1PmgilqBW+1Ex1APPOx1IfjiQgrl50k1sA3nfDxsmnU5+SqlOeeYEpFf68+NU/SGJ0rZJ7dzvDwAcoZT3dEmo+7x85/G75fl7p8tEuO9JifI5QMqnYdV3A6S2YikZAQZIs0n4vnxjdqg7zgJpdhzc0B6IxWKqmvuUn3npFgdSRfHTroa4/Pild+Wzhk65kID9M1QiXT1Q530mhyglUi8kQr57wAslxJHiFPMC+i4DpCkCKcRJevrjaIOhSJlE0DQHhGAukPbz8sDSGfLN+5fKyqkBpUP5ocKnoL7bRCm8Psn7xn5qvGNZIL2hw+aWO3kWSG+5R3ZrNpgpHZhcme8eAKB5kZMpwjj6D450yw9eek+pT00RcEFD+XAmgTfKuHhAIL3mVNthuVRABYQCzDwSAZBqoCcANoB9jERqUuVRIiUNiip+XL3wJuEzgZcXDkA8TXU0y51za+X5tfNkzZxCqQAxNADzgQcmA4eCb4Bcj3CAlCGpWYn01hyIN6jVWSC9QR2bPe3gHrBAOgCixi0Ev490Adte3lYvP1z/gdQn86UlBqCDHTMczpFEP+lNxnnEHCOMkUcuKABqxAFS0KCY6Z6pRR2wtUVGyCMlkMZoK1VeqZO7VK2ePAYH9ffKggkl8vTKKfLg4gkyGVmjSKlilAAzAPBq3CjHwjCQrhVlyP9Z1T47zk0PZIE0OxJuaA9QCrXg6b6QkU498MJ7EKUk8uKOVvkvv3pTmnxF0hYHtQi0piDsmgE6jxRHCYTM2sRRC1soiPiMPIpBciRA+qGHgyaqoGsT6pNHSvuoOp2wjznexH16EOrJ/ckGnVQSkscWj5MnVk6TOWU+fI9wUQ23MvKvBUx+slWhskB6Q4fNLXfyLJDeco/s1m4wJVObuZFASk96AhzS325vlv/001fkAoA0GsjTOPkQsExtorjlhIZ+Gm4n1fYAE5KQ3gTvOyVSH9BOgRQ72JBNpZkCVVXRd+LmCbLcDwMfoIp9QeyvLvDKVxZWyjO3T5OFcN17kj0GSBnBhGtah9MAkJp4/qxEemuPxZFsfRZIR7I3s+e6bA9YAKXjadAGUOsC8v1uR4f855+/Jg1xqPOhPAlD9PSC5hREtBEdQ3FPCC8q10yvx3+p2htnkgKpgigB1SQuMXBr7KPcz8QoGYnV0KSopvuRps8vE0vC8sRtVVDvJ8u8sZCSUwwNMKGiCcTc2+CrdM5U/GKBNMsjzQ561XCyiZ2zA+FG9kBm3nCbyZ7Z7Pk5B3bQJpgkX9pxQX7y1idSHw1JVwxAyXDM/h4pRHgneaIE0ihAjU4jBVL8noSKPyBpEkTpjXeA1MlnahKPADSZDYq2VQCooUrBtACg7U0FZXpViTy7bII8urhaZhVRme81YMzYfR+A3YFVC6TKYXXAOgukN3L03DrnzgLpzfSsVPRxaOCOLS/dvHSKIStdmemsBdw4qZOspmkya6ow5Xo5ew6OwuFx3IfXSZ975DuDtlArhRI4e3p6pB0hmm1tbfjcJ/V1jXKqPSrbzkVly+kO6S8cDxjzSy4SNHsTEQkj0QibFwefNAZVO4ZkIlS32U8E1IQaTenVJ4hSMmCoqHEmKYRaIHWgjxIppVGNncc+ERwzr3asPLdimjxwW5lMy2NkU7fTEaxKSiDNkKJd3ZQF0pEfM7fiGbNAOspPzYaHGweJBUZ+dEDR+RpCmoBHDtMdo3ugenqY9thJ7daLH6Ngk8O+CLa5E4pjQhpTSDXHWkcWX1NR2B5JioREqCDs05MqNclubvWboZUhpK7jlqmeWzoTv+cxbsDkcdFoVL/r6+uTjo4O6ezslJaWFjl37hzyi9bJxeZWuXixRZr64XAqrJG+wolSHy+Qfl8YzQJgRns0jyilTzp5aCMl3SniDUMlz1FuaMJroo0oYZqXcU7ZkFHtPtyaF2YBP+ras3MoDSdQ6wmwLP54lyyaWiH/y+NrZdkkjxRHI5IbQr8CxAXRTciagv6BJGyeTnozbNQbugaN8sjMXv5aeiALpNfSWzdg38FASmAkYjkSFT7HkA0pkIO/+RVizcWDqm8eMC9TkJq6myTZeg5Z4TGtPZXIujEG3B0WJ8LfIYhiSNYh3lyJJAPKi+SmNB4V4gBAlH4h5WUWf7OAOZS3/Yu6gAR8gmVDQ4M0NzfL6dOnVQJtampSKZSg6gbg8ooqKaudIV3hcXK6PyB10Vw52dwr7XBClRQVYs3oQIo7RDIxJAmdQPU+4sE9eRHgyeTKXnA+ITMSaJkhVAFUVXfj4feRiI9DkyyQR/IUbQE4zofEJ0XInN91ep88esd8+etvrJHpxSL43zibFEi5Lwj/TKmnZzcbhVxDh8pu2R5wxkTWRjraQ8Et5zhqulutJ+hxUrPwhhcg2t0gifPHpLejTgKeTunuaXDAowBTPQ9RkDkSyi8U//jxIuW1mO1lOBYAK6UmW5KDoak4EiWHEL2Da3khlRI09TeAkJuyNOBhN0R6RijxOwJib2+vSpmUNgmaBEr+zXf+ze/5WQEcx+Xm5kpJSYmMGTNG3/OQialiTIlUTZ4lvXnV8umpNnljx3H55GijdMOLlFc6FpnroOhDImW0EYExoRFHfrWZ0hzqgcRKiFSrpWMasfQnpUyRfgXI87DdPBadEEPCEi8yQRWBfDo5HJUn1yyWJ9ZVy1jgZjiKJCde9DVCUcG/wnkNkFKqt4ueBdEbaBEZ7UGZvf419kBWIr3GDhvZ3d32TiMxWScGr2NUR0iO8U7UHj6HEKBzEj93UJpOfiZ9LWck4O+UQBgSHqlAUUTixHgOv4QLAFQTJktu1Qzg5zyRojlAAQBryoAP7YYeoI2R5AbsiZe7N0qZVNPj4HbyM+2clDopaR49elQ/NzY26jv388O8EAwG9X3s2LFSjNyf48aNk4kTJ+p7WVmZ5OfnIxMTJW3kFwVK9YXz5Chu8z/9+/uy+UCdSMl4xNGjhdyFfE+IlYws0j5RRMMCQOlTnUhgizollRVS+RkLhMlHyl1xl1DTCZ4EVt4HTQ5FSNy3qqZInlu7VFbPzRdw8TVbPgo94UD0OyVSmBEYxaQh/fo83NKos/CN7KDInu0W7IEskI7qQ+NEdJIFQ2qynEXbJNrwPClIoQKEuXBAWg9ulkjTfkx4FOPobZRmgqnWyQDQcM4zvRulNkx+T265ePJrpXji7RKYeh/U/DmS6iuSRJBqP+Rb0opQzygHcTxJoE2mnZOAQ1CkSk7psr6+Xs6fP6+fW1tbVdKkRErJlIBJabOwsFDKy8ulqqpKX0VFRSp5hsNhBc68PNCa8DkA+6dKwPTMA7Qind3iKxknKNEkP1q/V97ZeQqfC6S+ExxTf65GMNEKQeWa/FGGg1JC1SQlxhaSDv9kXL15MYwT6fdgEI4COGkX5UkYZsr3AFLxjfH1y0PTq+TJOxbIwmkFmkaPcVJCQj6kVgVS8EzpbKKNlFtaGtW4eyLrFy9EozrEshf/o/RAFkj/KN18uYsMACldH5ywVtEnY9JHGk78AhJrHJeeU9uk7eSn4us4JiW+TtQfapVoBBQg+EOixAZcggIe8QmCHIjqcMr4yyU4ZqGMmfGgSNVa7DARiBsWBA45wIAkIIzewXm6urr0RdWcQMmX/ZvgSRClqk5AIhgSNAmMBFBKnJWVlVJRUaFASomztLRUpdLMzYaKGlCiU8dQjVKBfPBJfbL3PKKcNu2RN7cfk9Od6I3CSuVyGrsxop2SEQXTEN4JpHQumeh6Op5IkzKF6Wy5EfyJRQI9CzHWx3yizB4V69Nrl6Z6ZWF+Uu5bNEMWz5kiMyZWopQz1Hnaj+m0w142gbO1jzql8cwioEBq3U6jOpCyFx/lHsgC6ag+AMKmmaIEUv5F+cpkXYfDg5JovEk6dr8tzUc/kvzYOcmLN0qsvQmZi0RymaoIANKHypvURJVBabRaMKFAF4LzqctbJrkVS2XMtEdExq+A3a8K2eVhavX0QJrsla7zoCGhuByBkp50Sp4XL15UQKVEajeCJ6VLAiZV9EmTJqnUOR62WEqktIFSyiTQWhsr1WdrY+Vna4dNn5RSHaU/vQ1GuAf0rj842Cm/eu8z+fxUi7R6ilBWJA99Y5gDDN8MQYpVIKXlEjdrQZMR+CwBYqVRRj4lcA9IR6oF8HgFbxyZ8iGJFxfkyIQ8j1zY/p7U5HpkysQquW/talkwZ6YUw8nFLPwUXpMwCfAJDVbrDSPC8FNpR708PWpUh1f24n+0HsgC6R+tqy93ISODalYiAqjOWKq8UOlTKOrevF86Drwvzce3ShhAWuTvRgniHmR4NxJoDCJpHEZPP0AjCHUVOY0AZkkUiEvBsx0ST3GFdKQqJL96jeRUrZIzHTly4FyLnGmtk+a2Fjj+25EYJK52T74IglTDKV0SOCdMmKB/U8rkixIoJU1+x5e22cnm5L7DTKrUkJFNCkaIhY/0a9Z7TyBX+nD/TTBRbtx/QV75aK9sP92GJM+F8NQDTHEdqveUSoMAVC/rOKkab6RQU0fJSKemYfTew2AC6TEAPmog1i0F/pjUjiuTZfPnyOJpVdJ/fLdsf/912bNju8ycMU1uX7FcFi5cKPMW3gb7KpY0FMOzWgLPahY5AqmVSLNAOupT6CZoQBZIb4KHoNhpTH3GNkd6kwfe7p4zEj/yARz1OyXScgiGzXPKewwjyzCLXUKglADpTiko6AAMktF9CcOVJFk96o9LJ8tzjKmVTu80OdFaLPvrw7IPlTnP97WLLxyUcMInhTkFqp7zRfAkiNIpRPV8ypQpKm1S6rwkvHOYfcfbJT8WGKqZlRLwOvkgSUNulFOtKdmD3KSvbDkoe+raQImCUy2Yq5zWeAzqPZI70/5J4O2FaYJMBQ8SN/f3oewyoqXYnzFERoWQEi/MV6wHi1Bc5k6qlDXLFsryBdVSA4k+3tEr+7d/JBs3vC+HDh3Se50zZ47cftc6mTtvgZRVjFWJlFzUoLaTz4hSNLOk0CYNSZx80yE2dzDCMLsqe/hN3gNZIB3lB6T46XAetSkxGjzBEU02Q/8+JpFdb0hf815JdJ6AWtoKxxAABJ4lUpYiUSizKEtM97QB0gCAlomOaSyFtObrk2ioT/qCRXL8YqF8dsInx5vLpSdYKfkTxsn4mgmyYPpcGVNUrOBJWlJOTo6CplXD6aW3tKdM1dzmFr3eLiRAEZIITmpNZRSTuuVJbwpIPfT8jw41y8coPbLtSL1c6ARzgElKSGmCLYMqPMRiaevuxSGQDOmpR3sDANuQGov7pBiZT0IA0WJPVGaOL5M1iwGSi2tR395ckxnxo71dcurkCdn6yafy+eefS0d3j0ysmSQ1U6bLmrXrdFHJRRb/NAHfSfCciAHyke7PAull8wlcbwdlj7tleiALpKP8qJSuo5E3jlSqzmAgSKxRpOOIdG77HWyiB8QXJV+0G/SjqNrtPH5E9iglCCouTAEkonuSoBzFYN+jSgqJKenrEm8BqFG5xXK+ZzyqctZKb85KCVUskLwJVVIMx1AQiZDzIcFRTacd1G6kCNHeSTV+KADlftbTf71dyFt1LKRaK8mHJCUCtd3QjiCZAkwZh38YDqjPj5+TXcfr5fiZBmlqaVUaVgLe/1RevvSpcIj0d45KHwOTgCAZhvpdWZgrkytLZNHkalkwZbzMqS2QSgjxIeXn8jhrp/ZIEyhcO3bvkV2798qRo8flwoULsmzlKlm5crksX7JUCgvytJ5TgE409HeCBfngvMvcbJTYSEvw19vP2eNufA9kgfTG9/EXXoHlNgikatlTsyHABMApANDWbS9IsuMgbHyNoPr0ajXMKMmVgQJV370AS5be0EgeWgUShQAkSElQkFO+XpTxQCb5PKieeUukaOJDoEJ9DVLcVIlDgOOljG/66rbMBCQ86hIH0tWdSvdyAyldSX5KegRSLBbaKthMI5BA6YBqxNcHzsRk/7FTcrK+UdraO6UXHXexux/x8ilwUUGFgiRdVjpGIrD1jinMk7L8HKkuLZJ5U2tkyQxwWQGglEBZf4mJoLnFIl0AQ0ibLIWCa5Gwf/pMnbz33nuyadMmaTrfKNOnT5dVK1bKsuVLZPLkyQhkYGtNqCkBnO/sB3eIrP3uciVWrqGbsrveAj2QBdJRfUhGGiLFMQnpS8GUYKjGQ0qkB6T5s99IonWPBCJ18Fv3gPKEssKkRPqgm+IAjweGUkbiEIUJpgTRJF6Mo/f2SSqcAO0cP+Ytl8rpz4hMex7iWAU84RTHkCVe08pd6jCyEU4EJ25uEB0OeLq7m0CukfK4fhD3bkoe4xt9Z2fAeYQXpVaWI+nBfj04CGZNabzQIxda2uXYmXo5A7bBkSNHoH7nyLp16yQP71MmVkt5aZ5UlIJBBQGSZHu6hQI4B98N/dTpbPSjphpgaWcnXOns2Xo5cfyovP7aK6CCNTM2Sm2nq9eslTlz50suqF8xVjfFAXGk+Wd/kR/rlkKHa/oY1aGZvfg19UAWSK+pu0Z6ZyOTJbWOer7JVASgoFND4u1gPx2Q9v0vS2/DJ+LrBFDQdgqVls5uj78AUxsSFJxJKdhCUwRGbgmQ3RVIGYcOtT8ngnDxMgmVrpHgpCdEqh8FgOZLfwBSH+vFa4SQQY/LAeSNAFGLZdYjztWETidFOIKc3UhvQjvJjdX1hcCLFzOGdgNdG8+1ydatn8rbb7+tUVTf/e53pRjS6FgEzVvyvGV6moz4juSvWbOoCphfreOL9moEQKEPEQEFp9bRQwfl0MED8vHHH2vegDHIDXDHnetk1Z1rpLa2BmWdDe2MW1alH+n5ceucLwuko/qsCAugOQFBE94SBQl6sQmkSM0B8euwRE+9K23H35fYhZ2Sn2yVIOPEMdl9SCuXSoJcn8jF4cjyFLhogBjfCYBUwQGZkbrj3ZJbUi2h4rskr+p+kVoAaTGy0AdjUK0RV66UfOPAsTlC1d54maqfI9tdAzxa9dsjI5PaizWTlIOcCq6UHJn9CZQuqPBRMhuQmCUYCEtPa5d8uOED+d2LL0l1dbX8X//5/4ZdF5I6josg0xXvKYSYeYKjIUWRHaAFSCDQM7sT+QIO9cxBRL4RSOmd94KE2tZ0Tp1QH276SPYdOiLBvGJZvmq1LFu2TKbXIka/rFSlUW5W3R/Zfsqe7WbvgSyQjuoTInTCAghgTHiKFUjBrVd+KEMVfdEzIFV+KucPvi29Zz8BIb8JhHxENZEyRLI4shYnpErj0cWPAEvyT+G5T+GVgKmAaeYiAJCIv0Iu9tVKJDhfJs5/SiYsWCbxvBigGlQhuHn8Rtm95m34qiukvgiSkqjN0ZEbKZBax5sjmSYBaEk4ovygaxnxb4DZ2XWxTTZv3Cy/eeF3GixAICUnNZxHZd7ZiMlqvnA0emWbWjnS2IqJm0YiNhuBlDH8KqVH+zU4ofH8BXl/0xZ578PN0oPsVJNrJ8ra1bfL7FkzlCZGM8gtA6TKubvmR5494DI9kAXSUR0aBASo6nhLgjzPCW2zsatlMnIeINckvUc3S8uhjeJrPyLlnmY4SlphNARoQmhNBEskgoNyAqAAgeITB7FSnfY5edLjK9SY9VjeJPlgV4vsOhGRaXPvkblLV0s11NIp06ZKQZ6GR6UjkihZWenUSlmZXWRV/RGxlbrVePeF7ER3T3hQuhyyrQOmXnjWL8pGANv69a+AwlUl3/v+9xFtNSFdWI+nvNwlDGIOPQDM10nUlCIv1fHMA43PwHa6b/9B+eyzz5R36gehl7ZTSqe33XabBi2wf+gUtCyIoYIT2McjIvUPdXNs/BVv2tybufdsVNZIQEAWSEeiF6/7HARS2uKYaSgMMEWuJ9roHOI3vfSSAjH/4mFpP/KRdJ/eJqGuIxLua9CExx6EOEYTRZCOEP8Od0wIoY8UvRn1LREAACAASURBVBSewwgP9YNMXjZH+vMny8f7W+TdT4/AUeOXouJxkKLmg9Zzu9ROrgEAjVX+6BcB5Bf9ft3dkAmgQ50oDXjWHGCk0vMIZ9344SZ55ZXX1Eb693//HzVsNQU7h49RC1+wffEe5gQERhsKy8979+6VPXv2yIcffijd3d1qVrjjjjs0KoohtMxDYENlM2liI8o3dUnwaUnefVPuBcndF7YSQxZIv2iIXNXvWSC9qm66UTsZUEjBZocwIw2BVD4+VVv8YrI/dUD7r5ezO96Ts3vfl6LkBanMjUhOAt8jS34vHFUJ0IZYoi2H8e4AkCjS5cWDFVDfJ0r57LUi4xYCdsfK3uMt8snn+yFN7ZHmpmZITEFZvGwBpKklMn/+fI1qIm/U1lXiXVuv/Y3pASORG1XdZlHindvP+Hg5ycoBC3I9SVNav369SoPfh0Q6YQJSBmIzEjPPbU9iFq6Bjde5uhBP8mptPgEe3w9JlfkJDh8+LG+88YacPXtWAXzq1Kly++23y+LFi9XWy750H+fux5GIfOKd2d6z74Pw0rn7q10wbsxz/tM/axZIR/UZO3Qf8p8QGslcolRebdikB4T7oLdfGo7tkPdf+ZmcPbxVVsweJyvm1UiqtxUp7o5Lf7JTwojeyQFowKWCePt8ZH4bI6GiKRIsmyGemmWgPk0EOx0Z9JEMua6xQ6WpXZ99LkePgF7Vdl5qEOE0Y8YMVVEJqIxy4mYlJwtKblV+ZKQqvVu8rEHDAqiNIfpiQL14sV02b94kL7/8skZmff/v/w4SYbXzVN3SqwVRCz3chTYQZbBedhSQ+O82cVAa1SOxaNnyKh999JHs2LFDTpw4oYlfaKu9++67tT9nz56dPjfBmP1mzzdcIHUvD5k3MJTCPhTgZgF2ZAAgC6Qj04/XeRYMbYQxqkwBDzSlI9o7WQ2DWiltp13I9PTW6y/KG+t/Dj5kRJ577B65Y/Fs8NbbpbXltHR1noRzKiJt55GApKNPxpVPlSnTlyJDPhI6l04HgI6D9zkPST9CSiGikEb4aGpolMOH9svWT7corYd1lChR3XnnnWrro3rKWPvhO5Su1DVuiZT7uaf/F4CpgyKtLb1CIHvppZeQK6BQJdKJNVw0XNdNl2MeCnquTiK1C4tdVOzZbZJophqkZ//999+XgwcPat8tWLBAHnnkEc2Sxb+52YxaQ6UYvNZBNHA3mRCZKXWbMw9ldk6HvV7rxbP7D+qBLJCO6oCgl4l1mIhwHNKIkgGK2kojnV198trr6+WDd9+UjvZz8tiDd8tjD6+TMSV5yJiEiBykwkv010t/V4ts2fix7Nl5QKZPvU3ueeBpyZu6BIIWS4wUwfkEdd/FJjJ1m6LScrFJWtq6Zc/e/fLpp59qCj1uTF4yb948daAQDDKJ5u5SJCPTfe6J7/7sPrsjnWao+u2tveB4bpXf//53miP1e9/7ntTUVpkDr0bcuop9rlTDyi2xMocrF6WtW7cqqDKfKyOhuDCtWrUKvNPa9A2N1AJlLOKDt8GwOpDjdqhnlQXSkRnBWSAdmX68zrNY1ZPiAjK6EyQQycNvm5s7ZN+B/fLLX/4CUmc7whMXyde/9rRUV1HtpipsAyzpkIrIht+vl9+98BLsg9Pk2a99S6bPXwUBF8mSo4heymG2eBxF3EZikDAKxoX8PAemUSpXurojauPbv3+/7Ny5U6OECJ6k9KxcuVJVfUqotEFaG+pw4+y1w3i/bmC0oDbIsWRtnPZLK7Wa966OTiXLv/jii5ov4O/+7u+kFrlSlddPe7PdPdPWasUznvYKYEo6kzuXqlYgdb6ztk9bMdVmyKLdlgvT9u3btV9pcpg5c6YsWrRI3/k3zSTDB9NMm68ZhubWTJDBgAN/aO/8Vawj1zm2v1yHZYF0VJ83Cs3ppGQjkN0dcd4+xHvHEAO6Y8cueffdd+X4qZOaE/TRRx+RJUsWg4yOVHOQMH2ciMjknurvlSDoOR9BpfzhD38IqaxUvvGtb8vyO9bCVsrql8YZQdikEsvqQ37wR1PRDvEEUY8olYdJzQh0BFIhmTMlKgLArl27tAYTpaq5c+emVX7a/0YsGYcFUgtymUCqfw8NFtYM0N3VASD9CBLp7zVX6ne/+3cyCVKgshdwqBeF69KbvY77el8ApPbYK4Geu2S1tXsSbKni8xkeOHBATSdcmO677z5dnMgwGP52ub4x42nQ5i6o6P4hi6TDfwxcsDBAvpBxNiJXyp5kyB5gvI4lh8cQtRMM+uENvqDAsHnzZpUCH3/8cVkN22UQXnb3w9InB8sAg2o+275Hfv7zn0kz4sLvWHuX/OVffiddz95OKyp5ygQgvGpiYkw2BVEDNrT38UVApePk1KlT8sEHHyiYUvqiR5reaDpRCO7MDTqUw8QNOjzf5Tz/UUQfBBl9cKWJ7Ux0gqLxgA+e+R2dSLP3MXikr7ykQPo3f/M3Mm3KND0jF52gZmeyCqzjVBpKCr5B4/P48eNy8uRJTYKyb98+fZ5LlixRMKXZhFzTTJCmuYCLFfucNlVrT8108Gnfm0zgQ7deRXInJc1Qs/wSDeAGdcKX4LRZIL3BD/lK3EvrP47G4hJmPQxsDchs9MEH78umDzfqJHr66acVvKonTtDfmeCDJlVrGWOiKOYV2X/wjPzyhV/I4aMHZOmKZfK//u3fIPqRhYjNRDIWWNaBon6PP+z6Sd1X481NrLiVNpktnzWa6OEnqFKqospKfiQ9/GzTtGnTVLIiGNioHp7HAqetKOrOisTfhyTyX2Y5dy/zNqEIz2G/b8HCsX37p/LKqy8DSHMUSGsRceTTe7LWwsGOKx5rXpcC840YDizdQnMJead80THFvlu9erV69ZnvlH1oUxdygeJGfqqtQsC/bQivNTUoADv95paHvOmOcryL2mFD3JmVxrNS6bAfexZIh92FVz7BlRJ+WCCNIcY85DcZiN76wx/kN7/6pXRDKrznnnXyZ3/2Z1IMm5pupEkREhkH78Q8agIT/Hm2/ry8/OpL8sHGDTJ99lT5/j98X4ryi5wcnQRU1FVStOR5nIllJ5Cj/XIiu4HQTl5WDCWQ0onCd0pM9PDztXz5cnWoEAz09C4wvlzPDDirbGpnK1XZpH5DSI4uddyGe/L8be0x2brlE3nht7+RAtRh+o//29/DnouwWVDHfAhwYHw+N/bAUNsfC0O4qBBQt2zZoiwDclApcZLET94paWf82+28cvdlptRq/7ZjiICq/cJ7JX5mguclZg1nKaZd6Y/VCTd4ro3m6bNAeoN734KGTma3SOVgmaZvo1CIt107d8uLv31Bdu/eLbctmAf1/C/VyeNhqJMNCLdp7ZBU2KMJkAE6mEEtbc2ycfOH8usXX5CxlRWI8PmejK8ab7I7aRI47ucAqTWt8bT4zucU+3TXfGdb+bfNlk9piKo+1VPa/o4dO6Z2P0qnfNEzTUClx58SlfterSTlTsmn/YKa9l6WVUnzSNkQTXZnOsUlRVkp0oOMLR4Vw0zH9fUn5T0kLfn5z34qhSWF8n/+H/+7VI2r0th8D7mezp6UzFmllQlfNEOfg903GkMIeFygLHeUnv0zZ84omJIqxd9nzZqlgEpnFB17BFS3M89SrNwhpZppCtpEHDfgVu7TrjiCKl/8wg2i+tnl6c8C6YggQBZIR6QbL3+SK0mkKjQ4qvrhw0dVEqXqR6fEQw89JHffc49mKlK7oM5+16TQLBs8A4mnCens7YF6f0D+9d9+qhPxr//6r3WChlGSREWOlEvKcwGUAull+Oh2EbCVQW2kTiMyyVOyYrw5HVKM8iGAUt0nZYo0n4KCgrSKb3ObuiN8tF+QZMXDMFgFUlvoeHACE2069k2xkpPG2pMQj/yfeI/CztvdG5MtSKP3EmzK+bjmd//2b2UcJGWmwgqgJj1yROFYLiTmPcX0gs7VeO4bTf9xe/3tQsUFhd58SvjsR0qqDNFdsWKFOvW4eNqSL7x3HueOkLK20hST0uBe2CtcEOy9qKeeN4kXYjUG7tGCqPObEV+zEulIQEAWSEeiF6/3HM7AbkQ0zDvvvCOvv/6mFIO4/dxzz8mSZSihDJU+rcZm2rio5jMFFF1KIJz3oxJofcM5+dGPfwIbXKt8/etfl5XLV8CLz+J4bOCAUwdJo9JCCrnqtk7mUNVA7a1lquy0n9JmSroUXwyVpFOEIEoAJ6jS/ne5xCe6iKjji9nwLbQR0Vl7ybmqgiizz3MfSq4E3S4c1Snd0Rbp7UcZ6eZGmDXqlGXgg4f+/vseBogXoyzIGMnLLcFCUgRZPA93n4dj6ViDcwffWPPgjQZS99AgABJYrWROGyhNJWRJkC7V29ur2fip6i9dulSJ/JnHu5OdsFeYl5XvVrLm/fDFnnSbQE1uVtaqdTpXk1qz67HnjRbLr3d+3ELHZYF0FB5WWkoFSLRCPSYPkh76jq4eWXfPvfLgVx6RwqISI1U4iYM5OWjCpJavAgVIoSpsJkyNoxTsrM3tPfLf/9sPkYj4mDz88MMAlXtguyxzZhQOhq5nM0xRuSNbQJ1QDAJwvDdu5xgl0MwsRdazT9Dk77T10RlFDiqzIVHS4jkIovRKU+2n/dTSfdxp5gaB8yU2PIMEKVK1AJ7R1EUkZ2lAYboz0tldL30R1G2SVmlFpdV+VFZtbe2E9C5SWzNDEjG/FOZX4Hbzkd1qvOTnoD5VYbXkB8dBLqW9mZ78EO7d2I1vNI5kVhvgkLP3Tmmeqv62bdtUQmX/sa9I4OdiVFNTo9L+UPlOO0GTa0Zyhm54IKP9SDVIahxuJicckkI43nIxWCyg8p3FqgmkZvGw6v3lw2NHYWrcspfMAukf+dG5AYuDecumjfL2m39QvuiChYvk6We/KtNmTAeXFB50TAQ6ogJwRHGjYymdb9lxLEgSMok6nwLSjUiof/7//rts+/QzuXvtPfLY41+RKVNNAg9WFUVBJ5bEM+ZWnUzGfsoYffeWGbmUmfndTcOxTg9yKY8ePaoJRChhUeWnKk/JioBAG2pREZxf+M56pc1NOVe26qa2FV+rAN2Htl7Ev+els+u4nD2/FxnxD0hL51ns0CPeUL8EC1EdAAmsQalFX3mlMK8M9C1QhpBzoLW1XwpyyqW0pFaqK2dJZcUsKQpPBJiOxR2jSKDk4u7Bo3VJwKY1LhuiVmQdapDYfTLoWxm7uulfdhFhf9L5ZKhPxjlElgQDMMg73bVrB/ooR2on1sjjjz4GVb9WKiph98WlItiXGkUnFtJzWHhPd3RJB8pR93Z2KJiGkFS1GFpIGTSborxcqUa1AFstlUYTU6x7gH9qltIr38PVThG30pTuMjXguvmuTuma9EmZ99XVly6+qyncYL2j/AOaRKZmdqNXwau8+SyQXmVHDWc3txRmQYgTqampSf7tf/xEVWPSYb7159+WWXOMOqyRLxkXHXrMJFErLorKlmEt3PbjH/9Y83NOmjRJvvrVr8qi2xaoeux1wJiZorywi3F4xjGhg6jWOZyxaO+H90jQsBIWpWwCah8qenIjB5V0H6aZS5P6tT5TVBIsKx1EXlTcMOveMXG9J8AM/o1ysX+31F3YLucv7JH+BMqJotxKBBJotJ8gizIqcFhp+rgkElrTFgpVVVV3nIvf5wCQfD4AZqoQC1K5VJcvlClI5FIkE9GqMuR2BdvAlK9yjInOxLV0CE3u6gIalZLt5CbGZvx+rQPFWUDidEphoas/Vy/btn8i2z7+VE4fO4GaU5VYhJbInWvvlcnzp8CoIbLjYo8c7WiRk+3t0sFqpnieIQArC/qxmiy3FDqAf88dXyNzKstkJoRwprr2o8vpr0zBPh2DNhNE31wrkA62+5tRSjnXtfwYqdeoTji9jjanZ5inDPs6z4ecZogLCqYpwnzMoZDgBFw4UshwRns4i+KkkNXMi8VSLVrp58ULXWunj/z+WSAd+T4ddEYrkfCd4EnSODd6vVlniBIInQuPPvqoFm5z2xQJQnQ6fNFmKTMEs1//+tdK/ib/8Nlnn5U1a9YMoiS5aTRXQ1X6omu7f7fnZrsZt89MSFT56UDjokGPNG2AJPQzWqp6fIX4A5hAMYBwDCVTCICYIMgoiM/n5XT7J5BCN0N93w9n2gl814GJ1a8lqe3iZDiqRDeWSKZkTomH9j8jgRsnFWRubwGcT2MkN1gjZcUzZULVAqnKWwQlfyZMGzb6ieIh+WRO/StlDriA0pmwBFIj19PyMgwgdTl9KGVSW+iL94MN0SAn4XxsOF0v77+1AcwKv4ypniRL73tAimfPklOoGHC8p1OOgkObyDFJp0PQYNCVYCMYYGPZGQLphLwSmVVcKosrx8p0rFXF+F59lABSXRC0v1j07+rRaABIIU06IqIB0oEFJw2kCq8M/uDz0JbqQkcnJ//mVwZICbR4DnEjsdKXyiQ7vkCPAillaWoQfpaDMOoU2o4PtHVdfdOvZThf075ZIL2m7rr2nd2qnf1MXuZrr70mr776qg5gAt4TTzyhzhpLdSFAXG3ZCusZJjAyEonnJs2G533sscfS9s9rmSzXfqeXckh5LySf07tPMCWw0kFFkKeHetnSxTJ9ylSt/hnIhTNIVcAIAKVd6to/k33HP5Dmzl0ov9IAYGjFpIpCkokr15JJA9lfSUi0xg5AMSsTSLEfJNZoFOWqvTmQTsuQI6YIYFOGnAVzZdrEu2R83iqcqRzng/0Y7AeKSj6/4/BSUdfFP3VUTWIAoZQb+bnXvbmAlDSmOO6cdmtKZwlI3K1NLfLG6+/K1p175ED9OZm8bLlMun2V9OTlSzP66mKkX/q4huBlJdIBIAXhDfcyBiWtK4MhWYDQ3iUTxsoErMveCEAr0SNh9J9HQ2gHANAtber9DVG7aygg5TmM9dVsAyo4FzWbG4Lgx1wSqMLg7KfCKvrBq3w0vCiG6gn4KHBGfxf6he60ML7KxbMD6DsgnEr0QXsx9clGe8sC6R/5CVBaI3+Q0ihpRPfff786hhhySUCkaszooWvdbB11SoDMzUngeuaZZ5QBkDkZLKVmJEpduMHe0qQs99TeA0NOaTOlZ582VEb50E46dky5zJ+zANLpHLlt6RwJ59CG2yp1bbvl+NmP5dT5zzCvmiTpa8OEigDgAF8Ah1iUYbVBld7jmEwqosBGbKWrtESK9ILhHB8ihHpVeMnLRbKQZJHE+kMA1QoZWzhP5k96VMoKZkjIwz4HMCdY4x7SLSc0J7mNYkhnlLdqrJm8Q9P8r/LpuYCU0lcU/1HCVSMFVd++hLT19svmnXvlbXCLI+Towl7ahsU3ivy1MUTDdYMvy9OwlLWPmEU4U6EUgIz3MIAnF4A0pahQlk6qlfmVeTBoCCCJfcYDhmMjdc6hl3POk2mP0q4wjk7jPWULabtRG8mA+dQHWz+0DV0UrV0ai6DWNNMNic+RYCeVyjEBB0qd4wO6+jSIV/lUrmu3LJBeV7dd20GUoCzIEOiYzZ2qL/milBqp7hJ83NJrpoPncldMR7g4Kh3BmeenyYDmAoaY0snjzjaUScO5trsZvHdm5vjMc9loKUrYpPtQKqVZg6Gnh8Eu6O2Iy9RpNbJwWa3MmF8ieSWd0tx9QBqbd0sniv95IJEkkC4wyYkD6dADoEsmKHlCmuKMAlgOAKkFBUe1x28+PyVYKM34KgBJ0wvATMYg3cCjH0DhwJkT7pfaqmVSVTAFE5NWRNpqIeU4kpIx9vF8VE+5UfIaqDw6bCB11NR+xWVzUQ/KQId4j5S28H0dSsm8d+ywHEb/taAPznX1Y6ygHVBrk3il0D4vQJEtI14NACmrscKmCFNIIc4zHTWql6N6wMKxJZDBsSE0mVIfS9xws/S3K9HgBj9fttcxg3Ahs5sjMeqf6k1zW0/Zly5dnKo8gzKSjTgVyupEeyQOExgrvHrBPhDa9gMUo5nPFVQ+PCPeKTwDKrvTdmocZqO7ZYH0Bve/O+SPIEp1npFLdL488MAD6tWm3TTTU+5OVnGlJmaGDlL6e+utt9RWSnI3VXtyOzMrXF4pmci1dombMnU1x3J/Sqfbt+2S7Vv3S1fPBYn76gTMJZm9OB9g2oH0f6dBeWqBcNKn6judMVTdvbBnekhfok2UwJMGUqvWW9WQXissYKk+SK6Yavg5GoFDB3jo8+ZKKFAoQc9YSGbTZFrN7TJj4gqctRrnRlamBCauBQPOebW32pIodGYNRF5dg2nx0q5xJNIEHEVxJG+hjVRpSnQIqq0Q94K3ZrTh9bp62YrFtxnGxU5I5D44ZbzQ6ZOU0tNFAQ21mEDqQV+pcIiy1ZTcPLF+qQQ7/3ZoPusm1Uotf7S1v124lib7MwhCcxEMLBWXmoYygNQtjVp7MnehGTPdn7YqAvuTEiieU18jTBmn8HxQ6LGnFY7EXgXIcAiMg5wiCeWUijcPTsEwebUleOWgr7iYMV6PztIskF7NvLul97GARdWWIEpHEBMQf+UrX9GwQHIEuQ0VRnm1Nk03mBK4qT7/4Ac/UGI8gZSecpsUw5LBr9b+ejWdb00FVpKxk5HHuici28bfaNskXer8uRY5X98tR459LjsP/U5i/iMyfaFXxlbH4XRpkijKqBAVNFyVLEgAhwFSTh6GobJeVbcB1EE20gHwo7MpEIS6y8KCuL7WGYTzKRTMA1WoVKLdBZBIl6I+/Z1wPi3GWWog8YLA7wCAkUi1ULZzHSrekJQcmo7ixfU6OwguNMvijBG/yQqgIQlJhP+iGiz/igII67Bm/BZRax/Vn5G+cD6AMyz58ZA6k+JIDJ6ECpxwjJKZQNoLSdXDKtbYZyxIpkvKxso9MA/cBrup+oACuK4Lhy4JY3Y0Hb3NS1YN60iiGWRwIIXtE8fK4KKY8aIIrEi2470ZPK5D0tNxFDlxT4IH3AprQz+o0f0QYkPQIPKwCEJDCMCkkTteclA+x1+Eqg/+KvRVIQwGJO4xuCILpFczT2/5fajGMxSQtlFKjPfee6+WoCgvL0/Hs1swdScRvlqpNFO9/uSTT+Sf/umf1Ev+1FNPaaQMpV6ez1KrRgpIL2eCuBw7wH1dSod0ul5sbZItu/5NjjW+KXll5ySnuBMlV9oAkszXSroOQBPRBxoqCV6tSqZAB0qZSUicqjrS+5x2NnFiGfWedtU4aD6MolLbLWPuIdWRvO9NIWuVJ1+qSufK5Oo1Ul12u+R75gOdig1+6kpggdSxxao0yoqrtOU5WupwgNRR7TuRxqu7v0fBMR8Lhr8LYb/giTbhaucLgvLq2eOyuwuqb2E52g55rQvLiZZ0JqYDSLHgWOxXWyn6gkyAqB/vSOIdh+QX7OuUWvT5PJS1mQ2jbAGcgTkVKCcDiZ2LGxdbskT4zr+5CLqzT101kLLfuBKpGdQBOfaVzmQuSCgnnriAH89IV9070tWyD4EWdXg+YLUEyW3mo8PzRXmcJBaMSAILZ2CM5JRMl+LKZRIoRRkdD+qWQdW/GUBUFxkM+CHNw7c8et0EN2A98ATRX/7ylxrBcg/i55988kmNWOHAHG6SZAtYVvIlUDHC6Cc/+YlGHdGZ9c1vfnNQZIy97kjTn66nyxXQ/N1yrvN92XH419La97nEvRfAFSVAkheaYxReh9RNBVgHbpIhX5SmTDE6Q1OyYOq2lXJC2xAECzU60/WwMEAl5CuXAt88WTznWanIvROqZZHkwJGjiaGV3UQpygApExFKkg4PkwTG+EyMGpz5LO2iYSV0C0T8notaHGyCeA8BtE+aIjBn9HVLHM6lGLL+Jy/0SHdPn5xC2GjrmHxprCiRi4W50g2zBE0LBTEAHivI0tl0BSCNQKKNIsTWA2ArBJiGzp6TdgRsBA+dkDGwn3qKciW/tFDzpFI7oqOTGhNrTDFfAr/nIszPfLcRbbZCKyV+5dJaiVQfDzomQBoZBe6BHA8MmgiAziSei5LsPCgXGz4UX+RzmDHOSCTWif7oRp+D86zUU9hIuRjEfZJbALD350pnrBgS6QKprL0PQurtuCbspmRVXO9Cdj0D9jLHZIF0BDqTk4IDS73IGZUi6VR54YUXlJzOhL7f+MY3NHzy6g36V26gBVI7afnOkM2f/vSnwqTCTCLyV3/1VzoRuF0pNdsIdMU1n4IBAuIBubzlNdlz5PfSFtmNSdMOKZLzg4mjwbvVeHBjp/SCoE1A86g+CgmVs8661wdJpQNgaX5X9B3cPgCsFyCTihegCuscWT7veZk29mHsM94IVNaup95jxvlbLzHA3aHpcA5HoqAhgY3BF1kX9kVTAmloHB/8jdFL9sW4+lgEGgLOE4Pk3YnyL32wY8YRnYRMLOJHdBbyfEsrTBLJSRPEs3C2+KbUSn9OITJeAUr74I0HmHtYztsBUr1FRyzyYqEh5bKXGbxyYU+ExJsL2+O4voiUXGiRnFMN4kG+hPZYj/QlYum2c3wQLCmJUjrl4kBJniwLAim/J9ByPLGc95hyLDqhXCnKGYOw3GKE48L+HKajCM8GUQ69zJcbCKrPyFhbYa7pPyYtjR9Jc8MHUuw7Bm7oedwriPccC3TlgQEQQPu96Js41HwvKj2kMLciMMUkQrMlr3S1FI+9X3xFc7A/NIR0PZlrHn4jdkAWSEegKzO5ohx8lkNJSZSqNgfet7/9bSXIc3OXpxhOEzKdTQRSSqIWvEmr+od/+Ac1I7i3m0EaNczJiPSlTsux+vVy8OQbcKQcghrH+Hp6zglYTuQNARSOJ027BwBUiZTTToFUIWSA/kRipUM0vyLHEHQbXyCCQq5+mApnyLypT8jUcQ+KJzoekbf50tONENQg/MMJmBqinXByw34HtToW8QIs8Q42QKS/C78ZgGQlAb5bQCWQkjNssz4ZGy3CWTV3otLgxcf8CfROF+IFtZbQSEmzMAnVFtn9w+B/dhXlSce4cumGdNgJ2lMnKgt4kU8gDJqWByDIRYaqvRtIqP8NFwAAIABJREFUKaETSKMQ+XNzQR2K9EhOpFuWlpbJUthJyzt7pa/5glzobJOOnm5pR5QUzU4EeC4EBH/LNuFnfqf8XQgMBFaVTIGOpQDSXABpcR7oZEVjEZoKMC2A/ZbrH4C0cEwVcA7gipDdPEiphcGLgL7TWDB2SLJrn/Rf2AsgRZ4EWmxwD3ypox7tZ5RWClV2o0nQ10gXhX24Fyp9wr9Qxo57WgonYi6Rtgab92hvWSAd5hPItDXavxsaGtQmSg86VSZGLbFeDz8TRDMrc15vM9xAarmk1nP/5ptvqhTxj//4j+q5d3vXr9b+er3tuprjaLeMIyFJS+8+AOmrcqLxfemJnxAviPce1JJKJcBmwLtBHaiEFkhJ81EgNdSfgc06HWi/dAOrm6Tk2E/1nIb8z2vleGZKWd4yyUnNlZ7WIunvDGu4avPFcwqi3b0tAMkuAE0/PMuU4MDlBLE9BzxVhuDaxCS2j+07pTdrf6Ttkc+D6jMX1pxQWKpKKiWUD5tkSYEEYQsNQXorAE2rCEgURNiv5ObLcdCePmtukn1trVIPMbUX9uEk6Eb67PVF8dnytcyt06PN/qGdMxeA5oP9tRIIdSek2pVYXKvJxeyD1xxtYiCCzc5PsORCYEGVEjXBlUBrwZa/kcrWF+mVC+3nIdHDRBWHiYT/wd7qhwMr6QfwQjz2hAqQOKZcSgrKZWyBXyaO7ZHxY9ulNP8EKF5n4DTrBv8VwE1ugXrKeB8woMDA64NQkIPvIjE4oYJYMHM9SNBSIRHvHOTcfU5KJj+EVYi0qC+O/rua8TicfbJAOpzec47NnDwceMzk88Ybb6hEQmfPgw8+qKR7Dlhbg2ekwcw6nXhepmUjBYoTg5U16cHnpLKS6EhJxMPpPkwRAGmn1LV8AvL9m9LYtlV6YicwOTCtkgWQAMn3pESKyeWDdx5gynBClbwgrVLqSie2SCd7ti3KANO004MIQumN4INQU5wzAIdTIDFZ2s8XSd0RvzSehsYAIA2HkIELk9kDqdfr4wsTHJFAIUhg4RAAEvbVcA4DA3yXOGq4ULK/CZj8TBC1Thzr1CFoIj4LUjHaivN4wkbao3zFgEhK1bw/xtfvvtAuW2CyOdTeKV1BqLloRy/rYcGIS8i0MfZUjelkSkJy5PdhJP4Ogy9aDhPB/KpKWTV5okwM+2AvhSNOO5IZvkj3NOwIu1m7LscPxxPHC6VSjm1K3QTSXoBzB2y7ESwo0baU9EHK7e/ukJ7eVkjNzXiW/dIKp5kP3vdkL55VX7NMKOuSZfO8smBWj1QUdEuqC1QnBlngmcQhnifx4sLkA/3Li7BXtt9DUr6/BawOmCq8YLmE5kjp2CeloGItaKWsz0V+6ehuWSAdgf7nQLO2JAIV6UdaARQ2SpbiYLIOvnNzmwFGGkjdzg1mYvrXf/1XDcn81re+pXxVTmp7fTe/dQS64LpOQSBF7I4cbdokZy+8CUfTTumKIKY+xSybRXA+0HNLaYNZRUiFgmqvhfswuRLMs4pkzTr3jYd+sFOJ3xOMnFh4talaidWR4EjyDwBQPJAGkzVy7pRfzhyBXa8VmaESY2VscTXCKHNg8wtIDuyMrAlFG2FRUbEUF5WlHTNcGK23m7ZEW5ZZW3al0isOnqtTBk0jj9SYZdWlpT6bCOyh3pyAnIN0vO3kWfm0oU4aAYxdaFMUIEoGAr30jGyidp8kJQzniwM4SdAPgMyfC7trDUB71bTJcsf0CVJKYT2O6rMk6yNpjdv8kQmoNqm0fcAWbNVcQRMLWQM0UkQCkuhDVHxPO6hMzdLe14Scsb1yurEN4AvJvr5DWhoOS6HnlMya1Clzpl6UymLYhLsYropsWLiJKEuEw9SSQtt9CJrwxZCWOwqCE+zH4r8g/XiP+PE8ChZIQelDEi66XQJjFqFphkI4mlsWSEeg992Dj+D5i1/8QpN1MBkJI4uYoIPRRXZiWW/+5aprXmuT3OnZrOeYAPov//Iv2g5yVmlaYI0lC6A3g43UAGm7HGx4V+qa34J9dA8m4GE4mljiJA95RUmA5Isx8wBSgKVCITy6njhUOhjOjGrvgCgTQGvSEeO0MHZTHqHpjga6NS29MnMSJCAQ8MfkwZkTnygFgbkyrvQ22B/HS0n+eHj1jWmBUqkBbCbqAEgx8gZAFIWqrVKkI4G6AedKjAwFKM06Rba6iQ+K6zUYQmnSf7DFZErybsgZON6Vkk/rz0I6PS91yJwVBTjGogBdOskJ2A6QwoyLcxlyfrE3JMGWNslFsu+ZBfmy9ra5Mg9g6se1IAPiGBajgVSbIY1yTPE1KOVhxsAk8HclUWEWYByGhsCkKWxsIt4D11wbPkJShUaRSIATij4OJ7ok1b0TC9UGSKhvQ3WvU1svaW4RmFliSE0VDyGjF9DZF88XfwSaQj9MHDwpgDTuhSMP/ezPmy4lZQ9Lftka2JYX46JU70d3GxaQ2gWVt2BWUOoIHAEDHDJ3Rhi7P98t54qDxVhzBr+nPa3W45qWJtI5vgf1XHqa2Ou7f7WMY6WqmM1a1qyMYo439plL9+Jvg/c0/Dgomk65XKYFO3u2QTZv+Vhef+VVVfeefeYpuWv1nVICAzy3KPJGBuFYYBvMlBm47+sdBpx0MRAyGf5IGo5R6LxwlHTLj370I+Wvrl17tzz84EMybfpUtJf1gxxKiu38NAPRdeuZpDgXDhm6SWYPXvsdQBnEWdrlQN3bcrblbemK75bWzqMacBNGso1EkhFMuC/QjwYDKdTgGBI0MywREzBFyQiTTUF1kIpvJVJ32+w+Bnw9sBv29yIIoGAu7HYLZWbNfTKhYBnOh7h8tdNS7SWQMsrHPeJN0mv2dSZgDqUm28g1976aqY9NcwYC7kBB1JCsTF4pypUQQAXCGWyjIoc7+mTz0SOy/0IjoAqyaygf9w0vNxN9p1PoMdrJgOuc6lrpPVsvDVs/o8FX7lmxSB578G44H4uREBu5CCDh8aqUbLnRHEEnmN0ukVBBp6DcrPtgGCF2DJ/gfOIcs9OHlDQf0xwSV/NAZYPpA20M8rTxw9J27LfS3fKG5AbOQd1H+C8WhT50RgzgnqR4TUcTgiJ8BF+adtDOFDSSFBx//Uz7GJwkY6rukcJx90LNX4iT3uJAyo6yEchhPgcyrHHTSHKoyNoLr6YvkK8dyp/7ITBA0wCvDSss1Q8MkELMhUIKHRw0+A3mG3jsuLrSQ8gvnQmriQwY9sbsMU4tOJyUHr40IOlYcH5NAwGXe5BE8PLCK8oBhqTiacaEGaxGDmCtd8S/6Evrvis1B7+QGM6sMyCFexFVwmFE2SgOcngQpGFWq2zvjstrf3hL3sSrp7tLHnngbvn6V5+BoZ22PBfoMKsT790ZqYS0643XVhBFO73olwSiYfywJ3ES0vcbh6fkV7/4tfzhD2/LhPET5Rtf+7osXnpbunuMYQ0vMMB5HiU2OyTzQWuJnVEWdLWzzYwxMp9bZXYD1tV87oNMel6a2j6Tw3W/l6bObbCTnQMVJib9fXTTQirx0SvLuE5EwkC11w3SjzdWBqDjZAZJHR59ExJpeaROSj23JOpIqgTdtBkAxyVIf0oEMAbnSE3lnTK58j4Zm7cAUlAlxqApSaKbfrBPjZ+HkfXJnjNTokhfi2BiF27cLvbjmAUeSQ/ef/Bv/0MOnjkhs++4U9oKS6SHNCim0cM443wIY8yGofaHsajcNnW69F1sliOffCp7tmyVQuxw391rZN2dq6UMqfXMHKa9lLZWuwybIaugn7mgph+rEZZ0syCq/cTQMWZrov2b0nQ+FkaMSJwHfjnMxVPSe24DSPjvYddDUO2Pw4zC55enqQ4TsI1GkazFp3RCjC5IqZ1w9IWLkFc2H1zaTrQzUCOTptwj4fF34YSz8PoTAFJl9aGT1NxLKgaBlFJBKIhI2gBeJuFrBE+sAXl5j5w5J2fwYDtY1A1jMRck4VmTJsrUmiqpgOBG1wKtNlxdA+70W0RAZUebapCW9DJIkrVAyqXeSkwa7YKXk5hBDfFsKqcC5yEBU2sC0S7HiQoVsvci7DotsE/BwQEg9wegmgRQzA0OBn8Asb5YHExLOdkhMUFcePfDT+Q3v3tVLrR0yKrbV8hjj9wr82ZONoCsQi5HHW6YtjC87AJEx8JwgBTmeR3PSRroAagWSJOgvfz+9y/Lm6//QfJy8uVrzz4na9Zh4KWlBg56NomZNdmjTuERm/VoKLXBgimA1MTRDBdIqdp3SlvfXnjtX5IT5zcgNPQkVDhO7CI4cwASpG9yHPg60Hd8RrSRMsEvQgf5E1R+ZgKyUU0aB6/UJz53J17d3jTzk+J5ki2gHQHJyQOGQCyCfPlQ6adW3ytTxt0vpaF5eFLlTsy6009pIDXLx4gAKW/AAtXlAIvjlQ4vRCg1w2u/cctHsv7VV1CKpkhWPPSI5MyZp+VGejuR3AXe9hAAqBQqfAXs4aXgdFaCxJ+Pcxw7dFTeehkUs917pLqiXB6BhrL2nrUYwigBzWbonOGcgK0TCxm5nD6db85mb3vgm8G/cTjoIsv5b/KPMoSTEqkZJ2Zee5L1kujeLR1NGwGmWyGR7scQ7MIUxH7xXCwGkET12gx9hcbih5kAQOvLLYTEWiqdfWMlr2iuTJp8l3hLEIXmwxxjoplR3oal2hvRHRImwLNAIz3M5EpBOorCSM85wNeR+ojsP3BGTtddkCbU1rnQ3QMiMNfBmJTBgF9RhAeP6IppteNl6dxJUkPHHB8qHl6YNilKhjZjOTrZSqX22SqY2j90QLJVDtTyDXYiazJzxE/8iVyG9AaCfiGRi2goSMH99RKN4UEnmvBq0fDDBBYHxvz6/EyWQLtcmQRClXA8IIEC6gJRxD14rFFefOkj2fb5MZk9b4l89evPy8L5tZjKiJlW6ZbNcSgaDpAaKR3k50GK1PWPhrjWcSfxGhIpRi3VNVtQr62lVW21zHnKADyjqpp9CFJWVRsklWZObCt9OGA6GEivt92QqDEOehMn5HjDy3Lg7Ho4m/Zh8nDxYWw9pBC/M0l8jIhBpnQl5GNDLDbBzBDQrcRvbJg6Bp32qu2PlUPTNlJ81l2o4SDuBqpUL4ZAESTS2ZMflOkTHkR+oRl4bggTZffYcXWjgdTdhe6+d/X7zr175Ic//pGcbahHba+75Z7HnpDc8ZNUSiW5P4W+DGExzWfNJjAAGILByLE8TE0u2Lu375Q3AcK7d3wus2fMlMdhepqNEtAhzEGdNdg5QOkG/cMcrkGwA6642YWV7bUWMfY/I8HIbWWuAGeE665oS8CL+HrvWYk0fSyNZ95De49AIr2IiC6cApUSaBMOYHGHwUVND0zyHeec95dJJIUYe9DUKqpWQ61HZFNwAk4KoQZa4WhvwwJS9h8L4yaxYsDHZkR83jR4a5AfUG0HIHoujlV0j3yMV0t7nwTz4HRB+YdOGsux8pVh5Yx2t+PVKRMrS+W+1ctkzdLpMhkmMA4EM10ooVJqdDYHTNN/6syxv/GdT9WR+ZiOjCDPr4ivDF3zdeED4n3ZwtZTKExZB5vNacQ218EedQ6Cbwc8tRgCSMGm/EAcH4cXMdLPch7IRhOulNJilMwtHgfbXp9s+vS4bP2kEZ7EmfLgI9+Q5bcvwz4cjB1gtTjGA9h8LJizmxI64ZnDhirVgBp3zQPCuW+lEuJS6sVFcgoC3eeYMEyUsn//XnnksUc1VJRSa9wxA1ib6sDVrXXM1Z7LSCKDuvuaG+06AO1OeDqg2v9W9p54EXZSVAPNQTJfqDkRFCgK+IrVYqgLIyRSBVKbiYkSpxP5pDZS2Ni4cDHSxziG8D9nsDYWqj+4pymNSDImANr//CG/RLr9UpI7V+ZPf1hmVN6PyTwBTwQAbrVXCxg6gEZYInWP3aH6UeNUvdLQ2CBvvfO2/PbFF2XGrJny5DNPy4qVdziBqwNZOa2pSg0uBNi+KPiqZD+Ypu/9bJv84n/+TM6cOiXTZ86Ub37nr2QKaoT5mJKPXcwTYL8kpFwmermiusQ1yi5YVtPRvmKb6cyCjMIIJbSf7UF+FWgZmHsexNn3HNLoplR0t8T76iTai9pb2MFP7ZCsDdTkSvIG8KjiQIIEUh56A9OloGgFOKR3YnVAvD299faGhzMGR+DYYQIpKBAYuFTDGRurBkisaMytWI/G7a7rl/UbtsmJs60oWoY6O8glydyCETygfhrvGc8MnZ8iP5645MPtN3X8GFk2a5KsWzxDFlYbBZrFFEBBNpMpnRqAs4S9yO8d+x7HgF3BLZDSzmUYyublJ40GAJo4Kon2/RI5vw3ayAVcvhvOIERQJBBVgweqUjAOoDeW3ssIQJ9hiylmDgJJurAQEktuuRypiyKD+UWUhxgji5Y9Levu+7oUIN9jDCRjP7iHKpFSHkg6QMrRpc3l+WmPHUaGb54rQ3qxgEogPX3mtKx/bT3oWBtlzd13ybe/8x3EkIcgJUDKVhmFbgJ4nx0gt3KdlfAGY6gBV7tvupuHMwitJAPu4NmWt2Tnkd9Ic88W8CkhtYBLmsB4SkQhLTHCyYm39yI3KQGVJZr11hMAWtCgaLVOQhJiyCdzl1rJ1DqjTZ13C6COuQfHBTwYYThHedF8mTvtXplUvBq9UoHz4Xm5zIBGk7E20oFs8CPSD7YPM7UAfu+ks2PVg5dfWY9Ks53yPMKM77rrLikbU2aeHCVnjla213loaSc8f4AjihVGvUF4yKH+b9jwPkp/vy6nTp2Wh7/ylNy97l6ZPhtZlbjxFh3G2KBHO9SN4jtrYlM/nH2equKzv2jDZxkT0z72p0/zFmAOxpB/tO8oBJhPpKMN712IePKRRtgLKbodTIi4hHND4KpSkCmFLFSDiKkFUjb2DqTUW4BzjB+wsIzoQ7i+AT0sIGWvm8JUfFiAQ0Q4JAGOXfjiMyw67+48LL8HkHYjg0sqAThEoS12bC8eagyOnwBSecV6WE0RFA0Kswi1Cye6paYkLI/cvlCevLtGKvBQaZEk3Cgo0SCrSilseuknxKWReSINlpvxSJAyUOHll4oSGCVeGGr7D0pn6yfS3fo5eN6HIKRCfiZI0g8BIyrfE5oMOIlIDQw+ZfjRiI6rMrRXhW9SZ/KQSKFImlqKcc35MnXmwzJuFjyJCIdDrnsMCiMGsyyGMELHPdAYG6jDcJgZvgfQT+/aqu28+db2FkRWvQkwfUXmzp8n/+E7fyEVY6twJxiw+h94elrCYaBpRmWnpTVzVhu52VQedft1r2/gmcaSyYBFMoy0eXJA9p18Wc42vScdscNYdBFayflIswykeRPhxKvTI9wLxQdUGrY0CamEan6a9uRyJqVVfl6Mq5ed4fyMhwiA9iPxRVHuZNRwWiRTqm+XMthKPcghj3JyA8FCViK9AUCasQ6aznR/iQfKZDf//u//rvkalq9cofkaJtbWQGPiAu3s715U1SbhQi89J7ziZHeA89oLTzl5zutfWi+dLT3y4L0PqdlnbLUJI9Z5QDXQDVCZYIVLGPnEGIZUMHS3xTovCLbOGFWmlz40+h4gdXrhKIwckUjzYURNNWLsIllLsgP+iWaMiw6dy+FwqeQX1SLAa4rkFSCopBB2UUQ3SQzjwZrA/xSA1KTFoi5AO2RAkEtBGvDV2/suyPqtO2XXqWZQGyBRgEtGudLHdGh4/jEYQJNQ0Zl3kDXawb4GpEC67e+Em6FP1iycJE+tXSYrZgTxt1Hz0/ZG7TgrjaoRVK/NZ2SdSeTIUcFl4QZdLXXpZMKEQ9LbvFmaWzfCnHBYcmHQ9sR6cXmAJbzwrAnjI0eQmYcYHcJ4XwIoBydeCKYD7w2GdKSyiUNNDBeMgQNqEsAA5YbHrBRf+TI84HKnJr1hGLCtXoSxmaqKZq4YcYcvVcLsl9f1nqaoYJHRz+ptRV4eTJyNGzci89TPpbRsjPz5n/+ZzAGgsoooFwdKoz6V0syksYI7+47Tw9pB2SgDoMYhpZ/sfQx3EOuE7AYhH577M+9KR/9nSE5xGs7Js0j9xgJtuBdK8wmq2gA3XQxhUCMdBv2XRKb7lCZ5tjPZ+ei0z1CUYHNzYtHp20/nuACpPwAi/oSqJUjuvFyq8uditIzDHsXoF+Q9tc8rDaRWrRkZidSuq/ah21Hg7tJzDY0aarxhwwYNBnj++edlwYIF6YQiKdjwPbwhMDbSwOfYicnPZKy9UprUEcmeoAiSkgutF1BY7z15d/1bUphTAI1lnTz08AMYw/QFcKx7NJopiACDy20GRDmxmP/JsVe7F3YF0wEpnuNcNQM8E30GHjzHFNgYSZjZegCe/a1gwrRJa8t5OXb0oBw/cQq5dFfJjNlLpbBqJp4520abORZWjgUC83XNmJE/aNgSqVpJASpeqkjozG7c2T4kUVz/+WF5ZctuOdMJohAyXJPawFySSvSFpBZjB2vWc3IFeShSgyFrDMREpNg6L0sml8tjqxfIo7dXayRGMU2dqm47my6ZfGpUFQaAlLVvzPinwZpgYZIf4MIAa6gTbZ/KRXiHu3u3QlJt0jZ5CEBchTFzaLEkSVoBlGUYHAoUr6q+ai70JGRjcJL2RG9nMDAW/LdpyKmwAOkiVwH1oSYhf6KAusMWGNYdwdQBoEHSg47D69qs9EjYo4JOJNSsSJRGzPhGBvrtGuHkg8mFk3D16jvAw3N+V8OVmTeOuKnvXIwsmLo6XHfRCcMvRwRIYRpCGOGhIzvlg49elcMnN0v+2FapnoponFLUaQr2qDNKE5ggRyi99Qpu9N7Djs2Sw0mS8lWq52ZNPE4/4Bubf0DBFA33kTvqJIv24JzB1GyZCQ/w7MkrMD2RhR3SaAqSKhfgQY9FwfTGAKmzjtk70Hd77c0bN8mvfvUrjVBjSsRvf+tbGgCgdwuz0wA9kH2BceyMTwOXhjHTgwij3CDT72F6QWgIgMjPEVkH08/Hb30gG955VwqLC+RZlO9esnSRFJWW6NHGyunuhUwbumFAGDnfeTaXLD4OQ0KHDB19BHWHC04tEOY0L7mTtH1HIKGiKN/FpkYt4rjh/Y3yyFeeltVrHpCS8ZNxBprZqOqjdXjUtPdrMMEwBZHrmnwZBw0TSA2QRaCfsXQDJyDzlW851i///LvX5XBbRNpBqI0hzM8Hrh4nuU37FYf9UK2eMAn4keWGUqkHuRX98NTlQvSfWhaWZZPL5Pn7V6DWTEBKuOAyoSEHCyZzjCRkXZEcrzhpSGyNA6Tm7JiE8D7mETiQQUZaD0nTmbekq30LHsI+eAf7MFGpcnMiYn/a2Hg+5m9UJLLLq5EatVaP7kspjvkS4XXHqsr6OZ7geEn4aiB0z5JxtSirXLEUhxdBgwSxXDvdFkfgiMKq4JSdHdIe5XpI7pDSzOJyJC7RSm02U+yMIS3Kf3TG/4k9J+Fc+IXUn6nXInu0h9kSz4E83JezDqmhmsZo3irOE+UCAsDxwglh2IX4GguOcRyYTo70w8sLZw0XoC/K5p+ZAJqJLy5cbJQzp4/Jxk3vyc7dnyE1mk/mLSmXcZMxhXNOog0NmDA9pnpAHNxRLNZcEJjtPQFzTCwJ+hII5Un0pwllNLIRI2P8iEU3ixfpzeYJUDLjIqlOJmYw8o6T8SV3yywA6ZhwLfYAxQ3SqIelLHD78NkZHLFYklEAz/T69W9GUTJBFDaoQvtZR5pHbdy/e+G3wuQzd96xWr72ta/JHKRgpCjWj4CLMGhOBE5nzUyvbbZFdvTaNc++q8nEedUhfv/VV16WzR9vkonIkfvY44/K/EW3wR6JvoYdy0idRrPj3doY/ICGllJYoROY3GX+7Wg36S6hxmWoUGblpRY5UNdeBV8VYPQU+JmaKQAVE/u//j//Rd55e4M8+NBj8sRTz8mEyZVGa+JC7zIp+gjgI8Hpvf7HqEcOG0hV2YUXOIByt+SK9uBmNx3okv/3xdfkFOJouyCJxklaB2BSxfZhgtIpkMCLDtQEas/4wXFQegrchlhzYCdFhpi8lMwuD8v3/uwxmYoyOppNU0nybDX4aVx52ffseP6Ea7CT+f2AsER6ER9ktyRajiMpxedY8HYCHw6inMFeJF9A3kcsACrx8Cgn56Wpsc1BYM/En6kUOrY1B0h5L74U7HUcCX4k2fCOBdNqFrJ43yF55WsATFhFvYgZ1xZi0ivxmeeiPdkpzWDtPJd5kO7IkksiZtBGJKFTSZeSosbC2LrfHJjomo6zXfLTf/uZHNh7QJYvWYEJeZfG3DP5RASk/aKyYhj1c6SgGPVxGIBlwdSIGUZCdQa7pRXGHY8u/+5DHHdOjlH/2D5KkDYpiy18R9Ai0FFVZMIOft63bx/SC26RDz98B23plqpxNVAvV8mCxdVwRp6WhpYPpaVnH+gv7Zr0t78P4wYrtR9p5AIwqPt8jGiCZqMJngGajupuJzoXZo4pD1QIjSdnXL4ODuxLgMCKG+tDMbi535Rpk5DfMliJ5wNWBhKl+DGWL5FGdbYYaBpUdvgyz+1qv7bqPTMwkb4WxTNhf3VjoWFZmrcR4MH+evLxJxChthbPztDBEuhLH6PkHCB1X8/ddtcIvqRJ3C8F4WT7tq3yHhxQx04ek/ETquURFE1cunhJegHlIMg07eiIRhKTMCNoMA4ZMZciiR4Lm11UVTjyWSB1THCYa5zlxvlHPDDzOO0kZQwM5sQP/9u/yrvvbEAQyR3y1JPPyOy5FSZehP4JhXf6Zsjn+JMBUmN1YTZrjHVB7gI4mVrln3/7mpyBBtYL9RbJxmDUxzTHOCT9l8W6kpgIVJOZAdvvQ+fidz6AEMQAf6wb+Ri7UYM7JuvmVcucqgKZWIqch7lBGJ1B1EZBLKbnYgoz1PPSB6kSI87HCBCGGCq24ZEFKSPHmmCC2Y3ECVsk1r0HoWn1aE+D9CElWgBcOcQnEYlxDq6oVL+HclsaMrex+RiQ1fRlcOVrQmd1PuVDTUHMZEjzAAAgAElEQVRdmdzbkIfxXtTqAtfNW4bvKc1yQLHcLnuLRmKH2/oFQGoBaqgM7JRILZGagMG4ae0KAGgnAPTc6fNy7kyTbPt4u9QjfLW8rFwqyio0Y5BORrSZ8Sc+SJUFhXlSVFIoxQhnLasaI9U11VJQhTYSIw3pNQ2yapGhNMHuclgU9t0dAmmlabsAEBDoOGFmLGanYkXRJGx8SxavkFWr4DmeOV2qxsNE5LsoJxF7v+84Epn0gLAdgvqHtsaxb6QPXl1IojC1YxGk3sAQR9q0aQLgLOT7gMaLNR7aEtRapuSLItUbTC4+T6GcA5Pk+OEOmVB+p9y75nlZsXC1TsueTuTMJFjhJAkWmdO4Rp7QnnRwiPJwJFJ9thxNjhlJgRSiMPuQVQ5+9rOfyRG833/vffLEY4/LBORu0AO4srFBoBkOkpgtVGaKoPZCmaiqC2VS2rrbtHz3a2/CvIJkNysRUPL4449rboZc1LZipByhVMNlyR5U2zrbgX80YzO1Oa62bN7ACmz6xrBT3CEoKTwz+oz1ObEJ7AfHXZDA/XMh+Z/Qot55+32prKiRJ596RlaunGfZlXqccTdTy3NFn9n7H4X3YUukdLowtRjVdvhrkJ1F5L1drfJfX3pTzvQg8zdCKhMkVtM2oisQM3rDUQOqg1odIUH54JmNEbygkoURweHpB4+zrwUe+x4pAzF+SolPxhUEELGRA/rDOFSZLAdYsSAWJj8Geg6iM0J5mCSI5PDDFsSM3CHQfMLIi+iJg0rja5R4C8Dk5PugW+yQPF+z5AdBc0LZW0qjnIgmxNAJLbSZ1tO2Fz5ltzeYjiwjZ8YRmheEbTdGqReSjxcqfjQ5WQrG3C9lMx7DcdUAYPSBAvBA7cNBEukXzEa11Wp9HgOANiOPRp44KzsBNNoclbbz7XKx7qKcPnJWGk+dkwa8It2kc3GB8EhvF8pZIKqMeTH9yDzeFQUtTcNxIY8hI3rpmGJIJeOldtokqRxfLtUIkigaB3CjIGQDXYyWZ0w6cEa4i9qxfVTFudn2Uo3vQDZ21q7avHmzAikXnzlz5siSBYtl8aIVMg4eY6QtMDHiOREsOUfkWNMGOXL6A4yNJqi+KEWR7MGE4zPrx+0iWILzFxFnCag2KQRPMAu8kuxpP8M4pGqehKnDlyqQ/p4w5jrurWKelBVPkpPHz8u2LSdk745mWbLwHnn6iWe1HUGWQHb6NA4Vy4+xNQCivCsDpFZttl1yvXNXJWgCEEuVOF4wEu7ffvttfY2vqlLb9sL5CyQ37AR1KCCSGoYFhc4gO37cQJkJpkOBKy07DDHGgkSGx5ZPtsqbb7+p9thVq1bBFPQV2I/BMeWD1/GjQ3ggUpbX5bDWBFL4gOxNxi5raterxqgdQyC1xQP5DUwnrvwXuosGkkA0oJYHHFj/yisa3kxN4vHHnpIHHr7HjCnuinYYX8XAkLze/h+p44YPpLRrIlM39XTeYB/udNPBLvmX19+XA00d0gbDvdpIFUhpv4NdD50eh8hPCY/FviihRXg8ZPoAV1kU6SpJdUlNflxCLSelMIooIzigUn1dEggjxVk4D2o0bDhQ8/IhTeUgpVhBURjSVJGMKa1CnZkKKSupkiLYAGvGwbPuR/XF7i3S2rQF4WnHIJEilA6Njfdi9YfdjZKIyZwz4KwwHazirmvaOKNR64hzfz54fEbS2UQKFCqSmn1F0hMZJ4Wl62TcnGeACtMxqFAigfelw99JkUYV3F7iKoDULZGmMzdxNpv1SKRFZP+uA7Jn+z6pO14v/e0YuFBf40htRjGdTARu7kJ5PeDOhtBv9O7z/LR7aRYjqM4hkLh9WCBqZ0yURStvkynLJjj2FZyEp6JlQnWywfZRmzVI7ZF4EWRZ+oRVAgiglEhZB2jdunWap3Vi1QTk9sxXCZMbz6mhFz7w51D6rRGp9erO7ZLTZ/dLT38TFgBImChjEYsio3tPJ2y0xcYpogDLLPqMfnIyNNGODRdSEDzEeH8hmlwpU2uXy4xJSxHN5JWjh5rkxReg0h6pl+lTZ8hf/MV/kCWI9FEhm2opjfD2+aef0cgCqXMBI9kDGajiM4jixZde0gTLzz33HBLOINoqD4XeuAsZGf8/e+8ZHtd1ZYnuAlBVyJEJzDmTIiXmnESRFElRVKCybNluezx2u9s9nnnT33t/3q/XPf25221Pu8eSbFk5UxIpiqQYxSAx55wjCAIgciqggLfWPudUXZQAEgQgW+6ZK9MAKtxwzj7r7Li2DhT+R8Z6b/XR7YA0ciH3iwqjIpF61QBgeTfRhBAlqO+89y5cbg2ybMlSuBQekYw05M04AHW7iKuP0WoZnovmJjoIBAmi9K1q+DNiuiuQRiL4cLOoAJnv0ZIwmqwhbOH3Pt/0uTB3tgT8q4sWLpGnVzyNVw2YayIGfupQqKXgeaY/06/tBlKWg2r6BRPycdRgUA9cbpQ3t34lW09eljxopSHkW2obXU+fnRDzKKE9MH7YABMhxAAJVxN0fj+aYA3qnCiTB3SWiT1TJLk6T8KFV4Gv6H+DCS4sB9XFrSqpggocRg+a+nAVtGHkoAGk/WAWT0ZNfDryz1KCYUlLKpR+/SplQJ+bkp58HcCdh1zvKnAdAkDryNxD8ly3YPgEhjknqnPwd/M+NwIjxO7zjB7SwEAKVRyY1mmxIy2jGoQamZ1nSbcBSwA+4/D5XJj+hplFZddpkTzXHQSBwOTtLNpETqgNAL9vnSmFZnVYgfTq2WtSi/HxI5qdGJ8ELQbdQ1Hdoj5D3cWxbWHj4VGGarIkaPLUqmla+bEhxuF911oiBHDK6ZEt3fp1kREThsrwCcPBSg7VlAkaugCxkeC7LopM4l/6QHnwvs+fPy/Hjh0T9q06fvy4PseQIUNk7Nixqo326JGLTc4k5mpXTnsYUSIwoncTWvbeQv39jYJTcrPwvFafVdagnLcWvlPQtcWzrTDuhVooG7zRj84GajTpG+CHTgl2Aq/oQDC0w0oI9pIu2cNRfz4E50/WOv7duw7JhytXy5FDh0F3OEIehkk7efJESSbZTETvtPNk5aBDNVICtgVHavgXL1+St956S/bs26f9tpjfOWL4CL2yiiUuHobqHg+rSyetJZXYM55NZMYLtl4Asr/n5d+Qd999VzZt2KxcrI8+tFwemPWARvXzT95UiycOgdIwyJy5Kef2zJWsXGyEvTCPAQAigshsAU0eWd6auvOcDa/lvVz3VFgwvgRwbJuMs9B9YDRZE3zbtecraKUfQIbOyv1z5soPf/CfdAR8jC8YgyeaafIfAUiVIYnTDFDiAIGHVa6C+2Pt0WL55KuDsu88hJ59VbQ22vrmsK3UoXKBQBrEoHMha0AKZhXJNpIRNZ8zqr88Pnu4TO0j0gUTEahFDih65jBd6WZxBfgrwdBd24hoNMo7K6H5ll6W4hKwcpch/FKBLo1wjTbWFcOFc1FGDKsFsXGt9O5egbxB5KqBlTshlKU19PWWhs3MDNVjAqk3Yh+dMQVSR4RhfaoJAKua2nK4E9BKF/3Ta8B5FvZ1kcwu0ySj6wxJ6DwHp+0N4wbATVPEmiPUTA0RcXP+2Kjoe1uZeDlE+XplfrXcPFggJ786JQf3HpCi/GLULoP4Ng5J9gis0J8VADiyW2UcXCZ8vipUkDEvlgEhpg9pySjGPw6BHD9cNIzOOp9mI3J9Q+SARN5mUuegDJkwUO6dNVb6j+yDLo5wZ8Cto9FxnMP1I6IWSk2KPKgHDx7UPFYGmehvY7CEJiPbRJu20Hx+WzvPsCBjifSlG8c3rBQk3eP6oDDG8sIco9vktRvH5MbN02BrvwlXChjW4SZqhLw4Tk2fMjbRhwdAR/5pZmovWCf9pVv2YDRo641zIXLJqiVkkZCerhJdPOkf/Aim5JGjB2Q4yy9RTnvvfWOQt5lsUox0rtShqPfVYUCqmi/93AAP+AUvAUQZ9KHmnooWJY899pgMG4HNi1V0CiPm4vUYqASCr2qCypjgpDciON6AmHNDRKXKPIMm5Jk6kyYcLGdOX5B1a9bJts1bYNVlyUMPLJHuOT3k/LELcgN+d1o7ytSGCj9agd0Hd5NB9/WQToNyJC4T46qs9iZ9jBYnOTP0sMFc84et6GNNvgKvyQWm25Um+8mT57DBvSf79uyQadMny8//9meqDMSz+F6tOedycQPjfbo//e/t1kh16+fTM/cJpjZL28vw6wFYZu9u2i+fIZe0FkDKoACjdfUYZJLOhhRTUTmE1c6F7oPGFkQJmw9gmQWQXT5rnPx4Edi88Sl1z4WBzqjpp/YSRtlYOYJUcWBhYn1wHSL3IRAfhDWxHou/ogHpqGDTrrwhtwr3YGc9gV5JRyQnIx/0YkDYKuQS1mRBjODfQ5VMWCOLRtwU4Joslaj2yfejAmpANRFR/7LyW9D8mLzcCC2HPqcekt1tJkiixkmQnIkoZwvHpTfx60TJNrgB2Uu6+bc7LKOTUY5RaiLw2VFrx3CHSsKSf/qGbHhtkxRcKJKiglvqyyK/ZAOjbZiIIECgEXNDTTEBYxtAOwsSzNRDcFmPr8+rVV9MFDJ5rgTfenxfc2Uh22h7BnMNPJBImmeJ2bBxg2XGgukyaMxAo5ly5DCXjnHtHCK/BM8DBw5oB02aiJMnT5ZpoHxjqxVmDKSotsc4nSmjpVkZpw3M+A/zS3HCRqV5ujoGYFJHbydmX6BrD+7pllRU38S/QqmoLdKWxKapHPqzYxNJRCAyGSZ/ICFDsjJ6Q6aS8Dr+jmNCN27aMVxxCvH4VVWNKKPdLJ+u/kRugDi5V+8emrO5YMF8BTiDYNEgkxeYIgAXWbved/m719pxH4qa53ylDvPjhya/d88e+d1LLwq1QpaArkC6U24uc1tpztL3G009syOvG79T0Ix8Rt6xv/G+3X1Ef1KO+R9HvA7un4DdvOrAc+kHP0Q+CmlWvvWB7Ni0U/rnDkAvq2Tw+0DxwTquKkXGB9qDMt80TN9oUr1k9k2R4ZOHypjpYyUzF64UnJe0mUn0VbvH1mCt5cBwFX0MPOs+ZVKnNJCJ8b56uQAa6XuyYeNnMmXyePnFL36uZEgBaMk6fy53+D+Kaa95X5Q01dZQMYMFS7KzfLx8Efm1b6/eIl8cQEkmzCxfco5UYDcJIxKobRIwaGxwlcBe1tCUMgCguWnxsnDSKJk2vLeM7x/U8lBlyNYcUl6KwMPdiDF5M/DKsKfCUq1woFF3lqyCeypUgGh94RYpK12HhXQOCS5YkEylqYKvFbtgPSLCYbgZ2PqVroc4psxwOdt2uyrE1tRvIPEsfTqcfG7juE4tXBdJSAFJSqzSCHSoFr7FhH6IgM+V5KypEtcDkft4JucbujIDWSCn5e3Sfam7LPMzPTYah5OaMZ6QdfH8RgM+50eqGKOULNA6sO64HN55WE4dOA0ff7Sez7hPGIxtZgGrtu2k2vx0z930VfMX74EcrrUAPDLxhLEIElODMnjYYJm7YJ70nomSQih3IaDv5WuX5fjpo7Lv8H5oeAfV3TNy2HCZMHaiDOg3UAb2H4TFap+Rz8fzq0nntTWban3Re3J5iHTMOWed+VmBxnQEGc01pTxhnP0INAbg4sHWoQtO+66rY9f91IsbEGXKHca+Gnb+gT27ZT3Sjfbv3Qd3UD95COxKk6ZNhVmboS2T62AtJUKTV5ngtVTujAzSzDb5tM5vYycYFhTnXoWKAq8VSGbDoklfg4R0ukMOQysmW9fn6zeq6+Pp554Hk9gIr3PB+BwpQ6oSW8Cmi6W5yYu8xpXxdSB1AF9nCWwYLQ8iQleHuIGfvhXc77a3d8rbL76Ldh+JkL0AihdAJ4k14/zt6tpB9k1JTaEkZgek36h+MmzicBk/Y5Ik9bBOb29Wil1HRriMAvG15pE0VPFMhTdvydYvNsNP+pG6gH7xi19oZgn7ZIVYcUVA1dSRb4Fdr3Pi8lZuOxktvYkJIpmzghseCODmggWE10L839HzpbIZ/rsjF/LlcjG6EwJIG+DDLEdL2TCkMRWRSGaWBdFfe2C3dBnTt5MsmnKPDO6WIJ0hszD2aaN7boBCaUr0KB7R3ZhUy8zVNFmVPphuMNzw3atSdmU9yMFXQTM5C2EolkZojfG1GTDHE1HSimg7NFIHKAyKcWpoxrs0UnXGsyUF++FgB1aQY7oHgJT8iT4wU/nQm91WusJnOBj9vh+U5Ny5IlkkWIDmDLO/UUlWuOGQ4R3+SK9Vz9Vg8UIZQkElR7ZwRlX90NYgxrh/Vn6BiX9nnuz8dJecPngGGjh81C35w1oxpySb4XNGyV7MAm1QngBDkUjtNIlRfmhnJaVwl+DntBkzZO7yGRKAu/FqOTTjrRtk9bpVciX/ElKYukGjmo3uADOlHypSMlPTjdLNjYNk39B4qMHyCi25+Fpx600+4u0t1KJPOeakBooR/8cmHmSTOGj7+3ftBSH263LmzDl1Ryx79DEZN3GCZOaYVjG6l9t/taSawyTGI5BoCiAsePJBI7lC9gkxRw1YK3FU8+mXJ/Cqb9SM8xuvvymffrJKN4Hly5fLvAULJRGau1r/9r55CU2Y8AKpbVVyt+PlnsVkbNC9A5YoFMZoPIiLF7w+G97fJBs+3Ay3GnJrQ8j3ZvAOQMq4gPK64hkT0dmztKoYX4GcQAnqObSnzFw0U0bNAOEyTUmL/q78uKl993UgdW4ldiyli4P+WgYnf/KTn2hLcWabuHY5sXnVbRmDjvpOu4G0EY4mn/H06yZJJnmaem4+SvDL+Zv1cuTMFdl38jx8m2Vyo6QCfs5y5OtlIhgQANFsZ8lNT5QxQ/rKPQO6ykhQfTqCZ1LDqlDq4Xwjhti56U5s0ou0soUTrl9h06wrUoWeQPk3PgJ4nQJBCUpQK6C5IoobDKQiywCalu3HYwDUmPfeXHwVOqtFKSmK3QTJE+BHt8swgl0+MLvHQbMk5V5cPEgW0uciTWu6JDCXFCWkzPkz1VY8AF7II9XFZxegKe20f+tPQ7isycfYeUkuQpX2+r582bl6l5zcfVrK81Hdwp25HYeydunR1JPmgJTYTx8nwZOaUyUIL+gD7dmzp/Qf21+Kk25KYbhQzl07gwVVKgOG95PJ06ZoMKkr8laD8GlpfZFV1NSM00uyJgta9jdUleIS82/XN4m3RBrIergWgtS08HcN6NwOINCzbu3nupAHgmJuNrg/586/XzLSUXSBgBDHwuXiKiWYdZNEyjV1PK102mi8GWMrOE6YAEiVVeVoUXNZ3nrjbTmKgNc8VJ4tWrQI6WcDTTQd34qRfiObTvjbYdp6QZogzw2b5w4V1MmRLw7Lro17JO/UTfROwizBF9cIxYGbKq0xNr6jRphIucXfbKhcGiqWRFQkTr5/skx/cIZkDwSSGm9N5FligbSl3mF0R+3DPLz88ssKni+88IIMGDBAe5/FarHtEP8O+2o7gTS6o6hQQtvQ2mZGFGld4zVyzlMYbkA5PHulRK4BSL/af0D2HjwinZGmNKgf+myPGyO9u2TLgF7xaNZl8r59rIGHlprCqhlLGK1Aqu1GjDbKa7qIINmZjLZgTApGC43sXpKya2uluPBTuBEApPUgkQWbuK8SGhaKBchCpdygamvT3mL6hU26byKtvKbxi+qCIFgzgFaDIBlyYn0BAClyU+PQqreusQe4VwdIfklP8aWAzKTbSEQ20b88BWzlKSDdTUIZok2eVx8g03W0fNYLpoaFXnUcjKsfubbVeTWy4+NdsmfDXvBQI4cQGmq7DAqc27gAopqRkywHpGwV7AJJfM+P3FMNVGERVSEIVZ0BZva0OviEc2TkOJh10+5FqWFv9e3WIE83AYuPuZkuR1KHTucO7URQxZMMWsXm/Yitk3Hem/pzyY9g62Ij1U22FLSlMxkjgJuvIWOpRtkliY2D2DCOI9vg/fffl+07v5Tu3bvJ/AUPyLx585CDmq3PHq/17tQ8KQ6cJaYuGX4GH5NYbT05q/703vC5BJsdEmYbZXy/DuNz7do1DXTRP9qrW3d59qlnpQ9KNVOUPMQAkNcHGjHtOwhI3TLRdD4Eb+k7LzpdJCv/+ImcPXhW/FVorwNt1IeYhKYeUVnAh0Nw85BVLYBGUkmQeaRKo+tFGfjLwzIAhEPTFk5Hlgc4J1iSSPen3RRigTQS2LRpdN7iDQYs/+Vf/kXdNY8//riMGzdOsrLglwXGuBzl1knJN/+pdgGpWhi6KMxeS7+RRgDtaFlDxwAqzTp+Du+tXr9b3vngI0lFQv1jDy+VWdNGgYXJeLF4nngKKrQEKroRYXVxS7oP7HX5rjGcDHkCgc4RWGhaG9+Ky5Pqoq1SWrBGGmoOwaRH/XYlOh9WmxzDOgTC6tU8gn6kSfemEyX9oFEtjSxV9I1xa4VgqRYHPYtlr6hACCLNKoxqqZCvHBylKVLT0EUOn0yWPYfCklcMNv2codKz32Dp27+P9O7VDVR2OZKTmo3KLKSFgaaPJp7x45nBVL+v5VOlBhdP87vGJ+f2n5eNH26RC/sv6/3HwzeqveqtGd4WcYn1pcaeK2RLPumGYLqLggiuqf49NDgriS/SIMOsBTNl8Cj4QWHehZGY7cOCdFxRhnkfzwQfIROu41ANQ9eWMe2jftG23L9L/ncgqoxdETLOO5+RssS0I4IdGwg6jxtLaM+dO4NUpHeQwnVEsjIzTTdWuCuyOsPC4PNAa4pDtZ3x9bENMrUzx7LUVJNk/I/xHOdb5XZfVU2ta4/8+lf/jEBinaxY/qg8tvwRSUBhRKQAHaDstb4USK2cRJ6uHW5CZaXkMuH/2XDHjcP58sqvX5OC8zdRrg0ZRafPOLrkaM5DQ6nH/NahFUg8wDW9Jg1yCGUE8Y0aKBS1gWpJ75EhUxZOkTnQSn0ID6hoW6PEqAbRrdMRjjjN1AuS7Mj7D//wD5qORy2dG1lOTk7EtL/z7P7pPtFuIHWJQmoWRwbI9BGK7DZ4J6RBFWOSr/pso7z1znsYlCx5XIF0siIIdU01zx0yR5zkfJs+WHMFB6T8SzNoWBbIQJCegcnABtBV6Hyg6ao5IMX5n6JPzHaY9ackCM7TRES1qVGG4MgJq2/XlhdqQAnpNuoHNVLGnZf5a3H0nzKPjfXaWvKKcAbAzI+E/FpfHro8VoofzcgkOEBOX8qQ/ccEpNYp4NhEthw0s65wYWRkoO85ztsdZm8/BDS65vaUTOyyuV27624bSbh2MmDtr/JLVbLlk63y5bpdUnuzDv3BkRJD4YZgf5NAqlobNShoptRE+TtNe2pkiZmJcuHWGVny5IOy/Pmlpr049hg6JXw258Wsca4is7uGETTk2JI8hFLSXiD1LhWnnd8NkFKY2Ak2gYntFoBJ4q113Ngwjh05KquQGL7ji23SKTtHex0tQEQ/nWDK7gmkVtSOBKZtsnEwGUxiaKwSJlkyM3agRWQYQ83hipw+fVbeRc7o3q++lOngGX32yafQi6h/9JHInILgbVRxMGOocu/VSL2DcJe/uxY1ej6bvHL+y0vy2m8IpEWSE8RzMkOGDSTZqwuB2XrIez1yQhOgSKQjaMvocogN7xAZrkVfeklvlPtm3ysLHp0vKT3x8DbgZJ7j9kBK+eL8cexZQvzLX/4SweJCmTRpkjzyyCPSrVs3BVJq9Hc1z3c5Lnf78XYDKYXFKaGGH4kJtTR5zICF8dDxjHTqxIMoAj7VD1d+rAzdXbp0kvmzp8uCxQtBpwXzGCQM3mR3dbraKKd5MGcYRLVgY/fQT0XTnlxQrJ03dF9KkuKjc+EC2jJtQO35egndOiipCWgBAs0ojGsK0pK0Fl6Bk4EkQ/Nn+qW7gxopQlgKpGR9wiQqkCKNmK/he7UgGq5jilF6D4DpSADraCmr7SsXrybJqXMlcgm8klWo2CovK4CbAW4AqALpyBXMRYfPHDjTGdhgfiV9QOngE+DPtOQM5DIiLA4BP41yxtVvrZELBy9JCkoe0xPYUwickUiabw+Q3klgmO9J4GQpMMtBKcBOM6UXxZfWKPeChHv2g7MkYyDulVOkjIpImSJFGlN2sFG5pH1ez6Q0cUlpxmeTeb3T/dzu/ebcHLddbJCP+hosSrgrKDAhoB2JNzR45C4EOTl2+Ih8+tFq2bd7Dzb/zjJn1mykc02THoP6Iy0sCpol1XVys6RSCssqpRRFECGYoPkFRUjBAgsYQLELym9TISMZcPHEw+TftHaNbEFJZp/uufLcE0/KtElgDENOrzHvrEllfaDGvDeKhAJpewbKflexE8EmsjypPWSphU9vOSfvvviBXD1+TbpDnn3QSH2qccNh40dPDARCSToUjzzG5IoUxAlANQQtlUBal4x1lVIvo2Flzl8+X9J6Nwekrkm7cWd5/dne8uKCggL57W9/i8DfGRk0aJA8++yzqnw4rbUl/2oHDM1dn6LdQOo0UjO51AlZJUO/k51t23Mmkq6BRbUJrDb0P/mxyB5etkhmPTDforFZVIY1xgi3V881T+cBOKV7stdJQLI+ABXLAj8NG5GCKRZHPGrrpXKf5J8H0xBa/6YnoK0BSjprysF5aRODTWSexCMmYt0kTUjToviPZjbJQUyqFHdxlClrWkwIvzQGs0C6jmR1tETIQt/tQBZInhtQ1YT7qEAVzY38K+BCvSTXr12SC9BGLqGY4GZRoTHtrTZE8t7eIKcYOfweGdB7gPTt0hd+3aAc3HZYNq/aIqXXEKRDTmQChLsO1SX0TX2TQEqzis5+biwEVN4n/+bBwFMdzLkufTrJzIUzZOKcewVdOkzttbZ5Nv5HHlE3t1GljNFhO5d6Nsi7lWBHz3e3Jr27iTCANJ5AioMpXgmslKJjBXLDKi8fZJlM9BdPn5cP3/tQ9sCXmZSapmbmnMUPSlKnLG3wmIdODyfPX5CDJ87LGRDEFJYhp5lAjX/JaOBVUVYqmeCK6IyAVb9esLIQ+EEAACAASURBVD5Q8rlpzSdIwayRyfeCdxda7sBeuajUC2l5bh1aevtTTfUP/zXVSjsGTLmZ1WAjZiEGhZRReeokl7/Mk1VvfCpn95+TbJDu0BdPy4/BT5rwzFyhaU8tNbUuVQtAKsHYVo0S0UZsrIldgjJu7jhZ9Mg8QXWuRyM1JaA8or5Swwzm5s8LqsXFxUrcwpxkKhkMOA0bxvbL5vg2+UrbDaRuYMzgGJPeqp/maZ0Jon8oWsnqVZ+ogz09LUWWLX1QZsybY0x3OuI0udTYAk2+qt92Xld7YlLtq2nPyaJGWqueUpr3ZJjhZGmJGrXS+nNwSh2VKydWSnXxQcntgkbABZdUq2QwRCngEIFtYI04UlCo1dZCezbtRhBc0cID5toZRxdBIog0nnKUWaZmIFkZXUbL6rLRZWSUdO09V4KdZuIReqsbQH1cxHz8EgJfQHlpCRZWJRLlQ3L9ylUpKS+R6zeuyeWrANoCEHQAIBORa5seSJdenfogNQwBLTj9CaLFV0olgL8zEhGwwkKvJYFHO3ykTTVve6N2SCMS28IvmkcIV0gKmLmyeqTLiu8/JtmjM5DmAz9oGgMurKF2kBm1JoxP2xzGR+Z9705X7cD3HTrxp40sG8XAyBnvyhBmm3G5juj6hytXydoNnyO3NFPGIAVs9Pz5cqW0TM5fBbfq9ZtyoxjaKHhaK8FvUAc5qWfAS/NGkS8NNMpCH6I0FEbUwwdbU1woA9E994fPPCWj++dqbUs6E9gJwPCfKmEKncnWjje2XlQrtSuqzQNCIGXTZMNHBsuKgUdYPwWHS+TzdzfIQUTuCaR1YMSKC4GZjQQprN5DcUwIpj0DcwHkh9NCIcBWoQothIBr33v6yozFIMseN0wCnQ2zrw8L0cTaDJByybJrKSk0dTWTvIXELbZcludktggVrs2bN6up/7d/+7eaDeI+f7uMjDYPShu/2C4gNQsiqiF+HUQ9Boj6OE328KpVq2XlypWociGQLkZ6CYCUQ8uqJVrzxKqYBzJLjUBtw1uaq0cgtYsQE9kIkmVtBaJOGZA80Azix2tZUgdWj/hrUndto1y/ugW78DXUDBeB44ItmeETpRBptJWFAkZYWW2hgRVcMxRCYAE3n0jhRiUNJ5kkdD407EtAz21J6CV1flSAZE6RLJSGssthQz3yR/G8miHi1gS+xZ20HiW17FeelBhAZVQ5gPSKXLpyUf1CeXn5UlwA4uLSkFTeBFCWYFuA0z8DrRaC6GbqR9sWag9KNgKT6s8FpJwRBo8SkuIktVuyPPb9R6TPjJ4GeKC0moCdgcxIMO1rgvpnAlFdjXwAu6qJl7QuLMg7chn6cFlXztp2VkMfOnFcNm7bLvsRUS7FRtYDHK83kct7C5kgpVWYL5yvHqlUdWztob53BLHoKlDKRRQ0wJ+aRDIUROzry4pl8uD+MvO+e2TCyOEC+l3NWOHm71deOYphNGZvcN9YbVGNro0rXx+f3uw6/EfOC/IFQ/4BpGikK/s3o7x3JYK0l5E5g1zppDgEnXADIcg+C1i4sPhttujR4CGixZWIEfgQpR8/e5zMWDRdsvrhD3rrqFEz2o+dgv+015Qe0U00Fki5RpgCRU7W1atX63r7m7/5G7kXpDJUIL5NOaQq3+1OyG+SnGGWTPSIDpQDSEakV69eK+9/iKg9apmXLV0ic++fHdFQNPIf4wBSedKTNgOkroKHQMpyRrj4za7NZmmmX5Nh4WbhAHqghI5J9Y0v5UYeSkfRYzuu9gZ2fzRao2bKtB5ozLX012IhcAc2FHYUANOigukhPraaxethUgLSpAfHZSBpiCRnjkcHUYBo6lgs0M5aq+BcvN6cURN8saOki5mkLYaouB7nrAVPajmKF2qLQ3Lx8CU58MUhuX4iD1tDuiQjZauxmhRqRluOQyi4vUBqdMaYwwaHYl+PjfJT4GneB7IT5OHvPCRjHoLGQOuY1iKeyQXPTEsIrl4PcHaEo6/tOPI1IKVbx+X6qjWjCwSBUpRDBpCGp8Um+Hf2RrG8DYtqx/GTEu7SU0rxmRqYGxqigjXjQ6l0PcxlanrVkKVEuAvioFXWAwziAEQBTVlAWWaoWnqlJ0kPMN3PmTxBZt47SJj0RCBlFotRGpzzjLdrqIw7FkgBWGgqn4RKMFbQNaIFMKel5GS1fP7+Btn60TZJ88FvD+Jy9jSrI6E0LLEEpA3WoFklGcJCKEhpDMD1A8svq1eWPLjiQbl3PtolU5+xQKohSAYayTJmLU5NT9EiFXN4wZFyRbfS/v375e2335b8/Hz567/+a2UM+98ASN3KcIsFE8+x4k5PE9u+vGrVevnwww9B0pwiS8HGPf/+mRHFgADjBdKmZ/QAKYVMczHtSSF9NO1NPilfM6tZGbidehsCkCah0VY1WIn2fYqa/TOSk1wAHxCBlOcDMMLcCCO/USOH2GnDDEDYfES9AoJnJABh6hKkCFcEsUWguySjnW9Wl0mIXSFg0AitDG4HR1br/Fx6fn1SLghTURR5VhJD4z/Tawq6L+Jg4VJ4e5F29cHvPkbEfpv4a5GDGoTpHOJWgbp65DvWoudRW4FUsVxpzNoKpDQdkE+KgoSELJ888MR8mbF8oghTXrCI6iN11SY679KgmmDfnxNMo47HSN6zA1ITXTcbHukWE1A0zsBqLV6iT/TdTWD3Ry70RZQIg65GS0jJUsudk8FL/s7KPbL0KzUhQZoWBACXQJqAF/yQNR/cOgHM4YQRw2TZ3Dkytj+6mlrpZeKTyZg2Amzk2pj3HdMW21iUISWfoRMDFU6oOPRz98cyObn3gmxauUWKLhdJfSm5dAG0JDIHEDK/uLK2ApSWcXBlgCsWmyk31Oze2bJ0xUMyaRFYz5jBQW1UzUKuL2wDjvyFmpW682iuWVvWQ8nI9cjoPBnEXn31VWQ4nJYf/vCHSnzjWqR/m3JJO0AjbRrdNovEgJvXx0muX8tLDI10nfo+EhG0WALm7wUPzDY5qBxPC7xusUX1F+91nJ8lqvGa65nul9ZpqqeAAgAGJPtSGHX2/iopvHxMPl/3DoTmNJjR4+GzAgUelklVJaQH5YKJIB/h32EIeAKSWenr8qOCqAFaRhUWlQ+lpYmIqNehJ1NSynBJSBwkadlDxZ+BfjrSE6BsGNa1ajaCUjTV7DPYElfFMURKKTQURLItaeM9ijQ3Caaj4Jbe+vX7sm31DrBipUp2Sg40JGjd+I4CKYlc2nhEgNRTxkXyZ+/Rcu2+mRl+vrq+WhJyfDJ18VSZuWyKJPUmpRrjF860jwFSJxi81J8bSN294HFM5rCZI22rxvdcOjEeiR1ykUwnl9BCZ+XmTbIN7VtuIRAIUkZDtk3Q0AwQllCaaLS3UEAtCPojWVaK9+MQMSczJwQPbhufTBk9XJbNmCLDuybDw29idoA2fMMgvgNSr0nc7uGzyd+mgo4sTMyehzsDHi8U/cnpvRdl7YefyelDZ0GIjsR73Eojn4PeCSyuRATQ4tCpIi07FZVNpVJQUShD7h0si5cvliH3DFTScK7rOrjPEqB9qjaKgWoAaXac8hZEtQlv+hp/p5/0xo0b8tprr6lm+vTTT2uQj8Q33l5mbRT/Dv1aO4GU99IckDYFUQU05a00i2/16jXy3nvvKRAsAXHsAhBgUFTYtSAKpO687qcLPkWrmozHyPmQjN8l9m54ShPd09+ktChfPl75rmz7YpN0zamRJx8ZClaoMpynGgGgPJT130KhAEW2GkQWxZIC90MV+hIFENxpBJl0KTSQALqipmV2BZDmSKecqdBWBsKT0APnZ3/7dNRuAziwmAjgpujF7MYRoVET0rY1dtnWdL1qmwwT2dRke1SUhOGvev+lD+WrDbslNR48q9BIK1CBQ58RO5n6bUfJtkiF1kvzi20EUoIo2aOq0Fgw0MkvY+aMBphOkC5DQGSdxAwI88ymfR71HevS8O6wf04w5X3Ye6HHIRpooi3jYYTnx/B+Jf6dB9fBjlOnZNP+3bL37CVkaORqpohaGwyYsEotUmnFTdJ0N4g2/7P5jxg3uoy0CR/nG0UiAztnysOzpqMV+QDJwbUM8ST7fEVVZyYYmsOU9rYLSHlaqtlcOrSI4AR23LzsaUUegVuXy+TFX70kR3Ydke5dekgK3BZVFZUmKASE7NG7F4pNekqvfr3QZ+uarN+2DmXgV2XanCmycNlCGTRkoM0V5iAy4MYdFmNCIEXQrSUg5bNx3bLm/s033wQ711Zt3khWru7du/9HBNKvL+HmTMUGmAR0SlMm1qwCAzjICIIgHV6KxlYLFixQCNQyQqXFsRLO3yOsSK69bNM6e3TZscJEn6jKgzmoDepPkyJN5nFGybeDcPqNN94Bg0xYpk8aKY8vQfvZlAqIZblUl1+DlgryZybxN5Sgz3ax5hTW0X8KougimDenzhcCSLvKsFETJbvzcOSNwifoBwsSm+9hN3d5tcY0xDMzQkEQpQtCyV3MomRQQ3kB0C2Q3sOwH0Yl/yGySxMqgUn/daAzO1goa95cK3s3HZBEdBtIS0FbawY02JKBKj6LBb4+Ba16xQFpA8Y7ovlbjdSd8+saqdNEzSAzFayqoUYCXRJk2JQhMmXxeOk1spvUJzII5pDKaKQKpHY/UWwwlmo70aBVj9r8h+4EpM5FiXuEm1TYcHb35VJ5Z8sGOY2I+/XSSjwOfId000C+1G2jZALsoMAoNSL24IN1hCr0u5O4RqniMM7UNSsQxGR7nQxcoytYxCYM6IU25JPBN4G+ZABaNnqlCmH8pTyaAmk7nt7MhWcjZ9USA08mz9cH3gG0yj54Sj54831w+KJ/2rS50jUrBwq0AdIEyHtWZie0pOkGt1YW+mvdks07N8mqjWugTJTLiDEjZenDD8mIIcNUbSDxeoBAygXATpl+ahpNNVJv5N41TCTRNfPOmbvL6rLBg9F1wuMGaNcYdNCXO0AjbXonXqvN+w4p5gxVXAOAdJW8+847oFULyrLlj8uCRQvV1xZHrVHBEx9TIb89kHINEkh5sNzTfMdc1YAo2YugLWHCKmE+Xbx4BW0c1svmTdtl8qRZ8vgjD8nIUb3wQfDSkRWgDpQ3FQBT8JjW1xXh8sgFhL80LgD2m0CGHD1+WdZt3AX/ULY88OCjMua+2VAbwBeJaCdlElSoqijQlKHezP5CzJU1QIoXldnZ7OSmZzggk1kHXFiwI+tRUaVVQfiP1HhxNX65ebxINn2wWfZtOYS/45Xxngd9cspRqUTGbTt0uJRnwKMixgCpDqMLEDmKPjfG+JvtSSowxsGufhk8YYBMWTJBeo9FKg+DTZGovQdI3Ry53fZbBKT0pJhHIzQyDYkL3swpmg6QJ1rWH78uv3r3LSnEWzXgP4irJ9kJSaqt1qiWhwFRvuY6qbITg8lcILkPJxzwCDO3ng3vEJ3OTkPcHNwSnRARf2r+XFk8boRG8OFQ8lhdTrKpAds5b+vk8+s8BxkqQSsZl4IMAwBpJe6Bfe95nDh9UtauWisH9xySkUNGyg9f+CvpnNupqbnpUVz4eLXoWPE2LL5PPvsYecYVMn/hA/LQ4iXSp2dfPGe1JMFF5lP3gbl/FsBEiiZsCpQGKDk+/A/P99obb2jAibX2jz28XEaPGh0ReEM3GT2cQhAZFpU3o8DoodZg9BEiJbeec7Tl1w4H0pZuQncQfZqwbNy4UT5ATxpG5ZYsXQbex4fMDqNaihth/PxazXRTcl0zaNQ4OT5mcuBWgblk7oJ5oX52moSJQHIIuhNWrfpMhg4ZLt/5zndl1KiRIBlWalv8I9hhtbCBGmn7GmzNPUmnkVANtg45e/Sk/Muv/g25ozWgkZstj6OPTEYmtVGjJTAF1tSim1mLahE07e0U2wk1OGLtSU4sTXv18dLo59rFfYXg0D9RqQQSuzful6ykHBXU5BRwBOCT9Rg/v2Uib8vk8zsR896dIJb2ivfp/KYxkXxG8NkiogwVWxm9U6GRDpNJC++THmORlc9MGmwMZs5jTHvvzbYHCNr60O57Ngaif2L8GZE30kQgJTMVRYKpT2jHgkkhtfQrICt/df0GKUWwsRG0cwE2yKPo6FiahW8YwqIuKT0l3SD60xR3mGE23Lk650lsZV0mSMmVx+fMlMfGj1Euf902tQsFh9HQR+qvTrN3Wn1bx4Jtd1VejWZIbbSKWjKUh08+/kheB71fEuT/oSXLtLOoH9wQjXDTKeObZ//Vh6P840cRtPU1az8DBd7bajWRpJrlnX16oVMECHjInEWwJCE7S49143FuH+VsNdZbHYJzDbjeBx9/KG+jpLwraPSehCtwDigaXY/wMGv/Pc9ulCuTixvxiNh0Rr0E5xlvWVoB9UVbuGjrCJr5aF/6U+uv7WV12bRpkwIp/XwEUQekekMeBp/W1tJ6Hc/eWl13TaZOMB/t008/VaDj9ehOYG2793DObpfTxvdcAzeaMtevX5c//OEP2kKDvYfIkcjSTnd4Ky1aVfdtlRhn7jcBUpDoEt/Dl+rl3d99KDvX7VYgJf9oIIiGgoi00vQhDV17sMgt+MiaaAZI9fkcEKjQmMVMIGV5IYE0pXuiTFwwHkA6XjIHolYQSo0D0ljykiaD3p6bb734Nf9JB6TWkvACKeGNNXLxWplnmjMW4dfXQS33CvoZlaHNRhhaZipeS9ACDR0iTWs2oGoA1Y2d4p1Ho+fvLAYhiTJ9kyGwzFegcy56Ecrjc6fLs6AiRO6HJOvJaDVwwI1bS8/lMcnbIwCO25P36dYRX2PXV2qBO3bs0GoiZteMGTPGPI41q2MDPl5zm1F2ttxmUJmVcNOnT1cfJ+kX3bqixl6Hyi4qHqo/uXCHzed22uMnAOV3YMGmgLv4YTTkW7zwQbVg+SX64b2ZtsYfT08ydzN7TtVIrVZqgdQxHNMP/X+A1Mqpd0I1v5NVJFYtJYsPeSUpFGwzu3jxYm0o1pmkE3dx8JzlSJwnILPLI1Mwfv7zn6Nh2sgI+Mf2V7pj2aKbaM751zRSA6SCLgMf/hvSnz7eJpkA0kb4D+h3o7Crj5QOt3YczQWceLrY6L2247XX8eaS0mQtR/pLAqIji59eJJMX3Sc+29HjWw+knsVrc9GtmWg0Ul1gipDxUsGKH/TBemPLTnl90xdSAbLqOshAkG2y6WZRLTSCm03MTc371GmyloqdMgIpq9YIBQ2JjVJeeROR8ZA8NmeaPD9zlvRGTIFAHQFSgAFzXRWIvCZ1B21GtBCZS005J4Cy+pAyTb8kFQ++55Vx93knfl7lgZ+jAkNi5l27dummz7W3EB1RSdRsDqrygEHKsGrF5kHoP1YligCIt7Zv+UKtyXIEWeei/cvjTz9pxxfpgZoqYTcaVdNNa5VoNT/PaGU3dql00LiZ9eKevh2LsTVf/SY10pYcz4YK7ZxWUZEkllURT6IPDp3VmnIEPwCF43aHd8euhJOdBAoEZVYgkURhBsoEuePG9nL31g+3eH7vLqxlzqzKMjqHmuy0WWCDrH9xi3z+wSZJRoUJHbEBaIEUYhYMkKmorYdZ21+P3BvBiErZ7dqX+BAoKatFK9O0Bnnmx0/KmAeHK2Ur+x2yyIABxG+tRurMPy5erFnXuYtPTiBVQjwFMgApxv0m1M3XN2+XN7dsl0o0pGtA1kkjOwhYIoGYzLEWpsWasqqRQhND+xgN3KA6rKqyAKZ8jTw6Y7I8A7nqjbSPVLVaqBWrWFjHj8d0dU7BtgqBApdpqe1+XrhwQSPlXDOjR49WLtDhw5nahzm1YMvfmyMPUT5im7XAz9KKY1tluvPII0E6PEbeCaY14GpIVKIiaPT6bIaC0Mgfq7uo4vvkxJ79qtmePn9Ops2bLS/85EemZTcgM4U7mKc6TRVR+5LzfvCTJvjrcYnwTecH6ABA/YsHUq85TmA03SkREcXv5DNcu3at7ojkMWRXRoJpEvgevWxEt5NBL5Dy97KyMvnjH/+ofdqZHExzhUS8LjKr/KCWhEEF4nbcmE3MGcoMgdR4T9mbCX3h1KGz68ND8vl7G6WuGDHVinqU66E5C+q5AxDCWvhyY/swtXZNRYC0mfQnb/sSp4HGtjRRbRa110x/8mfHA0ifkmHzBpjLw7lHIGWXUh6mbZvHr9YBwtva57zt5+yCMlVNRgHlrTElSVe1VpTEg9wDfciwsb26cYdqpFUA0jDSd8gr4PKDnXvf6x3x4hxJcUzgw+SE0j8aj3JfbZGN/bymvEAywKr02Kwp8hSAlB2OkUVm7sMS7LouVy523xHDyHS6FPjdlbsB7jZqozSlCYQ06akscP1oyh15W7WzqjmaU0hiFZuTJ09q1J2mPhnP7r//fpk1a5bkIo2JumMtXBuMDvgQ0bft/QzvDScDw3vl6GmkLH6EFs27wTQ2SX723/8Lkv8xXxgX4/qwN+P8xfjp6Ay9b0V8p65YzOyYThFulzj9xQOpl0rLu1tyJ9y+fbuCXiYIJugX5W7I3FWtn2+hXteroLtUDOczdSQJv/vd72TNmjXa+oBuAqZl8HA7tHM13DFFIybYQWBiEMnADin68CuSCc7vviGbPtqEMtHrUn4dLEIB1DCjuonaYD3z/9qolUT8o7FA6sx4DYwY+WquLxRrrutRmhufHiddB3SWpU8tll4TujkkwrOwTbLNl7VBkghStUtsO/bLbj/zhod0EUeAFPSMGGOwNaiP9I+fb5LSxBSpJcGNzY12Q6itavjPrW0dP3NmbxBKtVdSMqIleAPIceKQQxxG76MuCI4+hUq/J6dPEBrA4Ay36G60UuZ5Op+guk07AAcIkEpIguPEiRMq27t371aCkOeee079mlQ8+DlacNpuRJPyjeBR3t2airXM3ExRqfnss88UTHkuugoWL3sIqYSw5uwjEk7NJgbaRfxU1woeO+/8VVm/dp2sXb9Oho8YKb/4v/9e/Kg0o47ioSKwfmTrn7bnNKspqnyaABQ3NPtiO3peeaXwLx5Im1tSzsfDiaNpP3fuXNVGnaPbfcerbcaex+vvifUF0VShn5Q7OYGU56YgOSC93XmbXCdGIzVAyjk2Ph0/FyRM+6rr8BOt3gkiib1y4+Q16ZqK/uEwNbXZnoe3pbmxuN1rXiB1pnxTMz7aAPBr40MNDnRqVfEV0qV/JxkLTtLJ90+U1H6GfxJEa/Dvm1aEPCLaqEeFcuWwd3vfHfl5h5fuJ+82YgI6bQf3DG5jkHKgOGLPGXkdnT5RbCylAMB4UtDReYETmICSSTxRkLOg6kx+5uu6MTeUjXAgxKMlOCwdti1mA8g+qL1/cu5sWTpmsOmg2wKQOoDoqPQdjinll6XbBFKCI7VRKiDO/RUbTG0uMEyw5VpwvLX6bLAAuYaomTLGQGsuOztbZsyZLVPng/U+uxNbO+r4kUKTKYPGPDepTQVFt2T7tm1q3vft1kv++3/9b5KBYJ8/yVJtWnPeq5yq1e5x3US1VuNPjc63h3u2HYL1HwJIvRNMxhjufozQ05ygP4YObuag8fBWmbTGvHefdzsyd276jnhuugwobN/73veaOOJjgbfF+fECqfrATCqHc5SrKcKFBDDd/9lJsPFslosH0d0yPVfL93ideqSPdIRG2gRIbYqOAqCzjexDGFAwGlYI1IVlvmIZPGaQ3L90rgwdD7OegSaAQg1Kbf1gnW/JpHesYa7VRDtkuM1fNYvJUfo5wLcL0Gst4IPsLlOBj2w8lSdvIWp/DWQkBWiiWI+AEUtCTStvo7k7ANXxi4ybOSFTpNTEJ3BBu6zUtL8wOB/8oKwTGZCVgWDTDJk2IBfk48paZ4IpHHNFasPE77RnA+NtP5yWyTPQbfXSSy/Jli1b1Noi/+eoUaNu656KVmyZ8WsJbF3tPNcmFZEjR45IalqGLIUSMnToUBnQs7uRNRK4snAH/6tWZqpGkGRXyG7wwL712pvSJSVD/v5nv5CuaJzpz4BlZv2chrnLekHwk2tHrQq3ETkNFFE6Ere7zyITOFp51fZh/NMHm6jpNckjRUSQ+WmxZvDtzGLv5HnNEu5+DAIxUkjThBroD37wA8nNzY1EClsVBPIMaHOpHlevXtWSNYI1A1c//elP1X3g/KOt5kn0qkORYEI0C4QvqXkPloyyq3XyyasfywGYlhm+dHR1JMclGQEABWSksr5YZaS3Jpczs1qSj5Y0Um+ve1fTz7bMHGu6E4gUTDhvhPKZX3NdHn52mTzw8DyJJ6mzzbVmtwEK+V8akKqG512AFg3pQy3Dm9fQVmPDwWOy9qvdchmNHBvAGwsvi3q1ddxZ3ERiCazsABPuyc3KtCUyiAFAgyCRZrcBboLMxSxFwKVbZxCCl2BDQseIxZMnykQw7w/KRodanCagLgAPkGKAeS8ud1ILB1oBALeTe64bvk9NkQQhlOMVK1bI+PHjtVNDew/KIdcRlRH+fvz4cY1dfLVzF8jL+8vcWXPkAVY38mFAHo7WwpqWUIHNuB7FNNRMz1w4I//rX38rfsQG/uZ7/0mGIxccVTLm1gi8AMcQqxA1TMj5wFizYMT5Q/VFgjSKJHBu9s1gRCJNEwjb6BvzDMyfXSOlRncnIL1TTqbTGm/duqUAR/OBkzZ58mTVSCkMzgfkBWivn6clYXGf8X6WWi9Tqt5AxQUjkc8884zmldKR3mqznheMaBucZDOZ3oijVVK17LUWtuTJXcdl26ptoNY7LynhRAkmgDACPiuSqvC6LmLKhcDF682Hbe75VNlk4AMCpnXz1KYsm5Yz8TmOVTUohcRCS8lAW4lgghSjtz15KVM7J0tyjySZs3SWjJ8F6kD2MWfVqmpPWpeiQTPzYPYO1KzyMqXbIFR7V2sbvu+6tBplxYy/M88jmgwTxLlQ8VxomMlsNNl3qUDWbN0m24+clHgUZFRAiwoh0dwwPZEyD9VKAEqWJFM+jE8R/j+cnDmT7B4aBokHk9szkIHf0sUwFAAAIABJREFUgKq7cGGBzBw5Sh4DN+/Inmgzg2vZTsYGSF2LASVFAbWffd7WAql3eLxxAMoM55YtoZnuxLgCU/pIEOJlo2/D8Jppj8kI4GvswUQSkkMHDsuBL/dK/z79YDUuQCB4jCTlUMsE+mnFnTMLGiUfCtKv/8cv0TKoVH707HdlwD3oxgDzXg/uJKD1IzRWI9MhTGUCcqe+VsyLqSrkzWD7gb8sDHBmPw2WAZD+/X8rIHUT4o2Ce1OqCG7UQhltZK8XssTMB3t53759IxpaLCC3hkHGC7ze3+nv+fd//3fNTZ0zZ466D5ic7zTkOwaaIpJpjTRX+cT5tvPuPqI5g6iEbUAl65aPtsrqN1dLInqNB8HGUw9yCc2TixBlmDQWLg5vPm1zCyECpAQSG2By7ZmdSU+tlaBc00AzFtoVXAlaiYOfwUy/zHpkpoyYOEw6D0ZPCatVN2gjQoqpyT4wK8rewbcISNXUxm0Zf6M17Z1fzf0kkLKfDP7H/kzUZIrw0pZdh+TjLTvkZDHKiNE5Ng5hd9LmNSASz9LPePzj+q1GkT7ngjGpAIBTtxmAKLMdk7GgG5E6lgqQ7Acz9xH0gpo3fpD6RvlJ46+11JHufjSx3AApX7oTkDanLHg3WMoN5YRFMkx54gbgClY6QhuNLZZx7rSioiKUbKPjALoJX7x4UXr27iFz5mNDvm+MZGdgBJC6qBonclqlpELKjh6XD/7wuhRduykzJ0+Vgf36Sxb8rPCpgaQAYbmu6LyYhZ0c2j2crJBQkhAiVZAj5HXTkJAarhT6vGnUR+gdm1sgd/HaX4RG6p7HmarOdHXmCv8+BUYekhuwpw5z3xgA4s7qHOUUHn7fa/q2RiONHUvnA2JWwO9//3v1l9KfRK5ENuhyGmlrQNosZLOMY7k6vWCqWhI/BsfO+W0XZO37ayX/XAHaTCOK6jN7KrVQ51pwzenuWBCgoG2AXDXQZnyjNOkTUxM1NasyVKGaKGuyc7rkSLd+XeSRHyyTnP4QXtYyEiShiWpbawtOkedyPip7zWjvnj+fRhr1NJq7jQB+jF+Y2mAjAme1TKsz0yBXS8Devu+ArNy1H9R68eDgALEztPlq/KwF+BJMScrjUvHI0sU2NfVo/ewDD2kAMhskxVxNiQzN7SKzh4+SefeNl76ZpqtDPakblQ6N7E8eXzXnCd/1sPvd1kfq9Vny+Zoz8Vk+zdxoWllaz4610x/dTFsjP3fCmtjovjcuUY52KvvRWPCj1Z/IBZjugwf2laXgGZiGcdDIeinAdNc+ubn/qOQfPyOXj5+W2rIKLVmNw/hmol9WA9Z15749JQvukJyRQ0XuHSnoIwQwhT5Prg6Uupp0B3enOC/ZuJjvCjcVu2BE5v5OD3Ob97/1QOrV7CgUTjC8pK4ENUb01q1bJ7169dKke/p3aM47Tc3twm0RDldFRBB2rWDZmIvXYxsE3otrg+DGujUBp6YmriF6bqK5qWaK3jUwBZP9pptoxaUKuXj0suxY96WcPoDmZIFOhhqAfJgQKmfiM9dP+Urh17zd0RyQRrVRfJPRalQukYk/HWZXZX2FlKBFxrDRw2T+svtl8KR+pg0zZJVCzTbMJoDD3AP+x+or+1w2KqK9nmwSD3WCP1/AyYVseH/U9Dzjz0FT8Cc5DLuL4vlIMAI1Mx4/uVWcuVUlq0HuvOfMOTkD7aqetIaoeKrG90hupKQP1swnJR1LTsMAjyBJwwHOdWw1As7Ocf37ypyRY2RgVrKkOjzHz9pGtLfB99VXrvejO5VqpPST8vbuFLX3AllsYIinpJxSjqmE8KCbitacdovoIIalWEvQnZdadRFke8PWjbJz0wa5efacTACAPz5tunSvRX7yiXNSc+yMFB45JXXXC5EKZoihq2vRQQIWaBBcqJXwowazMiWQky1JvXpIdzQSzIaLQEaiSV4PACpNffqUsXbjAZpmHDHvkXJUM57tPb71QBpbdslJ8IIoI41Mc+KOSkGhb4emCUE0djdu62ARnAiiTuNzZjNz7l5//XUNcD3//POaZuXak7jigNuCGADH5I3SH2aB1K1ttdgN4FSjpUMKghq+MJaNpWjf/vFu2bcJu/VZZDfWmmCTS5R2jEOOSfyOQKokGtGos/u8mvXwPVXXoVEbGp6xY2kAJC/ZuVkyay7MsOUQWEomN30KK/2AGmxy/lFDnhcBUp6YAPBtAtKIptLMYlLgj/ad4l9h5RxF0Qf+I+/YGTRp2nH8lBw8dkxuom9TCaL5hVXVKFIAyIETgYZ5PYhvkmCmBqHVBgAGnTOyNLXt5pWzMqhHlswee4+smDmF7eANo4YmUZq2dExU550xVd2iuWqkrQXSWEXEKRZ8FldTT8uKkfqxY8fKU0+hqAK19a0OmLZiUbmAmzfvlF9roP8dP0urSuXC3v2yBcQk9ecuyuQu3SUHgbySA8ckF6QqKXCPBNF3LU4pCjHymj9NcKRugVGCi4RWABqfSFznTpI1YrgMWjBX4tDCCN0jIZ+gt6RFQZ895i+ZQsq219yUlI2tFQ9xh49864HUu6PGCgXzRWnKM52C5gkrjQiibGesE+VJGm7rULlzeJ3migeYUDrNCaSsBGGlBmuJWeXk1WBvd116ErlQeHCv1Lw3dYrjn400gc5CfZJa6URQQmtcLraK83Vyavdp2fnJV1JZVCksX6XZ5CKjvIfYTed29xIbZDKkG4iEAkCT0SW1CjmO1ahg6jcUHSJBqjEWXK6C3HstQaEVhXvmvfos8xXZ1slX+a0H0sjG1XQ1RXI/0fMl3lHk6QAS0DSihiZwCQKeZ9Tgi1zIK5Ij587LwbPn0dPphhRD86zH81cAVJkbmQpQJSlyJszSIb37AUgb5fTR/VJbkScTRwyWHz+8Qvrlgv9BK4Th3QOQsgiAMM47gzEbBVIGnGgB2Pesot/s9HrXgFexILhx/ZCAh9YcYwwM+k6ZAkBH0NRbvdTWtcPvNWcJutcasSFUwfxOY/VbcYUce+sDOf/JOulSVC6ZRaWScBNKQmWRZMXRfQXLDOxsCNNBxiBXaBrJltl+OJ9VCajBpoM8QNTYSSXaZaeNv0e6zpsqaU8sVjCtJdjq8grDBw21xUXz6by+3QC28uFRJkz93UxJrGtIAcOdqLk3b3cRa3rwIw4baIZQq968cZN89P4HUgOzczFajTz08OJofyN7TtfrKXIJy1Wo5M84qtEnPL/gprzy6uty4NBBzXejVkggc9qZFwRj/aNuku/EMOX1dcaaRqzlpxAyp5RR++XLl2sJqjcl63ZDRCDlPxrBCjkOSN3AQyMlWTBNZbI9sX+4jwmNSMHhUX8FXS03HZFzRy9oRUp5STkWPQj4kCSucUuaoNipDb9ycxoX9KVYjQyfMyxGjOY3yK2qW5KclSRJGQHp1re7TJwxXsZOHCFxrl+56YehlZQqSgqkZFuHkGOBRNotezVtLZE0Lgc2Am4P/07E9dqSfFo5dJd3o6ByreNt33HsQHzZE+wLo40K/ZtMp6mFSRkMantU5Uxk65ly5D4loG8Rp+QqGhZexuZaUF4pN9CiuRDuH188KyaQ8QDmoiBMyxwQc49EypwPyfz7dm+HWf0hzPlGWTF/kcyfMk1Ss5FuxMIMgIYP5rWWTmIumbCufmwlCDfT6YA0Vsa8uNDUolNlVh+7GqTNdE/94Q8vqzLCeML3v/99Dc5Szu86la8FQfde31uHz4+zCy4YeNDSGU9SAN30wzVy+LV3pRp0lalQDLpg7OLhk4/DeNRgQ0uguwECW82eagE4SgDCPjJvoSEcbYS0AHz1IES/AXO/OjNbAmOGyJAfPgW/Kcz8Qd2RdWFycJFYBrIZ/EIKQeaXdQyQQiJs7S/PHaWkMnHMiKPbCar3Jz9g1W1dke49FUQ21cIiRutV5yLjuZjXtR31yh+9/R6IX6vkfuSRLn9iiZLAqN/XyjfzcinbGnDDNYKQAB007Jw+dGUsQlOsj9eslk1ffSm54DlkmhOpumhaty7Q08LM3+XLzIdjGSp9Sqxyokbs0rHutKub4TJMNRzKyOJ296AveHvAc3DsSuCXOVkII5/efl6+2vaVXDx9EXmnCVJ0vVjSkzIlVA7hI/Ez8+mw6Fn3znszpr/hTaWvToN47FFOej6AYSWozRqQwBqXigZ72WgtAaOp15BeMufBOTL0XtAGaodQ3C9+mjZvnHuqpXby7MNEe2hx5q3rQJ+NOaY06ji7pttrWw637+jl3G7dxDVihqtS+6cb4SLHZYAdYmnScQE7/ktuAOp2iG786l2xN2a4Zc1f3v3O+7ebEkuRoFp6FfIetTsE5Dc50S9ob6TzXAMfYEVFiaz+dKWsX/epjBg0RB6YO0+mTp6in63DgojH2jEwairErDjoPSo5kh3BpkGzWEuVzPS2+4R9lmq0UA7An7sNbaX/7X/+GrKboNYUNVJWITnwa42fvy3z5r5DFaGqsVrS6M7YA3/ob16Rq1t3SFxxETYtlMsmZ6pSUsdCFZsbTT8pFQNX1KCdVdV6MuMTgL3PVL56gEkhysX840bKyJ9+V2Q+yrhTg1KJjSgBXBUKpPx3JydzKx8QGilh2W6yeu5obyStrKGQugXifnpP7iRNz+J2dyNzfMmUPHKpGX5wBnS3bNgiK99+X02LJ55/VhYtnqeEzHVYnZpzR98cVG7mfoew2wSRzqCXwSBSgGqx23+26hNZRX7RYABpEw8okJIaj5PviEs6ykd6u7E8dOiQNudiKSpdC9zVyQalY9pBzvoWr8/hJsP5rbDkXcmXc8fOyfEDJ+UimPyT0V+qtgy0aGiBUl+DnRsC5iL77t7YDoOJIgZIMdhYuDUAmjL4RMN+RIsBpEPRInjIfUNk1MSR0rknciLhD6VvyllGMKRUgOMJiF7WD7VETe9z02fICLpq3XoD8DCqqkwHq91BWym07mNfA1IHpvyARUFWfblUIb7MK2k1kKpl7Ixok7rtpq2+R6uhcP4CttDBKS3umu4xmluHLkPEm2akDE+e/lp8jx1gd3y1Xd56903Jv1GgnA1/9f2/knQErOoZPARCBCM94M1T8z4cc6IuRwuo7j03NrH2B/UduntYEMBhun71BgpjPpd1a9cosxMVAGa7eI9vWn650bJ9esLFqyLvbJWCtz6RagTugtAoqyCDQaztEFOVOIcARspOMvAgwTYaVO4CSjDTwSyvYBJ7w+EBqVBU0pzv30MGrlgq8Stg4vfvJWEqC9BME53WSIHoGI0UQGpPZNaBaS7nMuta1EjdxbmrU2uy2yUfjoStaoLrtknVhTsGP4WoJ4Zu884dYL3+RMoBiIvnzJWnH3+i2afhOguBET4RPcXrAJAq2GA82rbjC3nj7bfULzpj6gxZ8uBiLTPj4TWr/xRAyi6H69eb9tI073/2s59pcy4e37hmzJXkYiGYhsbiRnn7j+/Ivm3o74S0qES4AhjtLy+uhNlfhq6oxmTj/GhXHnyfTfrUlCO3Jhr9JaPHemqndMnt3Vmyu2dLj/7dZMBI5OKyxbIqcYBFmEOc9Vq0YvGzVhVHAmpEfOTP82iExvw0rgunz2l7bLchU2bcvyZLuHV/NAFSd84YjdSxOlH7YehLQVQ3IH4BF1d11sioaQETNawYPKM5zkPF237F/arPxK/GLMSID9BupN7AjTeCzVkoLLklGzasR/7ze6pEfA+dGyZOnIymipaz0yJ25BqRjcgklPN1x/6l+5K9Fx1j/G7WgM0tZp8vuHv41kcfsab+M/Quq4cmulxZzGhVeQlIvmkg1QR5MIRVbflKrvzTH6Vy6x7JRHpYMlurY5IqQ+jPyvxcPAf9zXw+A5SGqMfMP0x8vm+B1M9afQIpWvVUI32sODNFghNGS//nH5PgonnQSpNhxMEysEqIEYjWydvtPmU0UrcD6425vSzG3HQT6D5LwHSvUcY4acYQV/1TE0QU9fF/6vA0vh2EMGULgPTdVR9J8c1CeXLJw7IUZoWABUbfV3Wbo4TvqDpvvkeBCMFEOnvxgrz8yh/kwOFD6N0ySr73zPMyuP8A1QJjg1F/ir7XZBJn7+3f/OY3qnFQIyWo/8laxmKYGqHOax8cjN0ff/WK7N2xX3p27iWD+w1BtDhJCvIL5ca1fNRSl6M9Ndub2a1SMxFMgCoFAJrdKUe65HZFV8geMmhYf0nti1I9V17DChgIvQ/J6T7U0PNgqAxZkzpHPmiW2h7FaYXcQ62W5wW8CJA6wGunaRURSwekXmm3mjPfqoNfLYlcdUTKMmjDNbCVmMBNWbPOez0FQcezspp1ubhrqJ5g7iDW1+5e977nqoj4GsdcGcjw+82iQtS4/16++OILGTF0mGUUmxK5C/WeKWB/HbU9SzDy5BFcIMBANti9t1Erq8w7ZUi7+tWvfiX79h4AmxL5Rp9Q9nveM4NOdI8R/DsiWHtbiILLRaCVl777sRz5f38rwXOXpBPMUD8BPzleSstLxU/OV6t1kgg7EUBKGXKsZ4wZmPbXRsq4xRNTE/DZerhwyqF43chJkUE/eFJ6/eh5kZxMFFYgNZC+5g417RvpJGrusIDqfZeCY7HOi6uUTcP/ZxLM6TejmzyAthjqHMeuh6eCeolFd6tYTu38Ulat+VTyb+bJU48+LmNnz8EDQuVJhpnHyYZKr8m0rEvGYDdgp6QP5GpeHgI7n2reW8/uvWTFo4/JrGlTtVc2TXoeLgH/rko1bzvbt3+TASemYP3jP/6jasj0M5G/kVVO37RGbDI2jZFdVV4jRTduyR9/94qUInVkztS5MnncFO06WlFagcBCqbpSqiur1KTUTYdCCxq3RPjF0lFNkp6eKsHkoCSh1jmYAXSxSfaaqEp1QFkgeDn8rRxmrG02tTfU9phXEPGTKoKQmMPJjNmiHR+Uzdm3GmHbJ6DJ/t6CrCpcQY40g6C8Wq4eOymN6LvVa0Af5Boi9UDLCynAiJTjH5Pv4xFhj2zE7ryxK4W4pOlQXwfS5p6oOXDlKelZ2bRps1o2edeuy2z0bCKZMhPP/fBfRg7tsOvRelqd/wjEUPcNOoMiiHPk6GHNNiHILlr8kExCpRD5Rl2O9J0CsG2frZhvwtUg5y/KrfdWybnfvCWZ+QhsQp2srasQf3qixlD8DNZpANS0ZklUkgHW1bMrgYnY0yeqvPh0Jdk2wkH4A9RNiWZ7J1GV1/v5R2TIf/uJCAKm1ZDbpAYoCc5MivWDtOEBkf4UA6QRYYk5u10QzjfGazlQJYAyn4u5dfQ4wSsn8XR6gh1HLl4TuYTm7BikuoIiqYGJeeXSRTlx6qRG7ZiqNAxN6FIzMzSpVsjo0rcXfsLn1itXwZQlesUgM1jz+UYQvH6ig/fYskfRu2UR/Kik7DL36jVL9P6+aR+lvQaB9J//+Z81+snKEObi0cz/pq9PIK2z0e/8Gzfl87XrZd2qdTKk31B5nvXIQwc0BTYdJLWmoG0wjQTw55rWODWGP72/0/wyWcwqwHrYaiimAYVBxst3jAuImxl9DARUQ3FGrdQEMB3fDuEMMVanQXqv1wYBbkELcHeq1pF6/XkTNbVScOysHP1yl4SKy6Vz966SM7S/pHTJlk5dwbiSysCXtZw0gIabo8aqgNnCzbXi/lsqBtGMCoAbl0pe3g3Zv3evEu4EwGfwxOMrkFI3Qzc5HW93fVp4OgfcyIjg/CNmrXrvlb9HVFSRy0jRYseIXbu+lH79+snP/u6/SKcunQ2xiroBOJOUjyjfaBumpXVfoVWwdbtc/2CNlIJvNxNZJ5ShijDKQtHVlFkgcWw3TqCE5skUPfKzclpq4QjlJh3fgKRADAnzQ5lpEqLokRwGQEqtNOAHkNZWSM6jC2ToL34kMnog6vGhLDRCS6BMdJRpj5vVYdexdsLtHXwrKLpzmmUSmVPP0lK9BN4M7cUtGBC5hNwc1MVe3LhNSk+ek/rL+QDSW+JHYq0fpn4tTAh2w6zBQydAE63A7uODJuoHjVife0dLxrCBEpwEYoJ74PsEUO4/dljegDZ6CcnvE8ZPkcUPPCgDUAVhuA+jghSbK9caqrzWzXrLn6oGyHMBsDCAUc8f/ehH8HNNbO9p7/h9AmllQyUUqgTZd3ifvPrSa3Lt8lW5f/YD8sLzL6i53lBNTnVMIrUuDhPxgSWMFFK6TgiSeI3eFy5sH4SRL8dpeWL0CGO1h5G3F2Dww+aK1odYmmr8pWb9sc8mNk+NAjCIRBYfA7TGBWAcuqb1CKrO2hhkih0Yhxte2TQyDV2ZZcEEHVy6GsneB7Z+KReOHJe4SrC9B5nAnSXZPXNlwKCB0rsffMHo266bt4oUvufyDJ1rqjmttOlQNbk9lzLnNlXnL+XfNNnj2bmT44/fr165LC+++CJyO/ere+h73/+uDILbKoH9323UWjVgljfSd6sqvle1sa4wXc3m9wb4gk2bc7qARHZs2yG/f/Elnf8p06fKD/7zD/QxY/O1W1NQckcBvdMHqgGkq9fJ5TdWSgP8+inFJejkWiv1IGGtiUceNDaxBCTTsiUL/e8ETAIk/aM1BFKKL4pU+DoxheY+OphrQzwCLj+b3BiQy3jw5KWzZQBToSaPlBCaXgZA+qPpT5AB70Zzp1tu6X1fPUa0iR/IK432DZcSEk2Niu6BNC7j6dNASoWgAkHyCqX+yDG5snOv3ALRQKCoTKovXxN/JUq5YOqnwtkdgPCEkGITjAeAMk8MJiYB0A8/KZebv2uOVKQkSTK0hW6TxkoeHnbzmROy5/JFGQBfzgLkaw4ePkLVfq5fgjIj9bE+0W9aI+SguoVCblKC6aVLl7Tuni1oWaL5TR4EUlR4I1G+WjaDI5OkE+mJ6bLwgUXwsz3ydW3UmqIa/rHA4CEVUreMCw9RuljFE8fcO/ilmC5DPOIpNH0KZmYCSIkjql8C6Txu4h+YVRSZYVk0gHwiHvWj8FUZNwTZJY0UMX+Uumkkz7SdA+Xd6HkqGnbqdEC+pqFuAsXil3vkq3WbpBLaeyrSwSrBalWHQGZiZhq4AzpLD7iLclFm2LkHgoWgtJM0aC0EME06cJqqebzIcQeN9E4ySABVUhOARgipPqSYXLf+M9SeXwDXrWnUSP9/Ito/u0PBUXc789SMfkeA04JoExIWvItKTLmZly9bN2+RtyEnEyeOl+WPPSLD7hmG75tsGXd4K/naOS23/zoCyfLpJrn00hsSD2az+JICpt2DZzQot2De02KKh9rpB1jSCk0AcgbwjwBaBRcAo/V+gCxTKrUlNgoZKuimB6ASSBMBwsnQWIuw+ScsnCK9nn9YGmZAOevcBRYzZFc1UqtgtPNBfcgb1IB7kz7Q7qS4RiM7JGKS3ZSFYY4H6T/ikoPPE8EqTQIXVCPIOZjxX+yRI1DViw+jvAtOaz9K5lDQxeVnPOZcUNY0pBy44IPRiM0uWgegrcY1KrATJ/TpLsVgDT9RUyFh+DdmvvCMjHzwfrCVkwGn0fIJmht2SffNMXe3c5xu+3UuBHZMJA0Za+/pJyU9IBt8NRfwutPiauli3lYPWj0FISivKpPislvy1utonfvFdtMl9aHlAPFkyUiP4ZK0497U2nPavEn+N0DK+aY+F/XPcerUzUa5s7KnqcNYC8wnlfiL8IGfkdJi1EUDEFJT+kpiFhKhfQAlNu3Dh8yGTDA1u7WpszepUW09FFSgPfPumbqVYDkqCaLaSo2iBxdT3eU8lNRulUNffKk12yQILisvkQBcSkzwpq/bj6T5bgDR3L69JXfQAOkCEg0FU7qb6Le3prSWCDMJnP7L22ijrXom21aYJBpGc2zUvOSPkd7XBX3cySr20NKHtR98CIpIMhQM76HBZ8Z1MRfMropVmDmyDE2gvZSs/WyDrEQ3zlBtNdxPT2hJczybz9lniDXnWxtnaK6Gv0l2giumcVq1ewAC6fptUvH+ailbu0MSUMwQ8lVD2wRheZABJIAkYis03x2Q0lynHDkgZYUSgZSN8gik5XhOqhcJkIskaKSp0EhLoND45o2X7s8gDWruRGnAukyoh5KjJaLtEr/IVNwRSCnjtawgsE3MmMAdb+oH8Q9SCnMP3mH4OvbIufc+ldo9xyWzEAwtpeWY4DIYcAw9YZ8BaobY44epDfbyBNEgzEndTejNUo3JOJbpZ2PuWAIIky/VVEkxyhQHLZkvQ767QmTUAKlC10WkFSuDeFBXMmXQnPlP5iz3SDQDOWzRQPIH1iwTSO+5554m99KW+/IGKLy0eC6tpQarZPPmjWhX+4Gmk7G6a/HipVH/rBtsXSzRsddx0kGzIKYtS6mbOCAlDJkN1GGFS68xhiPzHEGqoYmMBZCBw+iCeRSBt7OaGZCU2BeZJkMk0HUKLkvGZwAALsWrROMlJDszPrk2HzZgwCdjbTovwnvz0UpSfwUuiuyQi7sOyDEQCZcgfzIAUGIbXwIAwZcpdSTDUHMZm3cd6O6CnTIlE9RunYb0l54o4UztDn89gKDJcDbdkdr0CA1YPwRQA6TQ3OG73r13j6YmnQSj2bgJUyBLy6R/P7AxqWLDiiBDbqRBbyw9xA+xESAbg2W5QFN/IrqPwhggeOoU419lSa28/PJvZRdSB4cM7i/PPPWkjEDeaD02BMOAFF0/7XWHtaQoeBUd/QxdgLv3y823PpLSVVsk5RZ4tBLhM0bnhSqY+JTtZKTx0bSnD0pNeMyn0hOqRspWLNRaTQ09TfpKPjMEleAaBAAHoZVex46fsmS2DPzr74jMGIscaZyTPXoo+x2VR9pEI/Wa9dbNwputgdbph0muCfoUTgy+BhRY4oXdTTZulZMr10nxlwcl+VKRdMbUZapGw8pYlHThQSoD+Ev9GsZZzkFhP5pk2024FhHhWjxU2K6yIGrKqcqjJxjK70DEmob62XtHSO9l8yThgala8tXIyg/sUGomena72FK0Nkn4XX6JgkFS6Zc79alCAAAgAElEQVRfflnvhY32GHn10pbFAmlrHPput+ftNEckwUDXv/7rv2q9/2gQA5O9Z5RNrNZ2307Za05z4gqLIIOxGIzNwBCNYRqPaKEEQPcPkwKbAX+R5himfNkJKSveBw3vOLJZrqi/zx/fC/7UwdJt8HL8MQjXARMPcY0PYguZeK0YV+xdjnr0/rUfkt437x7yRdnkA1SGpOzkGdm1Zr1cOXFKOgXBHQpzvxp0bGngEXXVO/Sjkk+0FspBKTTUMDS/xJ6dJa1PDxk7bybAdBgST0jFiJEh3yjHCeePVbLu7gGMK6UR9+qzyfoMsNQiA+WLHTvlNVgZ1ch4uX/eQnkSwMf+dKjqlKvXS+TK5etI4i+BBYDgDJ6xoqIcyTHsl+RDLnCi5HRKk8ysFBSppEmP3GwpvXUD7Pe/k9rKYnls+RJZCFKPtJR0jBeLT5tWltF1Q1ltTfog4wN0q3nB19FdOgrB5no+6TjBJ1q240u5itLQus92SnpBMcaWlIUhWKXIoMCmEtTKPAOkPgaPbNyNQMqX6SONs0AagkZaS+5YACm/lwCMYmXfGbgRuzyxSIb+Xz8VGd4XSh02SvD5YufqWCDViKsD0Yi6CLnHPRHnTDKzDXAxlQlIr6pFSYnI4YNy/FUEOXYclO4AvpwyvAE2F7azpaZYDgOcDmCq4myhqkngNEO4Y6hDmNdpkHIISQ2AlIDKgWOaQzLaaQSg/SeCwLgSD38dX4wfPUDueeZhSVw8F7yD8GNhd2l0SdMWhO9GEO5O8Jv/tNuBj4EBiGbZ0aNHNQXq7/7u71QYvQEGL5i2BkjdFZvLkaWpfwEBlH/6p39Ch4ZqBe6pU00qiwaTbFBIz3FHICXqmmbQBopI+oa5IVjgTxeoj4sn5xGpOqBNNOZJfdFRqSo5jgV9HMUQV/C5IjXX4+K74d8AtHtZIHEZ90E9gpkPE1+NBquEck/WIFVbzWO7EbhzGhE23dF9VFtg3tVhfE7CN3poyzapLSqRrulZ2JxhJsNnn4RUL94rtUFq0QQDdhyoJP0KSDHiu+VI5+GDZMSMSdJpYH/j4SVPKKtsOE7WrdB2GSIqGMVCAz74vZ6gkIDcRxB2rPx4tWzctEOSUrPkiSefh2uvtxw+dEIuXLwuhxEwu3bllty8AT8vkiXqkZ9dDy2cwcIEmMVp6QH0RPIje6SP9OmNHvLoUHryxD6ZOnG0/PCvvivdO+dAs8UYJEB1xXrzyqWjq4ytxrrTczaniXpfo4wy75o1/nSFVd3Ik7x9eyXuwHHpczRPepRBZQLnrYSRrwz+AgVyKm1qGZlUJ20GCGGkUkaLKR6mv1pF3OQ0as/qR/pNqblCiwgky3XkpPZ+7hHp89MXRHp2RckwuA/obuLRUaZ9JNhkNsfIpNIMozZK4eEsq8eM6REMKpE4oxpIh52+8I3X5SZarJZeuAbgA5MLSBySmfMFZ1o50g7qUVxMAK13tbAWPAmiVL/Vh4P/o2+jGtsNAZcH36O2iiYh2EURYQU0h8DqUoRBSQID0ZjHl4k8shRJ1fRfBb8WdVTZjC05uZMktPF9V8HEPFJG7uknHThwoPz93/+99nLyAmkkWn6X14olf6CQsapqE4JMJE5hmR+DXL369Gw1+5TegtepBvPeGPcGSHUMCaTuc+gYikRg8w+gGao4K4VXvpQGaKHhmkJgQinkEiWjmpqTgWBBT/Enj5TsLlMlAf8kvjeuZ3x8ShmAa6tG114gRTDMh6wEPko9gpd+V+4DUtALG7fI0W1fyq3zlxBggpZC8aJ/mWY0CxTJB8H7wE9qTnH0zUMrDaeCqKV3rsx89CFJ799TU6M0hdHkQERjCk5Nv8v5dB9vJAGH8paSG5RWATYhuBdYeHUtr1LeeOtDWfv5F9Klaz+8lyLnL1wHmCdISWk1NjgoEWqiMqqPNaoVTExERNklePoCANQ4WIXBAEi5ywrgbmlA2uAi+c53npCuOdgoMPak86N7wWmgWiTQkk/zNs9If6qL9Dvt1K0Lav1kSuP6IAE7CXYou2EE+xqrSiS3sFSmXK+XgaWYOyThJ2AOmT5KJnsqVQRR1toTSINaSWkqmVRRZVSfzhwMgSPa0TWGoawF5lQhUBc/cqAM/N4TkrZ8IbhzM7TePoXpeQRlinnbXfSREYlG7Zsx65kVCDIw3ChJ3uBcpx+HKmoIT4Da7urN2+Tov/1G0sDC1AiHvg+CQHqwJORpkSm9DL5NHxw1pANzCbXUQIPYRQikuqubsVBNlLsMdxRqqAnc+fGZFGi1DAQEUDvuR++lG/CblODc982fIxnff04EUf1G5Jw6AdDFbwG0rUGdu10TDuRoZlMrfeWVV1QYf/zjH2s+KVOi3HG3ZaNOa3UmqHsm/mTfm1deeVUzBRYtWCjPPPe09ghyrjvX7vi2rjwLpJES38huajvZcG2roEET9cEC8SEnuOqClBbBnC86hrzgo5hzCD/s3AA0Wl8YhCdMHAc4NCbkwFTuLmmdx6HcdBZ6Ot2D78NfCjDVy+K87drrnEZKIGX0lUoowtPMLabfvub8ZfkKJv1VaG/x2Iyz0Iu+BiYwae2ojTLIRJJCzfigbx6vM6gTRspTV+TgDphwr/S+H/eNtr9hyBwzSgLIm1UlWjUjz7+7FRr7+TCDsbbeXzO6uVbwg4YfFZnf/q81ANOP5FYJsjOQJFlR0QBtswvG2C9pqSD1AF9AJDYAZCR/bR2AiJppPE0/+opx53Ug505CQKF/n24yY9pEGTd2NEhS+mmml/NSu8orV3XVmkeKzd1236HmyZY/5OolgLInFMGTrXlYPcVAbI9e3WQgTO1sFJIM2XtF4ndDns5fQLJ8CAFtuPNqq3RjY00P6+O54TFQSKWO9fe61vELg1Jh4AfHS9PwgR0+9BKpAkiWZ6dL32ULpBtKROXeUUjQD2LOUQ7N+ePOSJ9qWzdyzwCBUAlRe+cri/jLjMZAIOW1CHZqqvP9GvxVWiMl23bLqfc/ktrVq6QbIsdMZkkBIQD5ASsBfCFMYAAAUouH0nbBNiJPxzGFlv5PHm4Bc3DiuJMQuNXcMTdTS0FAhQebVZEstxqDhhAHqlIQVZ03Q5L+83ck1K/nHXtvt0Yo2voZB240tWm2sFz0zJkzSgRBtnFqpc5P1JLgtXRtB7zeXlD8LDcX0vcx5aprbjd57JFHZcq0ydA+oJ2b9ahBPrMFejddM+6UHR1haiQRQTKVaeZPGwaiBkBHdSNAtPYS8lJPS2X5SXh1TkpN+TlEP29iw0P6WQOqcNSMgTaHIBSJiRswb3Xg22tMQtJ7ziTJ7jYJOyO6PzZk4Dowq7UnfDvUAbcJ0KfnCEEYAKXcXMlDzug2Ob/3oDSA2zKA5G8l9IXfTbMToMHVQfDrwaBO1YzmfhgWFYlCUlFGeM/0KdL7AbiPEOTEqoZ2Y7TXxASUwuK6PpqcBOz2aNS8UU6OnQyXZsj0xvMXK+X4qcvy1jur5NDR81IV8gMgk7DxpEDbTIc/GhsG1hr5cerBGdsAFPFp8YDRZp3lUw+gZquoIK1ErOjignzJ7ZytvZGee+oBuW9sunTuFJ0Db3VTa1xPLgZAOaXpTl5crgFu7uy2y2Z6lF2+z9JT9oFid19aUD0GoYwZJMwZlaVIKTgooT98IOc2b5VkKGDJCABWVoEWEvPK/koMPBOnlCWfjGVWZukHZSlQDfqWU3qpyPmZFgXEqgTbln/0EOn7HEB0KersczJwLrBbYdKo0OkC6KhgU7MJ+bwGdwE7z9zlSIanPbbBJCRnr8rFdz+Vo6+/I73zrkkv3AzJD+rg7OZghaDm12BXSYQzvw4LkfBoDiN1rkOlidDzFWgzGCDVQtUfaxa0BqoIrEhLqYBDnkS6iSh5LGOYEod/9CgZ+v/9PyJj4X8DOQHzyuqgGdGH5cxR1Xg85qtj9umATUjvwRtMorBQEH/5y19q8If+SlY5MY0lBcUHPGJTtOzAtPjDabsuFYXX4yKhqcTWuV/t3qX+2BUrHpOuXboCxJisbdpTtAZInTfH3EC0+oiiGN1goY2GrkhtySGpQFCptvokkjUuQSuDiQ/CZ+bf+OrRZgxaUhwkvAHVKXEkM0F7krjkdKkKgyg4ZRTYo2ZIfA768fgQeCJblI/aM2fcRNqdd9bIiVXN3Miok9ZtCU3fY7EAF1yk2ybkqAjpd5+/+4FUAFBz/AB0NFBrgCbETY2+RC0/RECpGr5FrX3CmMaDQyAR7qMM5JQOnzxBcmdNxzkxJuhZRa2Ho6ME25QnN3DtBVKCAtZIHGSW2MxiHzQfBR/FWXn19ffk6HEUs2CT8vnSVCP1+zNwnykIMEGdwI0kxGGFEEjp7YVvlXm/mA0NhFEfYUto5lmzR1QGCjRK0K00iM0jFWtq/L39ULgxXYYOypJu3ZU6GvIDX7HW5EO7JcmNh7FKpyKGu5ifZMYK+SbYZpmN7Kh10gdKjZTjzXJp9jNjbzO2AqI2yvUQBvlNDdx5XbmTnAaJ84tvypH3Voq/sFgysUnU4ryMHXGjr7NRPVo+PGjaUz6huukarMJGB2ZC3DtkCfMNP4aUYn77LJkrnZ4FkI4eBKY4PxQx9hrAPJNAVqPnRtTaeyhDvtNyeU4tp/aYGBQYTbsg6QFMBqY8hTfslOP/8JJU7dwvnbATBFh7rXdjHtJpOAa0Yu6yGYJhDojKo9K6qd9Yz6WZNdQcsFAayf4OE4zjWAOTjOZYLUg2Bn3nGUlYgt0GdG/lmkdH8gzUzOAcmv3hQFSfyexk/FW7B/KXdiKqi1C6CCcBj4z9pNajSf/CCy/I/fff36S7qNMWWlOL77RdLzckf6cf9uOPP9ad/ic/+Ym2nnZN7zhOZv8wbJYtPiY1FytBPmqdttzUUN7bZHsdN7RjLj0gBTe2SnXJdmRcnEXKyTUAajXmhGBonTTM9wtTULHgSYUIRxWyO2F2p2Pce8LNM0Iyu8+VQI/JOClaVwMgGuPSdNs0uRkmHUornhqsD8sBVZzhNzcAi3uzcqrmHDNBEIn3cbHB/VR97oLs+GydFJy+ICFoo4n0fypYk6LRLkxOPv2jLBJB9LocG/+tULVkI4d0/LzZ0n8cEreV1IQaq1tmHgD3DmqbZQhbXQhukUAqUpeCWs9CIN2yvVR+9T9/K6fBth+PogcWXjfifRLDMB+3gdVQiFBTgFVrZK63S89wmoLecnTtOU43PjNzw7HwgYm1MnX8MPnRD2DNTEkhJS3mDZF/ellh/gUSEX9wS9tFpDGvZP2/crUQZa15UlRwQwqh5VIDZe80mu0sIGDAk9onidYJpIwZ5ObmRtqi8+5MhwhG5qEeluFCJy4gQX+9nPh0rVSeOidZsBCSId+EeA0kEXv4zLAQ6gG0cVAaUgD2YfqZyaKPTbAQGng+hCN9+GDpPG289H4BzHI9sXEjna3GWmcBcpKybY/TSDsSSNk7iPIQdMTBTjgipgcmDlE+QfJ35SfrpfBXb0v4yGkd/Eab0uTE7W5+ehmkmvueaxfrWO8JPk47q0M5adqEidLl6YdFls2SSgwwygWULZtBBfjaIwvObA7Gt2JcFXZRtHkRmLuNdczz/tiNkT2k2HJ2xYoVWp3ipfdz4NgaIHVj4mX7pwATqLdt26asPWz2N2LEiEiVletpf8dgmwVSHQIsILNqeNDTb8FK5x9+xaojIEXZIhVFW2DWomKt4ZpqPPWNAAFuWdCMdDxQepeAJGg/QFUb4iKXWAmK/cgk8A+QpE4gUslFbmnGYHwa/LFo/GBEzCxgdTsy5QXXj8iGgikz/10FD0HeFongPVPBxE0e366okgsIfh7ctF3KrueLHwAbxOtxOJnKEgCH8O5oBH0VuIOMdGSWwCWFCrq+KE+evHC++HujkEDzuPBsMVZNEzltl/xwvCtxy9AC/RgLzMeBI1DMXv5YPv50jWRmZ2m/J9qfcSi51Q2L5NzUCpGTzZ/ax+suVConr7qZkxIR8vrMkwuQXjVZ+vYFuXd8uSQi4JtAxpo6BsEA2gT4+kqAfUiKSork7IWLcur0VdU8j6I0WQmGcFBxIIUkZZE51H3/f/beAzyu88oSvBVQKGQQJEgw5xxFipIoUWKQRFHRsiUrWJZk2W73zna3ux169tventne2dnZ7Z6eDjtOcpLt7rElt0RZspJFKpGimHPOmUgEkVG5MOfc//2FAgiSEAokAOGVPghghVfv/eG8G849d9w4BdP0B7/XenFsNcIOAK3QHg3yDsLpRbfQepSNnsL8JUHxKgBo58DjYaKbnivDHvR2I0yIAViHIHzEr2diqR6hjXqEF/0Txsk4xLbLluKGza6iJQWIoRIbTC2dmhnq2tOEVZc444fGSLmQeXfgevV3AFJ+l3GP8S7cseUAzPffvCrR374nQSScCKLXEkitmILNKlqFd1qAcXBLq9BBcM4fPS15/+5xiReyxBRuEO0wzAt6XrW3SLHwbJC63XVmOJDpCSDOCAPsFIYg0LF65IknnlBXpqOwMt97VbBzpth+B61OikmTr8rk1qOP0pq4VcMH6cm1rsS3DPIpiuFhg0ZcDbxbO1VNavkhWx85KS0Xt0t99UdwubZhnZxACCWGJZGrt+BWAKkHm5vhGoJgVgLZUoBdEhw+uqAJuJPJwGDx5E6X3ME3SvGwO0DLADdTShw7k0cxvpH24GGdvvWOFF3pGpnKKxMqMgLFfHidlhM05+oPHpadH62VU7sPSBKgytUQIL2HZ6mydUzIpAEpkzo0ZPOCMmTyeJm95DYZvhB0LdyU1XIDkLaz6K0Jb7deRmvHeAFUqYjj5nP4uMivfrNOXn19tZw6e04GQ6jc+Ojwn2iFY170/GGNJsG15Fh4k8pA7zIQ2MSU/mYoDWMzuKhVnn52Cbyn5Sgx5jxQsZM3K8bsULAICtnho/vAXz0lJ8+clOOnzsoFVDKyJnLq5HEorS2TKWifQgEiWqLs+UQZSVsibcFT54rZdyfDyCsgmY5nT06En8U9LXgWJeWNqEI7imR2Fe4sgQbETHGzKUb4IweuOd178kSplVAHZlAz3M8GhgLQpqUQ3UMnL7lDCm+F1gW8C2TmVPRI228o99JIF3IlJbBu2C0hoyl0Rl6z9nYWTEVImvtC4OY5cPoI+0hwRN59X/aiNjZ7wz4ZhEx9HM9fayC1pPT0vu3ajgHgdAonPxdAWvqXz6E+ehDmnckWDDLmJKVAZjckLVIn3JAKYegm7fI67PSNFsDsedJiZguSF154QbP2JMlThMJ2IlXYUp3IthLMy52BDR3wdV4/Y0+UW6Nbz7s+j00rwHYv7TZjIR0gLGk0dVIwSRJINrUcl3DtRmmo3ijh0B4s/DpQWBzRYAIpNjc5zlTq8cThaiFuyhYnMbQVbs0KQZ08CEAtg0jNDCgOrZTsoYvxZqiWmzQVVhnWEtaTlhxfEiPlyZgyVjIIrZuvNgbPnRkW1NDv/vATObh5s4SrUf5Ji0vDRQxwGNhlMokP/p/kd8ZEK+prJW9YqSy4c6lMXoyEmNUpJZimgZR+skeBlLHaOsnNGaLW6IsvH5Uf/WSVHD9TjQQrJIDIksHAkIjuAWAalV9WABog1S6vAFhvJ+GyK61oa5Vy3AYVFMnJ47vQ3WGi/O9/9VW5Yc5wyDCekwto5lcPsDxz4izEVACgp45Ibf1FJPU8IPqXyqjR0MEoK5N5c2cBPAfJMKhn2TyAjeNrtwsnpsm137GgpBmueSOujzwIph390IzIoboVq0DgTUR375WqXfukBQr6kVOV4q+F0DO4pux3r2WhEDuKoItDcnC+eEcOk5wp42QYkmi+eVD6h2FB6930L6Ibiotl7BdfxP6RNlBEPs3Vd+HV8UFLRHWTWjyh5WknBt/PL2TxXZBACi3HlhegwP7Dn0kJJrsEd/MogvHtwjJX/85277iaa28FZjkpdmKsaxADbaQCgzQVrv3Q735NZBI2JTYuM8IMIbWrOlGzgkBq7t7KJ7Q7KkMgtS46h9KWcW6Ee0lpPcZyaTWuXLmynYhJV+uYOw7nhg0btAz14MGD6tI//fTTKUDushWaOmgbIKV6QaXGpC3xpKDFbLgHZTXNByRUtUkuXliPVibH4TaDPA1Xiy0jSN7z+h2hZ4CoJwa5MsRHI/EWLF40gguCIA/9U49/PKyWpVJYskS8Q+F+tbKTnibUjTCKE5NMxyw7XbRYcRS8G8DNW3yCjaxhPYHedH7Ldtm+Gi0rIBUXBGAGda4ZPzQhGD6UM0rDhKCE58OwaqLgoI5B5dKiu9FOexqqsPAGdf2RfLJC59bma1sqKXv4U6749LfzlsAKnoDsP9AsL65aK6t+tw6Kky1SADBXwOOg0MfCdapsIe12WqTcmVjP6KrVZSBNpwia8QAog/edTDbIhAlBeE8zAaQjER+9iA6n++UUYrSNFxuVKpZfkK2AOX4SrPY582TipBkyCCpKpJtp7y9Hfk+XDybxcu2cLbCaMAvKQfF+rhiOq1F0hEcCvVxtvcxTZGL56CkJHzwpkfNVEiuvkwhukn7w2H1IHhWOHSYBsHZk5iQR/kY1l2ThSNqiBbNGs9dEHgxi4ocRC1rCfFBy16mkzWAeGXnCiKpLz8PoWnMWCMlbWNCmRRkjWTgbdEls/vsfAUh/IWUQHMgD1UVbn2UARFcD0vSrS18IfD6CyasHcI66f5kM/zYs0nnTQMzFBs7KTTEDDCuAF0HXsK0wQDsT8HptMqObw2jdFuuyWIAk0P34xz/WLCaz988995yUlBjA4KOrFmm6u84k00svvaTWKN0ngij7RJnLM65rV0MF5izSgJTzbR9qpdt7tmbwdBPravBUoqJtl1w49zE6HGyHaAwUn2CZsiKHAOcBkLLro5L/cOvP9hUhD4Sssg8UF/SBYi/zOPqW5ATmwzJdKIMno7AiMAHHRyIF7SH0wcgC94DTtK6jEahSfTgXc/M3sbwQNttOlCqf2rpLkrXgTMI0ZllznNYbb3DO5al2Jd19xHBjsK5OoOJnAqyYBXfcKiNmz0Q8DWpVrAijx6NhLfNBDkn7pZI5kPK6eBSGB195dYe89Mpa2XOoEqpUACZYw8ygZ5FoT3YLk28MUDjiHK0esg1YxfXpgJTX0ubeY+hgChcWYp6ya2GIR2TMKNLY4HkiY54Hq3jKBMgLjhopo1GcQCClShatTz8YAmCMKbWqs4etjrKJVRu317F0yk/t9VOgS/VDUksQfHTeyAizpN+BoSAXUYqMUlhpYeUkfquGHn7yAIMI6ckw7C3G8hBCiigGc+3hu3jPTQ8RkWKMyWwx8KZA2iMWaRhX2i5bb906B0ipMEkgxXaAwlNIon/zz7L9+V/KKPLvWhCAJvG6y0rdlw751YA0HUhS+9zGWLComlECMfTORTL8W18RWTgbA4kNCeK1jfGl6E5aeM6bk5mtngJSHis9c286dIrSk5hZX7Nmjbre3/zmN5U/Z10cu5ivBnwWcMkbJZ3kpz/9qVaHUBWIVi4zoR21JK92zPRZsJn91GLji5o8NLdx4xg77jMXNsj3kjgvocodUle+XnyR7UC8Ci1TJBGftCcP4ioa79TKNed+D2BuRbIorqVSBUhAjQCoTpXiUfdL3iDEJHPH4diIZ+kGMbjNWmsjFcc5M/Nm/s/bN4GUgA3roxqcy7UbZT8qmFqraiUHO5zyeQydRFjpQ0xntlc3DWQcGYGlKA5iZxVIrNy4cpnccAeoTmCB6O7C2uY6iarQsQk7WCBtGzsDpEYGsHsPG6tjseDf/eNbaC2OHkqtpDfla918BDoWAVLINNzmMMfxd5wVaD7yd+Dsw5rtimvfcU2oAUC7HKyACMoyQy2noT0QkqkTi2XKxKEyBRVyk8aNlPlz5koJ8hDFxSglTa+eUCvfPGU9MXszv1JZdLuRoheP+zVsHzOrTvGHNnzFOomRogaZQ0Nr42LE/1KhRzvueA6Lr5WGEjxUD+iXJv5pzk3njls/bZpiZC7gNfYrS3ni3ZvC1Kc8KSBNWWjOndZZ0A3q5MQNkF6Ai/Z//KPs+imAFBytcCNcPZjR1xJI0y0tC6r27qYFA2jwVrz0Jin71jMit85j4AQDaiIfSQoVO6oYpFa1A1LinY2Pdn8v6EDyHPnDjcvftEqZpadGKTVCubC+9a1vKY+O77Gx0a60u7UgSWoJO5X+6Ec/0u/g8agyZb8zXdncWqad3YQ6rhdr7bXd0BwrlRtEI4sOgDnmg8fDCicknxpPS335xxKueRML+SQqZ8DzRbLAB0FeLyhxZF0qsU6tFvYnMmEPKhSx17vfj06Z3jIkeW6UoSOXSGAokgNUiaKGKb8SK5zxbCO7x4ehdFlQgz3J2Ve/sOHQcdnwOjK923fLMBDm82BtRpqalC4XgRtMQrdla/gRfyU9Lhu/w6ieKZg7UabfsUhGzgfdSVsy8xsZXmAJink4p9MBA8yrqTbJ3diIvC5WMIHiKn/11z+T3776kQwaMhlZaTAIQo1SBG40XWf9Hk0qadmKxkgtkHrh8ncHSHlMzlIQ+rWRaDOobBWQXYRAytJ58uyXH5QbZ48ASQdccK5XjEtKtwHoyeovagirqPcVlPQ7Jj/5nZd4TRZ39EUzpdqvXgW1MUKkVlKvWF/i7ZmeT9u65AoxTrw2kjFMNWdR28aHjD/zc9kATsVoKtilFGf4Pd2YvA4f6RKQMv41iJeCO3/8r/9JgXQkAr3hJsS9QH69lkB6pUtk/W0EJPDBsEiHfftZuPag1AxC+RxOlXY2S+8ua5H2IJDac0xfVLQgWeFBC3LPnj1Kg6KLbzuMdqRD2c92tBysRcryur/9279Va5RZesZHCcyZPmyq0aOeSHpclM4Ve6JjLJ3wiIIYEkcQosXKxHu9J6V27w8RGj0E/uBFEL+RkIIlpblxZthhOfmUsuQkMa2pqScNwGKVTsksgNwkGTWWdYtfqTgAACAASURBVNCwTMPsngmvghU7+N6YRrMIH0GTkqClgUPrhuEpg2D+0arfyckd+5RT6K1vliyYeHnItocRa0uA1sQSZBK6/bBuvHD32beKohZBuIML0aq3BFJ5gTJkyMlZJs0GxkE6iKYDuL3xmIRX5kBKyYqtOyrQ0PFtefm1dVJQPE7r0Ug1CsA3TdJk4/ekgJRGGRO8psl0V4G0s3VC7mkYKJMPtajG+nK48hHU4i+Vr33lczJjIsfbur20CDtYGz0APhxL63lbEGwTT3JmwH4P3kAvgauJP2p1Oj/8LE0nxlhTDQP4ObzAanZ+h4k0I9uP33qLpMmqZimBNENLisfuimvPNhGoB2nn2o/EAm1taUI2lmDV/RO5mmvf2QKwz7FLYAtqcUuWLJSR33xaY6QyFM3MWHro0HeutWufftdNL/8kMDbBKqIFSV4pe5bTFZ81C7w2Tmxaf5wrufl8jaDLGv7nn39eZd94nBUrVrSLuV5pnC77GteS86JHAY+blkuO42fq4dVgcBazARS47URfRuy9qLu/8BrUnz5Byeh+cB5rcKeHRcpFCquQYNqaRHAI8Tw+tF2zZpm5qOlyI2RQNByAORrKRndBu3QJ3oWkgR9gSuaN7iqEBAjE6pTDKgUqauENX0Ld+ZktG2THBx/IhROnIESBdyB2n43XchHf47i1QgCE1CvDkiUP0fAYhwwZCom/STIbxRyBEfi+XOqlwp3X7K7JdvH6nZxvymgxY2JKCMx4GBGT7jx4DOh1oLf9QfnXX38gb7+3DZzWMRgPcldRg8/h4k2L3+MAKf9OMu7r6xkgZZwzG6WUoWY2novJPcvnwyK9X26aN9i0S7NxdJ0756J1Mrtzxe0/Y6xMc1hr9RuBeceVTy1Ofp+xHLU1s/MZAqR6D/ghkGo/Cvuic/ejY63zrt9BIGX0FA+yAzQwy0Bq9/HLXtFVk03QZ9EYKetPbLJp6w9ekOGoY8tl2SZO4nolmzpOHZNNIcRDy+65HRbpc8jcwUJDlQrpT876g1Xq8MSuUbIp3QolkKbTPPgaifNvvvmmEpPJJ12+fHmqDlo3RSeuUTrXj8ejS//+++/L6tWrlezM4/RIcz0CqbM5TGUTkzhEKAIp48wGVrUGXONNTvsOPkF/2cPk0z6JV6yRisr3wCk9CiI+qkyQCfZEoftJ3qYHSEGyPmKklDsjx9SrGpMMhwKQoOYV9ZSAzH2zDAaQegeDrJ89Bp/JUUoQE1fazkYhC6DVgu+l24cTaz5aLTvXvCHnDx4ALatObVZPKKzZ+iBFL1Bl4wegUpgkAvRNUgeCnULx5VMwjjcuWyIFCxBXz8X1OhuVvUatNaollo6HmVp73MwOkPI5rZDrJqZw6M9WRmT1+zvklVUbZd2mQ5JTMBKbHsUMFC7GWHoxL3Tdlf6kAUmcHy1S3pxIyO9ijLSzU1Q2g5493GXEGYNQibrphvHypcdXyPLbx2v/Sb8j+K3NDNsBm65eBwK7NwCpG7UDhkq/tIdSQHV+0g9v3+DMl2EVmV4OBiAJimnWrC4VK2huavC0y5geGy/qTbMHgPRq9CcT0obiOVcVWti2/PxFpT8NOl2l9CeKdvUWkIYBpGdwS50JZZfhf/Xv0HUUpHTUIZOXaDsHp+ZAAePa0J/sd1j+XDoVhL3K/w3tHVhCxyw7q5xSWUvHOkp/f2dxTbafJsGflSRfQL8q6o5SBKUrMdArLXFdyA6QmpijzdSzsskoVmlJLYFUl5tR3mHNUopSwix+yzapvfB7abiwVRLNFWhYhvfE8sCYQrImC8dEiWkrdExpyXq1YglxPZK9mXzKQvmpNx+raLLkl9wkg0ffBRcf2XMPEj+oxTf1LMoMNhqjTLlyE9XE5ADaeh9e+6HELlaZ72LdOqxQZuuzaV06PdrDsOKjAFJvAcAZ5OIk1Jzm3LRQ5t7PcALKIAHouoXh5jkNSnSjMWSqFhIf1hpLAanZrByLjIC0AiXFb34iv39zq2zZdQbymUORZEO8j0Lo0RZknh1wQTmttYEtj1RDHp+SkJ++HpRSC/eABgATcBgWmTl5mDz+xaXywEqIiWBozLog8DiK8vYAij2ZAakBZnvbci7vcgs2dXez8+HENp2OG+3m4LLHtZNpv8QxW3sCSD8VIR+11VEQ8vf85F+vGyH/SkDQjGRCNep6F/7J1yT3u1+BuEQ2vD1y2KAlyeWNwU+Jlqj/0POE/I4WZTpPjkBHAF21ahXagXwgDz74oFqTpC4RTDuzYHm96Rw8HoMuPXVOWbNMERSGCXRvs146Ax06Doml2Jnu9Ng0utaYJaaVZoCWN3nrfpl0B0HNmRlaLJ7z8MPXSc2pd6WpejeAFH3JY6jWwXqhgnerL4QfZFSorM96fFqlAGqmDrzeemV+hJNoSJY7TYrLbpO8IQvEmwchGohDQ5TRdNu0e47/QD111Z6DsvOD9VKxfReanOE7YG2yZDIBizMbHMIg+4yhjp5lkFnI5LYALJphyQXQWHHkzGky/ZaFUjIboSB6VLyhUegFN2aT8VUZYVM9aM2mlCXEGwtdRTMAZLFmDqQbAKRbOgHSplSTSy+BVC0WXieSduraZwak/DzlLhVIMd/w8BVIn3hsGWQZpwkU6HBtjpdCHdn0OKmuCaPl0O0Hx9bRF9U1x0M52UT1hNIOnMqup9/YLGDqsBirMw2WncSTs3jt55zjtxnXGZx/2vl9uhJRBO9ZInoKJaKRl9ZclxLRK01SE4D0YukQmfnVL0nJd78qMbhoUYVQZGXxwXBTXPJyHZaYtUidceupEtGOYGgBzrrnjJOSAkX+J6XDSM7n784qkDq2SGH2n0kmxlkpy0fxE/6whjm9EV53F3J7IHVAw8anlAJlwja2dxOfsY6QBQ8Yfcj80pI9ILGq95HJX4uK0tNw7cHwAJCq+wg6VILK+gwfsBoHnEhvAiWzZDp4GgCygHBfAehIw8WXP12KAKYFpbhZ+EGORy2/7g67SxCDjZ45LtuhrnVq+37xnKlFy90sWLaQR0G2N0aSOmktAEP2ZYqh+q4MVS71ONHzaHY3bNZUWfTQPTL0BsSqkTA1dwiGKVh+ab7K6Udnuk7b7+bfzk9PA+nq93eCR7pe1tO1zx+p2WkvpNYSSDT5AJraIFItT5wnwIyEfCabeOPIxCI1loah6yH2odbvwnmT5KknlsvSO8bgho8ad6/xSZXna8uG7TjomWbAwrQLMM3a13u4Wv3tQdHBP4uzbW6/w8ZRQSJ8xgIwT5FhF5PFx6dTN34zj9bLMtHwzB8p9aeripbwTKA7iboxaYFoSfU//ea6iJZc6RLrEQ0/ATmwxC1zpPCxFRIaVybjJs6SstLhMoh9ZDQOkvZzDURLrAXK8+xoSVow3bJli/Yr54O9nJgsosCDLTCwoJousUcQpTwZLVmqSVGw+Wtf+5rGRlmKR+3HdMHo7iwFI1Vo8pnqolrQ0Ish6JlNRk0mI3eXDqTsx5UFVUVuQManIKkX2oXsyRppROVTtOk4PghiN9ofMDucoGQ5gRQqTqr2BYuU1WVBVEbFqCwGqbpooAhNTIZDBPoOGTIa3Q+80C6NgyCv6OZcYbhWjm74QDatWyPJqkYZ0oBWxbBwGxEzDANxmAOjWpgP48eYqS8cR2+iPIkguRDHd0xcfJPMWnG7eMaUaY2UJrC43bi50r6m0666jifYk0B6AUSH9RuPItmENsxOsol5hyTG38d+POzSy77uaUDKrH2ShHyej4Jbd60qxmFDEoTFHoH6EsMhdy9fKM8+tUIWzMe4BlAQkGWSWtcESNMWrbUQ05dgxzVtb94WVFOhgbS5S7dkaS23u/FbLOCB0zyM7uydS84Nm/2KMnopqTm+i5wu6Dcm39uQktErgVBFFjO1DIJ3qNHuqoyeXhcu0tRFmwe5XjbJoQvcSWql1z5Xg85SM22SrIs3yrlRYLrCbbvx5ttl5nTolI5FLXDJEGgvOkd0XPseldFL8z3Yb4cybm13UqOX6Md5Hz10WH4AsecTcPOZbHry6ackD6IOFGHWwgBnUkkqtuWR4aZmuXjxovz0xz+TzZu3yoIFC+QvwB0dBFFevp/dL7OQUEn1L/+0q8Gx0GHDYT2q8F17N9a0QkgBKcklbYYDI5fMprOgDyRovJBF3U6q54d2SvMZgCkETvwe3HTJNbYBBF0fTOdwbxqiOZWZYrBec0oYv8yFCAXI3yOXSem4J/GmaUiCoMcSx0fT7vh83WnZ9IffyZaPP5QStNoI1rJANEuaYLnFgeg+dGTQogjERXPB6MgB4bwBN6Qkyhwn37xAZt95h2RPGCnJPFwP0+LskQReK296MYQFqOdJfqQmw+B2+tLrjNMs0raQSGbJJtKftm+vkp/+4k1Z9dpayR80FrIBHFd0N2XrdUhXcry0JTHjyo6XwDuLSRZdCqJtQt1mUWhNg9lVHVYJOvtGw1Daz5WmOsgNgv/76MPLQX+6D3uI7AgenRYp54uufdtheDPhORjXvntAbm9cadsodX6XC5ekf1Pbe9rc+rabod0ZNrLseFx6LWnD0L1T7zCO9Bgcs0lPKg2xrbAzM54M9JPBFWAtF8l9h07JoV+/JuffWi2jK89DiLVck05BT7ZmSbV/C8icXtSPmYm2YEYNUOe2rl8H4NFe3ohdUdgZP+R4mVZXhqlHbRx+ZTPFLGB9ZmXnSiNUfbTnDpRePE88KMcG58nmI/tlO7K3XmyKQUUlMrJsuEyGBiLpRhPGjUVXRfITjUkfx4Zh+139N+uZ8XM5AZGOQsz2/Uos5sJ0PCND12lL1/AquewZYjiPlhfvvI4qp/ffk8nQSfzy178q4yZN1mWdTbzCIwpCeyAfGxoivap0juTJzg1b5cff/wlALiCPPPq43L58KWKHcPHgZXFeTLbSbGRzNW2rIrXILPp1XK3O86w2Mk68cdHaL870iJM5tmY8daE4F06LiOivLhbRDln6lqNSdeY9KcdPYfAMjNtKcE1Z9seUBkjmeGsS79Wkm1paACxYPlk5JWCNDoXU3lIpmfQ1HA8sDMZqQ/gAFyRafO9Z9ZIc3bkNxi2Ar4lUJ+OcQfO4TTWdDqfeoBCHRpKpicHOUqjeoxvoXJSCegqRRekq5aXjuNmbnpm2bsdH+VkdRfyP1Y9//R+el5dffV+KScgHyb4BVYP5qCaKwwtU7VDuC4yBD68ZmUGsFbrA1HwlHSoNeYylmjJJ2uQIuY+d69GyUyrJQ0imBXzwROwirM9G+cbXHpS/+LMvCPJyWpOm1WPpQkbOMmORDq/A1AZ1H406A1FnaDv9dTmAteN5uc9e6XNX+r6uvta9ViMNEWnesF2OoNVI6JVXZSKEWQlEFFwOk0DMCgIqG2ERs32tLjidDGOUp4OrcW8Buqw2wILx4VgUbLWz74OLzrt/CzsswsJIIJHQjGOWUbLr7tsl+KdflWoIFRw+fFh2796tpZnMbvM3wZbxREp7UeKLf1NolgrdHR8E//REkRVeuGJLWl4a+WhcSLhcwojjCOkG40Jk+9hIY1i2oO3sb176tYrSPvW1Z2TezTepHZhLjxfvawqhFUYBShqj7K0TkHPocbP6rTWydvV6KJjPQJLpGRk1bYzxsoDO6BmJP2kTqmigczlpd+HLrdD059XCMoDcthnaNkXbs5aWku54WZB1NhoEhymrpoJ1iXJk8NdBcm8NsvgfoWHiKZSSojUGQNODNiMqmIcElN4wCAx4JoueTbAISufDIbO3XIonfgO7eLwJL6DCBtLmkjx4VDb/4W05j6IEPz6XoJizUqywrZ3T1hsYzoPdJuMA0Hq2uBgzVErmTJcZqGAaAe4oid1aqepYmF3dLD39Pns7AvVV/umfV8mvf/suWk2BvocS2hBcJ8aO47qqaMVzjxjLlHFREvE18QQgZT8pPlKC6h1O1IJIG4jauwFuw74gYsIsoqiCqlNM/vxPvyhPP3YHKqqiKGogd9cRQE+zRk0YxGTzTSvn7gNpT49pbx3vqs3veN8JY6DZhI7WldQhaYCsuFxsksgrb8je/++/ynD0aUlgZUbI0cOkq3IOFjetPk4Z3VdTxoblgCeSWPycdFoN7BTKd4WRLGDjO5b0qTwYExG4XYPaBs1AgqkfVmmr1NLnQk+dBXcvk+CXH4eGHjKvZQYYGVNk0y1WElEliT1jGEskSDLGSM1EllXyN8GVFCJuRErQXU6txlqgPL6Neeqi1bJQWOmI0xp4SSun5DUbjDLIin9UoOXFD57/oRw8eUwefuIRueu+FSCN5+sy5MPYd7TCzQL9eNPH8uorr0nl6Wp55MFH5EtffIz95NjLjCLphkeoEGgtgvY26SV3YLsROgHS9jQWI5jc8ZFuqaZeS/XWwqtscYHr1QQNS0jDuyTeslHKT7yMsOgxaW1uxObnpiTPl10f0QWTp0zJPUZbrwSkqFSKnaySYxu3yrHNG6UJwtYEUq4vWl8EUtvDpyOQ1iDJNAYaDDNWQNiGCSa0We5LQMolQkPhzTf3yc9/9abs3A35uCQScdlF0ojeRQG0JWa81Iv55jhR45VenUoVwjJllFcDYnpDNIsumapycYLLKrfXxtFkbzTzYIM5hENws8orCMus6UPlL775pNy6cAxaB8Hlh3epDI00T1U3dApI+WdmFmknS61fPtUeSK2R4fiKtoqAUnkUQM0iebwRJGw/FXdwvdv2SMsv/kUqIRl3GqrZBQCmYtCREgAv8vmytfzKOajGUNt4idwA1BSE4IyCWRPMtyaYb2EQkVW6F/5fNhjZOfCXc9HXnv2aLsISvViA75g3VW54HKpBn38QB8FEoi9M+oPlmVSRJ7CyIojWKksrKYTMRA37xjBzPn78eJk+fbr2lWF7BD5YOUTApCWaXhfcGdAaCUFa2IYuk+rnkx78IUICAEMNzfKzX/1C1nywRhbddot84dHPy4SJqOLBJ6lW49OsI7LbaoPE5Ac/+ZGsXrNWxoycABB9SpahlQidb2on+3hnoqydlgiZBh320ebQdViP6UBqUdGJc5l3tlm19pM2KtDpyk6hLS/Q3CSZ7WY805D7j2Gyd8rFI7+BwPJhiaEdMBAC5w0haN5MKbrBHA/AldaWH2ARyCnu3CLFOqnbfVR2Q92p5vBBtD1B+AB80iysCdbuXwlI63ATnXTbAln4+QckizJroElpVlxV8w0o9OYjgTtjK25CR49F5dcvvScv/dtaKa+OS27hcE2QebEvkkjQeZ0OAdQF1mlXD4/WqRGfs/kJE7vEDdbObQpEza2eD9WdcOa8FYUVzWiJPHXKUHng/pvlsS8uk/Ejg1rjH8TeUs5wp0DaM659b459T3636pGmrKf0AWPYC4vM1sJqX3sChml2z2yHqq7Irp1SCVm3HW9/IAEo74wCTaIYyJBFnUJ1AEBXwZzT2qT7lS5nRveLri0nvQWNsFpgaTHzykcAMbBAzCMlPrSiwKJpgkBrI2JGHtAzxty/VIruvg36g6OxGVna5yQLsGkYUkgHPdKPTpw4oUBKSTvyOimOzAet1IULF6osGF1+KilRYzE9G05rVhcfEKKjOC0rJgh9XJawbTE+DlHdAql+ED90M1Gl8vYbr8nLL70IubI8efyRL8iiFXebWB0C/qa6htqUMTl0+oT8/X//vpw8VykPP/qE3HH7cpkwbIze+wn3KriAZJPWCWt/9ktdK4MP1jm37nfa79QqspvKPtEWz9Zzt2h6lWCWJgad9WOs0rN4AqK8p1+VeOMeVB6VSxJWThJ92FWema49bh5euqpdANLaXUdk+x/ek8aTx2HwNoEQQJoToYFKPpe3SBtQikuL9LbHvyA+SMFFGWuHQpihxTjz05M76lMdC3tC5Y8gAIRfa1afkR//7C3ZtuM0QsNFEJ3GjQVtOOh9JKGqxR71LCanw6/MB614MpVidhZNgtf5V+pGaaxRWqI6NQ6QcvQCCJU1NVbLyntuka9+7WGZM2swPCX1HbFusZ/g+l8eSLm8zU10oD8USNX9TreiLABgfCKkpqiulUkCMf4EfTGYWNjIlNILgVC9dbvs/91qObdmvRQcr5GRuNujLgUPNlFWHSAJEUg1RW0mldYoXXtSlPjVLXTrEdMi2KptBxeGfX/oDjZgh0ZQYpmLbqEjHlomBQ/fKTIO3ECEEnI9uTAyUC3TgZiuJGsAjlXV59+0Ntlfe+vWrbJz507laNJqpYtPEJ09e7a6/hMmTNCSzo7xUdv3m1emoEr+o+PYw9E0VkJ6GNGOowbsE3Jo48fyMjp/NlaVy923LZY7Pw+KD68eQh+SjxsCwgSx+jrZvHeP/AJCHMHBpfLH3/pLGTlmIsbE9FOH7jzGDMfTWmF8Fhvh0sqytFK7q67wjkCqV9f2qY5iFfaVDiCUDqQaf2zlzeoQuKVvSbR+N9qUnAB7DqAAC4i2d9xLpVs6psYivZxr3wrxDo4rLdKdqz+Q+uNHGcNRIFWXk43grgKkw+ZMkWVPPyF+yMIx8ORBrJ1jqV0yoRnRew9adbxRQ/oN6/3gkVb57b+tlzff2SJHTtZIsGCQNrpjHJTUMeviWxaE7ltNPplrsOtAb598jhPh/DbAa+7rxvNnUAjfnWiS0sHZqLp7WL78pTu0M4dx1rFfsS6zoDvaUfTbfI8JRrlAalZPeyBNt6Sc/URHmxliBrT4n1qlioccTUIksopY2LEtB+XMGx9KywfbJAdxvWKo6fugFKQTgv+imD1miLXEEN/D1s48gokRMQfoqJKrv4f4D6xMJpeasJBaCvOl5MY5MuputPNdDLmz2RPRxtWP/DBVqRBPgstvE0X8zZhnx4d9nTFT6noyIUUQpQAzXX9aqwRjAiqTUgRTKjURXHm8zo5pglLpQJS2Ke1iI22MQBlqlqqtm2Ub6uVrYSEPh1W6cPYsPF2voBwHOAby8qUZ578fPXE+wXlNXgSVp//1T8VbgrJBjYXZ4D/HkOY970amAqn9w55TZyBp39kRQDq811qgqe6Ube9PvWQPxYoivc2a4VAVejS9EzkikYo3wVHcLi21R9EOuQGb2ABpjHX6vCL23rlSjFQ3O6Ty9p2Qvezhc2AfdKTrQPh3YndXAdIm3GwGTRsnK7/+rHhGkztqgNQYa1jLjsziJQvmujxhgZT9obKkHkO2e29UVr2+Tn73xvtoFY29QCUqWvu66RyX3QmXMe7JH2OKGFgjBGqgyclJEF2tzJ7phWWAVOmGkEQsym2RB+69RR555F6ZM7vA1CZw/pjk01hqhxioxkftus+M/nRdhvg6fclVgZRz0wI3PQBSG6eMYrO56NTH4W1oqpdscND0lWYM/I5D0vTWR1K+dou0os9KHuKkMYhJsDsk72DMypvsvEmR8BGDVZcAeLDRGK1XWqNJWMBRfEcIiQH/6OGSNWmsTPzcfSJ33YHuk7DcgB0tms1HfTCXRif9j2iRWtL6lcootRPi3r1qodLtJ8jyc7RICaR0/ZnlpygzE1Rs6GXV8JVCZVOlukJpFVirmykEgACSLCBVilSWS+VOiCEfPSSRygqpQ3MzRKLgzaN9LfiwzaDy5BUNwngOkgr05a2IxOTG++5HN8R7oCEwBusZFw3rgCMXxY0jG/xI8k69Fujagak5h8s/2uKh6R67oTZ1NKnbNqi1VPUzjkXKz1CpPQ6ApJo83XvOrY/FG61Hpens7yTasE3CdYdQslmvG5xjFPcYfqJmoa+WbILl2HjglBxY+4mc3bVD4pAnDFBFiumXq8RIIwj15E8cKfd+4zmRkUPhSGEt5+TBMgaIawz/Ou20Tr+GcS0UNrC2Hu49CS6kQ739brV8/0e/koqaJrmI/kRUOdPAGpNrHF3NN5DKxK4IdPeNdWgBVLkclmZI9x+vWTBVp9AsVYxhPURKSuU7f/EseMrgJ2M4eBNM0AvlfgVP2Zal6ovOWBl7y2md7rr1ZjxZa+9ggNkc6fsoBQ7WcmxbDXxJY6u8I5JfSj0u3sFqARy7dssx9M45s3GLJE+VSwFAIRd1z0GsFM0zaljF2bYAUpY78uHH3Zc10fXYaFmjRkjh9Eky7Z6l4kGDLQHx3kqdmRa5sOLIPaUSUAYPlVpzpOpImaLSEhNU+/fv14QVey4RVKn9OR/iv2x/zJp3PhKIE/vYXIvrmDofWKUxJE0YsVLhNhDNBT2/azauk9NbNouvtlryyQtsQVkkbkhBxLv8rFzhGDIbi1uSBzHhOMSpIyCnN2DDj1qwUApvXCgyHUIeWabeuRWv8Vv40AYUHdxsM1sWSMGGQCw7wD42eMQJILDI+ODHqEeZhfi0xRPlDRIckUgzOgU0X6xVQqoaXWluaOPUeZSIb0v6EP/E2zUpxufjR6Wl4g2J1G+WUN1eXHONnpbqOWHz6w0J7UUskDLZ1Cxll9KfgC61cO33f7Reqg/uT1mkvJERSHki2uud58pEIZ4KYpyoRdqIm83Q2ZNl+TNPihcxUiabmMTJZrhKfeAMFk/GH8U4IAbq1blBeTO7DDBahqXz7poj8i8vrpJtOw9Idi7VgHOkuRnKwDGwccH28KP3lYqIw/Ln/DEMFcP+SiDsRg+PAtYafmIMmSEu/A6iWCGJvdjY1ACudaHMmTZC/uO/f0LGjsyRIZBjVQ+R003P0cZa9UaNHw0RmAtus0ita5/xQPT7A3ROyE/fmBpUMYNnq3asFaMbRgtcsSJNYAxvBKpcrMUeOi6xU+elYc8hyFbWSOh0ubSUV0lLQ72EECsLYXMz/kqg4oQTrEphARaUDZXsYUMkD1aoZ9I4kanjRYZDOR3WqfYk4HchJmpOBt+nrVZ7Zh6YWKIYM2On/CGVaseOHQqorDKiNUoQnTx5smb9J42dKCOHMRPMgTBrLQmRB18rhB4AllJ1XqrXr5XmI2gYd+yIBEINkktBXlihScT+/NjxfsS+1FJHfyPWoHvYw3OAvQAAIABJREFUv9yfj1JHWORQ+k8OHioF02ZK0QIoyE+ZCpoDqF5IAISgWamxZgUtM0dtj/ZAal8kp5dVPHwgvIzWNwlsUlNjrh4ihxbX4Mc8asdxVqxpats+zO3TSV3oB7S7LGOU+JuCxDwjwq4fFTmSOO4A6SYA6W5s8moVEWEPJe3JDoDWuvurWaQ9DKRhFDsEGRLpA0Bqe8KbWn+TV+fSPl+RkB27D0EZ6n3ZvG0/2iFXSm7eMCktnYR5QbVWE5K4MF58SDR42OnRKYkzSVHMI6uzMC9J6GMwcBYPQwUfN3aut2HDhsqdy++Qz9+/RBbOyNamqQqc3OfcyrwT2cy+Tn+bB8N/uUB6Kd6gaMJhzNvXUr5eB3TqAKZ8u7pwjuFjQMQsA3XlsVgFVqicQ3M0dP8TVPfUnjsvzQgEhRAvbEYGl8kfxh796NZYhL4wgwGkOWi0JSNhOQzHLRKxUe2prM3ITJUU962Xws22Rs+5YV56aZk9Q1BlcomWKWOoBw4cUEAluNLyoas/ftxkmTvvZi33LC0rlpKigOQHGdACkJ4+JrHd2+TQ229KXgNAmGEQACxbFsfRjiPqx11fMc3EorzIZvuQafNpFpYWCmrPYTk20r4dXCalc+dL8RJIzE2CdY7qrjC5vBiPFJCmX247WpN5IW7UQ7T8Uf9NQxJDe+J8Ej3K66S4KF/GjwFvkG8jd5cFS05IxiCOOoj6Q2uUlC89bx5MgZQMYgKpo6xOIE0eB+cTFmnDJonU7QSQosKJ8WyNh7O/+UAHUg6eaVNjK1G12i8NUDdvPwXRmy2ydt1OqYF0YEs4iJs9urYiyZSPmyptCa0Uw6RpCEtVkJC7wE0wifWWn4MbH2/sSCoVYH1Og3Fyw/xZctutN8miBaD9cQ87N2K25uFD24p0KPe+dDf1kPWS2TbtM5++FEhTp+YMVPsgWsr759vUSnXu6mZ7Gi5kFtDOz0llMoSzHMWuJf+UUkEMAagVy9/YbFSoZiyGFgIlucHzhGSTA57mHKhqrsVosKa057kV0dRN7Px0c0htszrLGe3YU8aKh9QhwUHaFAGVhH/2UArDUsovLpPBUKCaNWOCLL5hmsxAS2jhwl3/gex5bZVknT8tQ2F557N6BAAbQUwrSqUiZNsiKuLhLN6EYSj4E4gL428/kg/qkMGdb0Js1Dt8rJQtuFUCtywTGYswRxYapAG4tJNP+hzpmLSPkUbgzvnQy4ggqgl/5qgw5GCXyfO/WC+79hxGp8hh8sgX7pOJ4wxc6k1SxxRpQLrpPKyaLeZZE8/mlOPLnc3LCEcS/WbbLNKT0kTXvmEDgHQHXHtk8jmXNHi0WIMWOIW3r8Ij/cxapE40jUkjh/8ZpbeC8QnAGyE/uBH1LxUVTbJj1zFZt26XbGZS9yxi7p4glO0Hwa0vUJtF+xxxy2FNsT6fWggk8Tc1Vcmg4iDi/UUQIpkmd921WObMmYxmqT7oEJikr4VE1XpI0xaIUc+BPG1nb5vf7a3Tbm67z9zHEOIEYTMt9tEmG+Jk+MyusfZ8OxeSteUNiope3NkY4cPWp8+o6KrBFuwsgCUnw04Q364ZZ+5MZ164iBzF67aJwosUn6ArytiXft5UspALyDhQgAITzmEynRlbwWQ1Pi2gpvefJ+jSKmWGn9zU8gu1oCodFBYA5IFBMGlwrtwyfrjMLS0U/9kTcn7rehkJS2EQgCgbFgLrpsOkgSGmFUKsLgz3nk3EDDKZgLRXaV+w68DXJcZmwfqOIJRRj5hY64gJMnLpvZKzbCXixYOkCUmYfAhZO75W29x0INqHEHQLQm2K72toAvjnY5vhnrZ+03F54Tfvy4frt0shavif+OJDct89i2G1BFRhjvc9srJSMVf1+8xGMiUIeJBXrK5lWO1XdEvSslWfuvZpQFq/TYHUw9JHNWZZVUayNy1TRHyvRMj/jAIptxWTS1oAouEUNgfEWDhufhxjlQSrgbYGlhq40JWgSJ0FkFbJmXMVWIu1Us2GlLgjGlYKgRDhImyZQmjzFhSyF30eCk+GycTxI/T3ZAi2lBSb8A6DNEnMk5/FJx2z8zgvtZHM3dL5SY8huYCajjntgFQxznErCFptCSWDi84OMr9598MbUAyow0wXQbP3WvDg+Pt4XUtGEdjn00xPMAoErxZJFtbi80m4Ik5Da+0QSLoG96b5iku+k6cRITg7dCxG2FLvS7+yHvq7Y6tj+2+GJerQb/uTPXvl+OFDcmLnFqk9tEeKmi/I/KEFMndwASzRkGRDdjBIBR/c3Wmvs91FAqGMKDsj0pqDy63iE7znsFsjxwdaA9kUKKarhfCID2B5ERuqLneIDFu8QsoeehRlseO0Hzq7QLYD0pRLZgOAiHZSxYhJORyuhfqhiBycONEg//z9X8t7G87LmXJQsGC9TB5fJosWzoSo762y+JYRhphNL8+OJcsPdcOaHeZlKYctbILeqKn+R4uRFJCedizS9Ug4tQGpBzeLJNWENK7HWCksnyuViH6WgdTZWqnoqHpzxjyIwcbJIk+Yo4T/6RrB7yoUiR0DK+Y8cg4nj1dKOISuakiamrkxSaXSwSVIIBXJ7JlTQekLokOoQ2TiZNIQASXPp8rVjvgOvR/Mp7LKzdNpD9MZwSw0+4ILpOkjZICUQ8TNrMva1lq3tTdN1dqmW6a6mQyY8mnNIdNntIDroCFFwOz9jMuDRHzyi9tZpPaMHPPSiq6qscPFY75KKVIeLjTts+JsaCdu113ctO2e+fnOaFLWUrVkfFZOWaI+x6s+kpDGulqJlp+Wiwd2yoUdG8RTeUKGwr0fBI5tFriTPixaxgb9mgXgxjB5fbrvHjYmoiMGIyEOMKGajxf822zQYrKpmISkHN3yRtym6vNLJXv2zTJ6yUrxzLkR5uIgDEp7ebOOsS1NMGG8zCSbSEtlZVTefOMP8uLLH8j2I+Cv5g5DOSAs5WgteIWtANPp8sjDy+S2RRMhoKLtwtNieKatMgVHSFxy7pBYANTpoqeQa27A9CYSp5Fseh2u/ScSrt+qFinDF61IMBFISZeichEpPAMVSDXKxfHSVYARxFoJOCR4One0RhnP5vyxXJR7A0sO7Zqhb4F58EJxLdSCxC2AlDHnVtM/RPLA+CguBFUON84COC3cRxoLTXnqPDg9PWXWAoT5OfUlTETcAVMDl+lAqjvF2ZH8242V6oi0avN3rW5PZQwNKF3FItWZ5c0NE0IaiyKd8+OMM4Pm6Zl+zenatKQxf808qBWLH+2nap7Tzzkgbc6HLxn6lN4TafVys5IKdY0m07r5XLB8pACU/dkJJkiAsSV0NtcjE0znj0v1J6ulYsd6oNUpCULJKYgSQA/oYawIy8K5JvE7ippzJn+oX5BD8QmVewMtR3uw067D7QdgmgVLtogapwDbOFpNhIuGSWTcNMmes1AGLYKu5nhk8TloVrncDpQOVtuNhkOLXoX4fvwGtWbVqk3y69+8LGfRL6iyvhAfL4IVxORQE7K8Ddr07DaIZa+461ZZtmSmFMDdYNjaxqMTlEjEueoKAdtAn0cJo0kimWSTh9qhyZMOkK6H1oC1SEl5YsYcXUrh2lM9v68Aabq9lRpKaxi0LUJjITr/buc5pY9/x8+ZBawP+3n7lojygvkiLH5mUyknqWDqvNk5rv4TbyMP1/IkWCLD+SCI+kz2UmOsXLIs2lJyvcU6RUj8MKjKB2L1BFIWg7DA2cvupc618SM8BoG8DUjTL9C1SNNHA0DKAlxj811h7tsszfRP27/VXejwAifceeqSRWefsKsq3Y3g32kLruPXtb01/aidndR1eI7uFk5D11ocWYG6MyL71svpj1dL/aFd4M+2SD5MQGoK6HLEyRMw41TqNx8CwFLRh3QhxoLh8hOc8UQUvDJSkLLRn6gQVocvAsAdNEKOQczYP/8mmfz1P5YotAKyfEA99QfooqUJTOhAmR5GXmT/qRWFQ8mufSH56c9elnfe3YgNid5RPpTCMplFXVJooSbi0HoFSBag9j8/NyDPPPW4LF86HdquTniU1wvWgQc2MglP4FvgyLR4KfTMWFvQLCdNMoJHWvOGhBrXSxhAmlSLFHYswZeWNK6VVqwF0qvxSA+CR1rZgUeq7ixvvEykZcAjteBm4aGdgBKHMs2jtQ4Vn1adgNSCpTsO8RXe3HlA5ug4z3b+8TdpYh6GdzhEALBsRyFNNQP0Q+bNuqXwz4B2dOU/nPWcMjTM+m+zBy+1DI3BYQ/mfD791yWZeXOMTm8oqVuHPYBribYbSirkdzLE7lNdGQGMnJO0xq5AIULFIYnu/EjObf5AIiePSB74svnMkGt4ie02WMmFHwBpjOhJDikgTltuRCkOgbJYWBVhbLQW6Acymx1ELDYfHwy2IENfOEJOehGDnL9Axn/9jySBDgAqaUhrQkEszYTXxJDZapRFoFt4tgJZ+p//QZXYayGglAVhjCTjp3DTvTgf8kYTCCkYMQt04kQsdzCCa3cuv0UeuO8WlBCabH80Dq6sD8EG0pfgytNHIFuD5+EDQGo1o2oBnJCWylcVSFvqkbUH/cnHOwhJ+KB5tdp2AFA36opr31NA2hmPNN3K5KiluofapKhFNyeaYWqJUDii7jhjvEyeMcaIy3NccutxXagNwXFCAi/f+NX8fnY30FCXOQzmnfPFLIF5wirL+rXSw0E3ew4MwznAflmLuCvr131Pj42A9mzqsaMNsANZo4MUEoq3yOm90rjxPane9Yl4qtBaNwSwAdKaskiADStxGPPF6ld7AhsHTYMVSLPi4HAi2B9BYg4SkQBS9i1HxBGbNCcMOcEQ9GALhslptC72z5kv4577isiIcUDIAuUdmg3FoxLAeHA+Y4CVGjPlF0Teene3vPAvr8mRE1WSnVOqvE9UZDgEbryRVimoWq340Xp5HLEF0oNj0d9o8a1z5YEH75BFNxdrsiqO7DIps4ypmW4GrE4joKM6i+DDajeBa18F8e8eAtKeqmxqB6SOB5TubtsIoGPUt7cGHdfaaWwAixE2JmOV9AZY5YYH55geQD3+t/PQUTlXUa5SjQvmzZYS4KKyMTBG2Zwi627rccl+cOZQR5+LxZFItLuUU0ogdfZaT7FWBtjW7fHLdYE0gyFVvMCPhnZRtSQn90vj+ndQzrhJvDVnxRtuhNtudkBcEz6mRlqFJPRZA16smc5m1zYWlsI6jKDpWZhNx2CxBrFJcxAjzYvAvQ+WSLkf1KqZ82Tsk18SmYDmcHDPnUSrswmdLc6Mugr/mpDYa2+fRV+gl+XQsQpsQjQ7Qy0iI2N6H1URbnamNFoImmDTQBuV6ykNiMIJ3C1uBE/2sSfukaVLxmi1Li0vNmmli6/SbgRVJtD0DsMMCSzSqtcRH90AQEaMtBOLlPG+XqU/dQKknJkUmFq3WqfRhBH4orUcjSQdn4BvgXlqJRsDY3IRb9hx9Jy8+v5qOX+hCln0IXL34tvlthmTZSiOkU8DlHIDWuOLHz2usUpT6VUNiDrhGhtacKxRi6sukGawgXvwoy6QZjCYtLnY9ZtAGojAtT97RGTj+1KxZa1Ezh+DlYlX1V0zySTtsITN4YOVQfdXA/oEErrSKtRq4qcE0lAAMUdUQQWBgrkwcXLjSM5kFUtNVonkzr1Rhj30OZGJ8LUJpEwqKCDwjIxugU1CUVHo4KGw/I8X35W3V38CNx/fHURlFCxdH1x3Js0oLowuc2oqaVcDbf9CH5VnhI5RSPk2ozKLmf2bb5oh99+/TBYvniqjR5h8hQEWaAjgs37yQ9W8wzGRbAqV/w4N8BwgjVSDX0okIDgAcJ0WyL0KpA5qtrFW2hYEQUqdcdVCcIDOeX8qZsobhmZkmEjUrsZSh98bjlfLH7Ztlo0Qom5giCcvR+aOHy/Lp86WJejQMIHsL06VBVIeV8GUc0FAtQifBqRqtbb39F0gzWAD9+BHXSDNYDAJWxSLY7onG9anXDiHZNMWufDem3Lh8E7JRwaelprRy+TGoCuN2Bh8ewKnST4Zl5z/pnVDubSoPwaLlDWciL0BkIKwSoJJVDJ58iU6ZLSU3LRYcpaiXHQUsvZ47rJACsA+c1bkhz9+Rd54ezOarFGlCVqcAFJfEIK+ISSWkNo12q2ohiGnkFYpWRiMueLA8Qi+H2W8SdCworjGnGwPtAZGy0q07lhx9zyZOsHUW3B7M1mSQBAY3THwT8rfHZVQ5ZsSJpAiRsoSUQOktMoNIV9xuDd5pJ0AqU22mFufA6TWMk2zDM3SYT07vApUIqk7DwzccKRKVqP67RPoK1TG0OoG40lJiCIg7cziIfLAvIWyYvZUKQMTQr8rPW9jgdQMjIO0/Nv5tjQgbReCyGAdux/NfARcIM1gDAmkgE/o8jBZBOuzGeUnZw7KhddelBNIOA1HWxQ0eHc0I/lFiGUSSKkLid/cK0jGqwVH8r2qQNFR1lp8tjExkoPaNRJJnJCvWHKmzJWhrGy6YQFarECTgEDKWKVuNJ4RXXvuTCRzcNyTp5Lyy1+9Ie+s2SxVNVH0kUNYgUAKxaE6SPwFqN2aRuK34sBaB6+9E4gVtE5NU8Ik6Fyswpk0YYzcdONUefQhMAgmD5JCEL71rTgFjf3Rwg0fktCFd1JAmoRFyiIo00eYQOpoZ/Y2kPJ0cc6W02mA1HgKxmDEM6mEDwfbWTTOb3ZwoMcB3oZsOgoQ3bFbtp4+JyebmxDrRmUae3thDLOROByMgPWCUWPlXqh6zZswToaACkx9dHYNNxYwrV+HG6hhICfW7VijdrnydAj0bY0PM1jI7kczHgEXSDMYQsKWDXOxEgnCm5ARPC/lv/2lHPjwLZmM8rxkAxI7sM78rGNmAsfZGKwxj2OjKJBiQ2RTKIRgykow9mhHFp1uP5V2I3CFo1CFagoMktIbb5dh98GtnzIdiAVRF8C4Kde0SQprT1EsGNEGiJJUXQjLm29/LK9DK/Z8FZoWwiJMgIaUW1gkEYQOWF9t27OQTqTSdEx1aIkvGxmyRp8VNzgdWtfQ9MxGh8myoTlyz7LpiJlOl5tung6BLtMPXtmItEijhyVU9bYDpLsc+pMDpEoaMkI0vW6RXgKkBkSNPWh5y3yTNQvVjdD7VQxxZFbuMcSz63ytvLNxm2w6dlLOQ2IR6qvizS+Q2oZG9B3zyWDctHwQEy/EWM4ZN17mw5y/89YZ8FxMZSBB27RApieDgdQ7pAHT9C4IFsdTsdQM1rD70Z4ZARdIMxhHa8HQZlCKExR2pL5CYjs+ljObPpKmY3slr6lOClFTn0uxXACQkvyhH5AEeIUAWARSPpcXh1YBSfvok5MEuKH4RzxwFyPYTyFQnNC2TxJDx8jI2+9GvyqIXA8Zhq4DaEioIMqH4ZKmk/M10cQkPk7wfLnIG+9ulnf+8LEcRMIJ8gDIJcHqhCgKuwAlSIMC/5GyhmG0P44hwcTeVXEKYGhmw/RWN9QcWtF0exEaSJxHw7Tl8p3vPAc5NiOhR6tT+wuFYJHWvAsO6SYkm3YqkHpU7p0gQb1MA/a2i+jVeKQ9lbVvp0fKS3OsvbbiEQOkqnMF0GNlWBuStVmIfH8I59+Mzx88f1FWo+XOun2H5BxEuiMo622FFCI1eviJAG5G5AwnI82w7GMoesiRYYVBWXHTPLn9htkyEma88SOg3au3GEuBMla7faT4rTb5ldKoyGAhux/NeARcIM1gCDWnws+TtUJrE3xIBdOK41L50btycv37UlhfLXkttZKLhAM684BPiNgjrLkELJQoXGR0MdKETzZ2XB6s1AAsHPYSophFFBs4nl0gzVD4SZaMlILpcOtvvgMtqOdLIhc94PHZXCqZ6zUYceBUfx2CA88Pv1FBqLROCgZv2XFOXnl5tazfuFtq60C9wob3UygaFnEYhFN/dhDuPnRQVTQYFVaKmoRaA6J2I/Np9J+UWONpefKxO+Vb330OyoeQRCSQ0pCmAhYI+ZHKPyDZBD3SeiOjlwJSvQEYZ/aq7ZivZa19GpDqvTB1szCWqBlbB/y1NNkh0+MveiME0z0A0Q/QBHI7LNGTDS1Sj5siaPkY/yzJIc+XVj9DI9QqQNgmziaHuNtk4wY7Y3AhMvlT5La5s2UyGi/Sx6BmBQWzszR4ar7TuPJOVCG18DjQjnWcwTp2P5r5CLhAmukYKpLCxWOiFVJ5fvZLBpgm9myRYx++K817tktxqFYKoYSeiw0UjzNOiQQE9wcK2T2QDqQASlYYNCeWjGqTO7r9aIQHa7GaQvOFQ6V4+jwpQ1mozLxBpKRUWsCwR+NobDyK6fEkGKlNKyt0rCwT2jONIfg3ckfoUgnr6d1NsnnrAdm975gqrnshFs0a+ISKyYDCA1MxzlJQFZzlnYKBjPZN9bJwvaFaA6Tf/vdfkbJhAXVNmcn3tCJiGD1mgLQBCvkEUsRIseCMRaqgoGqqvQukHZI45tboWKPOWRLCtHKTtxNUUHEk+EPBnnONCXl342ZZg4aK55pbJIr4cxRJtCQq1TgaObC8yRklkMZwkCjK3CJoO95ECcVYk4xFvGQcLP/Fc2bKsoULZCLCLdmY2SyMU8C2FnHmjqdjWARmSoyYugukmW7hnvi8C6SZjKJd0E5OIIzMdjZxCJaG1KCM6Ph+Obt2tURPHZZkxRlk3kNIKsDSg7URo5UHy5SSEXTlWUaaDfD0wyqlOxgBoEXgGrYOGi7Zo6HEP3+RBBbcIjIUnCO4/Ggjp1R4SFZopLHNIk27IIBEONqsVTW0r+rRCyoYRLNAnO+p0yLr1u+VN95ZK4cOn5KKStCbgsUQKCmWCHRsVONXNylZB0QC8lrbLFKCSxavo7kS8nt3A0ifkmFo+0OL1MRIATMRAGnVuwDRLcja7zIWaTqQsrKJNCiWWfaWjB6B1LHeLYgabDUxyiQmQ1uBcCwxDCzMYjqPMdHzTXH5/YcbZefxE3Dtz6OPGGYCoMibFfvBF6DTgaAJZC5KcDkuLdAabcJ1RnO8EoMYaBbGtAw30Vy0/lg4eYLce+vNMgui5qXoBhFUV8DEu63Yc8pCVovUuYO7QJrJDu6xz7pAmtFQMgBpFjQFOOiO000PAHC82DQCEJOD26Vi40dyYus68aIJ3uA8CPIiRRtHLJTWaStAlB4jRSq8PAZArAUbkRqkUbj1o+beJIOmzJRckPAF4s5sgKdiMOwSgJ3FxITRrDcuYOqhe9CxJvFnDOfFYgAfa0XxgNYzlPFxepBhe2XVu7J6zSdSV4daJz8ql9A7yYP3tUCQlPSopKbacVK8Lr1eEydkX6ZkuE4ef2y5fPsvvyilxR2ANHxYItXvpQEpLVIcCxapEvFV2LmXgZQ3wdSgOSpH9gn+Jioi3ME4M115UpwIokdrW2TTXrQC+XCT1CG+3IKYRxzKYKqlgDiKFzHRXN5SoBaDFJOGCWIYuzA0FOLZSCBi+rJAOStE650JaCC5fMFcuWvBDTKppFggF2voD0xg4pgUweac86G8URdIM9q11+LDLpBmNKoO3YikdrrVSCJxjbNO23jCpERBPBKWaT0AteksSiar0W6l5gISMMjwgxSfC2uRbSISsH4SrHlHG5GckmFSPGqc5I0YL4UTp4p37BSRUrRgAbjS5WaPEp/2BOGucpK7aWDQnrJtVPGN8rkRpolzg1JQGTX9jUCGbbuq5JOPd8u6tbtkz76zeG++5OYWQwS6GaR90LTUIjWufRtQU1Q7LhFc3xOPwSL9y0elbLADpFRrp2sPizRauQauvbVIOwApLFIPau57K0aqxdGpFLgTtrBauhoTSaMe4c8Q3kuKUznGbM2mLfLO+i1yph7hGjQrTPhNS/FWjKnycAGurSDr5weCEoMILG+wWdkAVvzEgIQtpJFBXXtaYYEsmT5FVtx8o0wrzZEi6+UQSFnUACuXngFvlzylVJGAtUjdZFNGO7inPuwCaUYjaZw8SgnGQU/y+3ONiImzGUypZB02K5vhoT3EWQAL+rJXHT0qYfRJ8sCt88MqpWIQrZ0kitizIcg7aOx4GToVXUPHTAaLm72rgFCIYWpPJGCatmK3lAHml8iScVxU43gS9PgAcEI93cOmgcQFnA9V+rNUXw0CJTheCP2h6MbXwDp9841dyjk9c7pOcvJKNAGVUAUSIjEqtCzflCCsPdLjEm4CkD5OIP2CDIeGikol0n5KEkgPA0g/cIB0j+Pap1mkfRVIbTJHKx1MDBJsMeUMH6sJy/p9e2Xdjm2yF0r1ibwyxESRHkI8mdJ2KjmrVi6AFDdKNkwMo703mRn8m54DOy1kw8otRRvuBxEXvW3qJJmKKWaiCQVtxm3nzUtxHF8OcLZAynlM8U3VcnZjpBlt4R76sAukGQ2kZZJy47CrJ2KRXNw0Gu1xtfySbj5ihiTsNwNgYOkJazf5A9K2bhb29iCrnQ3/8vE7H35yAX6QUaclGqJFgvgphUI0/8OvJpg6ifrOgdSUYqZ8Vz0pViBRBJj2E11GUJxIVgL+rv24Up7/ySrZsf0ErNUCvI6kk8n9m42tn7XhA8NdjYYuIka6XP637z4swwAGmmeGVeejAxyia78Gos6b0dd+JwxwWOfsIuqckKmeMq59V9SfOqc/EXBwTGoZpMnoQQIG5e8+bYUzbNZUWfbM4+IbiwIGcD6NaAngyEYpUpY2QzXOxOk8muA3mQ9RvL0WL6/ecUxe+fA9OVyFKq3CEmlAUimJa2DIw8/kENz6VoRtiHasHouyiSLlEGFZstQ2jt5lHsRdJ44cIzdMnCAP3nqjTEVsmalCyiuAimvOQd0I/ChqGteeM2Az90Z+2QHSjNaw++GeGAEXSDMaRcdaSy3odgE3g6ZOtZKmfdVd43NMZDivqUoSN4tjViImZuTJHdOGO8mpALL7PtWxwJ57yho1QNnmgjuuKZ+2bmwqdmry+TzJGDLLBItN25vk7/7bL+TA4UqUj9JfrXqZAAAgAElEQVTScZSHNAZrjqvEcAUXHhsxv5Y6eeqLy+Q/fOsBGTmUySPnqAQB0J9C5a9LvB6tRuq2SSxaoz2ILGGLvdcVox0gvRqPtFMZPUcjgHQyBVIANUtwSR0ikNYTSNFuY/mzT4h/zAhtaxOBxZdN95uXxMaMRK+0pJMZZxYt0JqHEDf+fQb3wPX7D8vvt2yRvRWV0ow+LB4klqiWlYCL7gflKQ+dDAKUQgSFIwZwT8CSDEE4ORDENaMdsh+tkYcAwEfnFsii6TOQXFokE4rZ68zgJaID6QFbM496XpdqBadu1BmtX/fDPTUCLpD21Eh28zhWfT+9i2k3D9WNj5lkVBLEfFZZbd5RL/8FQHrwyAUAqbGy9UF1KOeGYEUz6MTT1Q+1NMjTjy6Rv/nWSikrJZAaDgGlAj2gP4UrXpVk3UfajjkerdIQiAKpNr2jgAus0i6WiF4ZSAnHsJedpoHoxXpZIA0jXhlkwzeaePbGgxtdHNdJoKU9bVtu8C1VKF7Ycui0vAWa09YTZ6QlN0/i+eij1Vwn+dAeYD+ubKTzA6CPeVg1hmElsCcQX47CfWiJoOsAhLILcCMtxTg+ePMieXjxzVKK4c3ThKH76O8j4AJpL8+gbSZn+0V11jfq2p3i5YC0Ct2zaaXRVsocSBMA0mgPAGlnrr225qD1B8uRiTgvLVIgeYBWNqw/a5He2alrzxgMPQWOA65XW2aiHBf/t6oFTC59sPWIvLdluxw8VwleLySsUbDgIV+UVV8QwqbLnkXtBNA2tCsNlf9hjSbxPLopaZdxP5onDYcVu2LOHLn/5ptlajGEaPhW883uo5+PgAuk/XwCMzt9A6QJWlGIMVqL1Lr2GvfVMEP3LNLWGJJr5a9KV4C0uzxSAil1VONOqxECqQpl0yIFmDXACmSMdDmA1DsWHFxYim3CzuiOhUKJALPpGrMwoQx46UpxUjm8A2fkDxs2yrbDx8HrBUUNPNwQsnPsHsYmjPFIE7jDlAREiAQhA/bkYmuXJNA8gVgpc/mFsEwp6Lx4BvRcly6RCQh7e4DQBdand5E0s2XcBz7tAmkfmITeO4X2QLppe538v/8AwRUnRtofgDShFimSOAAuxkj9ADmyJgB5cNP9sEhjANIpmmzyIkbKXilRFkCw+XuKYsEZQOw0BLUnVFTEYCZWwSw9UF4nL7z1lpyqq5cKUJioe+DzBpEXRFkt0LYJycJsmJukOzGUQZ4orVAmh1oJ8OgIShAtBJjec8tC+fySRTKO7jy+DZWiuIfxRJ34bO8tAvebe2AEXCDtgUHsv4e4FEhNjLTNte85i3Q7YqQXMoqRXuraQ7OACTyAmLFIQehi22tclsnaexVIh0L7885nHhNRixSuO+hHAR/LaQ1XTTsXILbKlsQkOSAkKh/uOS/vbt8h286cgjuPCi4IuvhQUdaKXsjMumv3V23TgiolACjjqwTROCvWcE5ZiB/nwUotQwvW22ZNl/tuuVGmFPnxOXauBmEf1rLGZ/nbtUj77xZyztwF0n4/hZlcgAHSOKwrSsHRIiWQplukKq/XI679tQVSghh5nD5H1zVA6TmAlLFI4do//YQBUrAiFEjZ7hhASMlAD66dvAQaieDXy9aj1fLOpq3y8YED4h08GKT7BsinBqS4qAQ1FhFQuRoBkl7JB00thKx/C1x4Vrt6wc+lO++BmPOQ3FwZU1woN0+ZJPcvWiBj2FseLLh85u9QSpyE3oIX79GytnbKzpnMp/vZ3hoBF0h7a+T7xPdeZyAFjzSOfvbdzdpf3iLFjUCZZwZIqf3K8KOxSBNSCouUMVIZi+ow8khRQBGkRUrOFwCY+SGCKEVIth6rkdWbdyA7f1KqUB7agsRRlO4622QDgH0QZi6ArmgOjt3U1CStSDyFKdyMkEEQpZ9JUJyywiGZMKREZo8aIV/93J0CNrCUIPzKJFgSRRhepVuROtYswTy+arm5fWJRuCfRjRFwgbQbg/bZ+QgJ6Kyhh5IUEytbL8p//f//h+w/VCF1jSCYZ0FT0zbH6wb9qX2yCRZpByCltetlixWH/nQ1HmnnQIprUEJ+50BagzjlGGp+PgOLtHQwXHRk1wGmTEaRj8swJTufEES3nbogb2zcIluPnJQaZOCjqmuQhT5XgFlYr0G4936460lUo5EXzLLbCKzeKEWvMY5+/Kbu7PhBxbJi/g1y1w1zZVIRai0ccoCuG6qDUbjbqQagoqyrct//d5QLpP1/DjO4gusMpNckRmqBlK49LMYOFmkz6mlLZkySO55+DJVNY5XfGYMFyPx8GNmjAJI99cDJfedqZM3OnbLu4GEkmtDFFSW5DeGY5AULTBNADaeyJotdVg1TgAdpgAWai5aqAQCoPxyB6EiRLJ07V5bNmCGTBgdkEI1Pmry2EAKNDal5GnGANBtAShUv99G/R8AF0v49fxmeff8HUuXhqkXaBqQsHrCufROUtoqnTFQgDUwYBzed+gKmmIlcUeLb7lON8h5q5z85dEiO1NdKLIgyXWTmm6GIzUqlIJSwGEVlk7u4w1ttxQGSINtHYPHCo5c8WKyjCvJk6ayZct9NC2VKoQ9C3TBALYgSOFnbC8xEnwTlqrLIluwC9ArIcB7dj/f2CLhA2tsz0Kvffz2B9MqVTd3jkYL4boGUxVIAOR8Y8YxFGiD1Sw3aepTNmylLn30SFukoyN0htglwgxyoAumhyjiEmTfJxv37kJ2PSj1c9wb2qYKoth9iL7FGACWoUgHwQ+OoYGIc1sOkEizdJIStg2gP2hpqlFEQZF4+b67cc8MNMr0kWylOfqsdQxCl+AvAO4Hvt8LQdOktlbRXl4H75RmPgAukGQ9hfz7AZwFISX9iMsgAqfZYUouUYOdXcBy1cJ4sefpJaR0xDDqg0ALFlNFQPH0hJq9/slU2wRI9U10jHgjHRAGazcjEs69WFmOksEJ90ARQm1G7ezLvBFDFd1BzthiK3MMLcuTWGbPQf2mhTAXFiY3sGHT2U6aL8oMqjsCklum/ZGr5DevJrWzqz/un7dxdIP1szGM3r6LvAGn31J9okV4ZSGsBeEPnzZbFTz0G0ZJREkJck0B64my9vL99l7yHiqVyiC9HIH/FElMmn/wBSDGzAgrP+dBOmXoIRvcKNiRFWWAFM1FWgODn8BwPLNFZcs8iCJAUeg3Znl8AsRI1jWGJGlls1cXSxJK2eLYuvyo1d3P63I/1mRFwgbTPTEVvnEj/B1KKH7eyXbR17WmRAuiyYEUm4NrXgmY0eO4Muf2pJyU4YQRk9dAiBH2Wtm3eJb/fsFkO4N917MYKKpSPLVej1ApFaxBYs02RkNbMk97UCquXz2kfGLynJK9IxhYVyO2TR8odMyeD6oTOAoyJthCJ+UMxbGTngbyMh1L7FT0FTEzU8q1sVaqrWtIbi79Hv9MF0h4dzv52sGsLpFb9qSu19plZpLQATWUTXXu1/VRGDyWiIMiXzp4pS776ZcmCHulFgNjWw2dl08698v7e/VKFvvMV6GWVA5ArzkUTQFYxRSBGQhUoHJPlolEAKdtU54CU7wNH1IPXx5YOk1mjh8vX77tdRkB9hAIkHliiXsZstZUqxE1Qx++BmDOBlNqubLKsMVGrJcvlwve6QNrfNs4l5+sCab+fwkwu4HJAWgUeKeg8GfJIryaj92l5pB1l9LxUWVLX3mTAyXnVH0cQWWvgoQ06GO2OF//xV8SDxnI0GLccr5ZXtmyS9UeOSzOk7+LaZtl5OELOdOTZK4mPBJsaAqRz0GMpLx6S0YPQHuTG+XLnTfNlQhG6GhA3CaQMhaYeJrmkkoIKpPyn6V1vei7pE20/mUyj+9leHwEXSHt9CnrzBHoXSDPVIyVQaomn5pooFGIaT2t7FLym5exww4dOnyqL/hcA6YgRAl0S2XSyWn69fZtsOHIU6k8g6MMkZJETBaCYVeeP6QQAcIa4aF4ANfIEU3Q5mDy4QO6YO01unT1dxg4dJGCZugZlby7hPvLdLpD2kYnondPo3659d4CUFulGAOmL2yyQsmEhgdSo/7cHUoY5wQCACVmId40qypElUJK6a+FcWKIBtUSZOHI9895ZvX3pW10g7Uuzcd3P5doC6bXWI80USNejCWEshp5LCoVtQGq6AJg2LWxJEq67KMMLc9Hpc76svPkGmVzk00Z1jItqBv66z5v7hX1tBFwg7Wszcl3PxwXSNiA1cUzW3VsgJdUpiKZ1jdVVMg0c1C8/uFLunlpqKE4g+hcitsqQgguk13XR9skvc4G0T07L9Tqp6wmkPS+j11MWKQhTOuA2Tsq/DWsUdilYAInGepkJUejH7lkud00bIdAhgVsPmpSK7/Gzbonn9VqxffV7XCDtqzNzXc7LBdIIXPtWddCRptKEE9PpfABIaaJC6SnRVCfTR5bJY3cvkRVzJwq6J8Otj+BTfK/N2V+XCXO/pI+OgAukfXRirs9pXWcg7WE90owtUtCfInHKkbAdtQHQ9kCahBBzQOrLz8q04UPkuYfvk7unj3Gql+qhP0qVZoKwbVt9fWbN/Za+NwIukPa9ObmOZ3QpkP7dP/+r6pHWNyGX7deq8Ssq5DfDWnvuiTu1HfPQQTThAC7wdNG5AyLGSOZU/M5pftfzeqQ9AaThBEBUgfBSIGXNfhbFmJvqZXxJgTzz4D1y9+zxcO1bQeCH3D01WrXTqguk13HR9smvcoG0T07L9Tqp9kD6yZaaS4Sdrwak7Gv/lceXK5CW0udFG2SjcoSfyBGJV77WBqQ9rEd6vYAUXe5krAOkKxwgDVogpWuPclT3MbBHwAXSAT3/tMJY+J2lCvkWSPcdLFeLNCuQf1WF/DAk5J59bNkAA1ITI1WLlK69C6QDehcZp017SbiPgTkCBkhbYUVGwfnZsLVG/v6//1oIpGw10hUgbWqsVSD9v759r5SVUjmEMUe4w3Dv27v2Pa9HmrFFCh5pOI4e9F1y7YvUtV8xeyzI+dAztUDqcWOkA3PvtL9qF0gH9CowQJpMotc7asw376iV//a938ie/eektgHdirpgkdZerJJnvrhU/tN37pPRw02tD9vFqxpT7JhEy191XPv+AqRtC4KC9szpJ5saECMtkqcfXAEgHaP0pxz2uqI1r0Dq0p8G9DZyLdKBPv0GSBNgoUN5U7bvaZR/+P6LsnPPaampi3UJSGuqy+XLjy6R//u798u4kTnaSM8CqcSRFT+/qktA2h31p56xSEliMvQnPkjGtw/Sn6iMb4H0GQXSUVpfn8f3U+hZBU9cIB3oO8m1SAf0CmgD0jg0OXfua5F//MFLsmP3Kam+GOmS+hOB9KlH7pD//JcPyLhRzPJDCJmHZf6lHwCp4ZEa0ZJ2QAoLnYT8dCD9MoD0HgApXXsFUs3am1JS9zGwR8AF0gE9/21Ayu6au/aFFUi370JP95rwFYDUgAdjoRdrKmGRLlaLdKwCKQSVYZK2+lDzEzsuoXJapOskWmcrmwKmrz3dIfz2weJjE47eskgJpAncRC598BpZhQ84bW6QScVF8uwDK2TlHGORss7edH1ygXRAbyHn4l0gHdCrgEAa0xhpHNqeu/a3yD9870VYpGcUSDvlkbLnEK03BEHpBl+sqZIvP7JYY6TjRhsqEGAU78GL0WMSKf+9JAGkkbodpq99K4GUB2C7DqjGs6+9A6RX62t/qR5pZjJ6FC0Jxy2QQo4Pd4Ysp7BJVaCYMGO7kMYGmYbmdn9070q5b+4oJeS3UqoP541bgWuRDug9ZC7eBdIBvQhMwiTJDpmIbXYdSI2yhwHSCwDS2wCk9zpASkFk6oICYFJAuh5Aug3VljUAUX8KSI0eaVaXLdKeBtKPAaQRB0hZ0URsDKQBaQzZJqrk0yKdlQ8gXblSHoRFijZNaGPCLk4GSCnY7D4G9gi4QDqg578HgfS79yBGymTTpUCaqFsP1z5zIN3/0XqpPrgfoYI68UShu9QNYed0PVIXSAf04u/Ri3eBtEeHs78drKeB1HHtHYs0CYs0Bte+K0Danb72LpD2t/X22T1fF0g/u3PbhStzgdR17buwTNy3XHUEXCC96hB9lt/Qd4C0N7L2rmv/WV7b1/faXCC9vuPdx77NBVLXIu1jS7Kfno4LpP104nrmtF0gdYG0Z1bSQD+KC6QDegX0LpCavvb+LvNI3az9gF6sffriXSDt09NzrU+ud4H00/JIXSC91uvBPX53R8AF0u6O3Gficy6Quq79Z2Ih9/pFuEDa61PQmyfQd4DU5ZH25jpwvzvTEXCBNNMR7Nefd4HUtUj79QLuMyfvAmmfmYreOJG+A6Quj7Q35t/9zp4aARdIe2ok++VxXCB1LdJ+uXD73Em7QNrnpuR6nlBPA6krWnI9Z8/9rr4zAi6Q9p256IUz6UEg7YaM3qflkboyer2wRNyv7NIIuEDapWH6rL6pd4H00/JIXSD9rK7D/n9dLpD2/znM4Ap6EEhdPdIM5sH9aH8fARdI+/sMZnT+PQ2krh5pRtPhfrjfjoALpP126nrixF0gdbP2PbGO3GO4QDqg10DfAVKXRzqgF2K/v3gXSPv9FGZyAS6QuhZpJuvH/awdARdIB/RacIHUBdIBvQF67OJdIO2xoeyPB+pdIP20PFJXRq8/rrGBcc4ukA6Meb7MVfYukH5aHqkLpAN6sfbpi3eBtE9Pz7U+ORdIXdf+Wq+xgXF8F0gHxjz3eYvU1SMd0Aux31+8C6T9fgozuYC+Y5G6QJrJPLqf7e0RcIG0t2egV7+/7wCpyyPt1YXgfnmGI+ACaYYD2L8/7gKpGyPt3yu4r5y9C6R9ZSZ65TwuBdJ//N6Lsn33GamqCYvPn6tn5ZVWtExO4i/+8F9e/OWRVo/IxZoq+dKjt8t//vb9Mm50QMTD51v1dYmekEj5m5KoWy/Rum2SiFZLDJ+N8zU8fPjP04ofSYhrkfbKAnC/tIdGwAXSHhrI/nkYA6SEtHirXzbtqpPvPf+K7NxzVsormyWYUyitra14vXMg5TVfqDkvTz9+p/yX73xBRo3wAmeTOFYUeOoRT+yUhM+9K8naTyRav0XisQqJEWRb8T58n8+TJa1JvM8TUyAN5BRLs5RJ7uDlUjzxGzit8QBmnGO8VWp3HxVXRq9/rrKBcNYukA6EWb7sNbYH0q27G+R7P1kl23edViDNDhakgNTXaizSpMdYpEA4/N0qFy6Uy5cfWy7/z3celTEjYGnipbiEAY4AXwXS9wCkG2CRAkjj5/FaAv95xZMM4gh+PTMLpFnBImnxDHeBdECvyf558S6Q9s9566Gzbg+kO/Y1y/d/+qps23lKzp5v6BqQ1lTIlx5ZAtf+ERk/CsDop0VKILUWac8BqUvI76Fpdw/T4yPgAmmPD2l/OmB7IN1zKCI/+NnvZPO243L6bF3XgPRipTzx8GL5T3/xeZk8NiiSlYTFGdFB8MZPS+jsmi5ZpC79qT+tG/dcO46AC6QDek04QIqYZVyyZN+RmPzw56/Jxi1H5dSZ2i4BaU1tlTz6wC0KpFPG5Yk32wBpK/7zxc+4QDqg19fAuXgXSAfOXHdypQZImfBBqkf2H43Jj154XYH05OmLVwRSzcojDnqxrlo+f+9C+Ztvfk6mTywUX7C1W0DqZu0H9ELs9xfvAmm/n8JMLsAAaQJZ8bgE5cCxqDz/i9/Lhs1H1CJl1j6ZZJIJ1mWHZJOhPyGbDiB9eOWN8n/+2UMyY1KR+NGROSlRpqU+lUXqAmkm8+h+trdHwAXS3p6BXv3+NiCNtQbl4PE2IKVFmpNbdFUgrau/IA+tmC//8U8flJmTiyUrl4xTF0h7dVrdL7/uI+AC6XUf8r70he1jpEw20bVnsolAmhXIc062FUQl8knb6E8J/JMWaX1DjXzungUKpLRI04HUGzt9RfqTlzxS8FS7yiN1s/Z9ae2455I+Ai6QDuj10LtA+ml5pC6QDujF2qcv3gXSPj091/rkMgNSJpvqMrBIXSC91vPrHv96jYALpNdrpPvk93QfSFk5ysqmngJSl0faJxeIe1JdHAEXSLs4UJ/Nt7lA6qo/fTZX9vW+KhdIr/eI96nv6ztA6tKf+tTCcE/mU46AC6SfcsA+W293gdS1SD9bK7q3rsYF0t4a+T7xvQTSGOn2+H9A9h5qlud//qZDf6oVn9KfqPQEcr1KiJKcz9goqE8UI8W/6+vr5SHQn/76m/fK9EnFIPGTKBXT93kipyR0/g8Sr4ceaf1m6JFWQkIPJQDQIPUlskB7yjLHhIyeNysu3pxB0iIjJHfIMhk86et4HjJ6fOBwF/cdkP1rP5LqA/tRu98g3ohf/J6ARD1RoSqfH/9rRdEA66pI1MIlCds9t8biUjp9mtz+ja+IjBwuTXhxw6ka+e3WLbLhyFEJ4zwSeDNVrfRj5hIlgX8mIQnY6gU9q7FBphUWyR/du0LunztG8vgF+kajz2p+3MdAHgEXSAfy7KOeKSkh/PhBoc+RYyea5ae/fFve+3CPnDnbBE5oCYCPIMNBAuh6oF0KfVAvq5w8qG1KeiUEAejPP7hI/vzPF8uc6UMkAJ1RYI/gsPjIaYnW/l5CDR9KqG6zSLgGQiZBVEkFgENefZ/PnwBOxiSSBRJ/Xqk0eUZLHoB0xMSngVMTzOyERaoO7JLDmz6SmkMHJVHVKFktQQlk5UnIGwPo4ZxQgcXzsnxXqk+J1yMtONVh02bI4icfF8/E0dII7em1hy/IWzu3y4b9RySUzML1BSSG9yYciUCCaCuvDxCbnUyIp6lOJhcXyFdW3i33LRgvhYZSa/4HsHZ0qgf0ShroF+8C6QBeASwMjavASEAts2PHm+WX//KOfLBuv5wtb5Hs3MESigBsaYF6KQBNbXsHTAEi3oRf6ssb5JGHbpE/+87tsmBWGY6UBWvT4K4kKiRU8WuJtHwkLQ1bRSI1khUrQOkorEkw+j0APh4v6YtKJAjrsaBMmryjpaD0Dikd+xRwaiyOA2k+4FXD4X2yd/27UrV3n8SqmiTQlA/QzAYAQ7YPotDeZFzLWL0Ae1X0B5DGfV4IRftk+MzZsvzJL4lMLFMg/eBIjbyzfZts2ndIWnD8OCzjmBfi1gDSOICRQKpWeGtCCtQirZNJgwvl6fvulrtnj5N8AGmQpjVtXxdIB/AOart0F0gH8DKwhhV/RwF+B4/E5ecv/F4+XLdXzpU3wyItljhQVF1lWqPaQISWKaSdCYJUjWqMyP33zpc//pObZNaMEqjoZUm+D3J6YZpsp6Sh+iUJhz6SSPM2uOiolorCIk3A704AqBKw+Dw+tf4i2XgqZ4g0JkdIQcmtMnTSk8CpiQDfIo0lNB7ZLrvWrpaqQ4fEW4vPhYoAkXTtYZECualfZZT88Rvg1woLMwaQa6BFOnOmLHv8cckaP1LKAaQfHzkn7+/eJVsOHpUIziVOixTAm8T7YwBTdfNxTn5Yua3hZmORlhbLsw/dJ3fNnCgMePAHtiy+z3XrB/AWSl26C6QDfBUAyzTGGAX+HDoi8sIvX5f1n+yRs5UNiHcWS0xR1HFjae2peInxZoGn0nKxWe67f778yZ/fIXNmltIeRbwSQEkg9ZySpgurJBz+WEItuxAKhWsfDSA6ALceFmkW4qxBfILh1ogflm9wkDTGSyV/0M1SOvmLAFDESGMAUoBV6NAO2foRgfQIgE0MkCayAYKI8cJabmVLEoAfua04uFqVMZ9PLkYjMnrWHLnzS1+SnHHDpArfte74OVmzA8c7cAin6cdn/HDrAbwEUYCpuUIvLNK45PKYTfUyfnCxPPnAClk6ZSLsYAGEx/CbtjxaprhgOsB3EfeCacrjPgbiCGDmo0jk+OA9t0CL+cjhqPziV7+T9Rt3yvmKOvEGYFlqozuipkmu0G0m8ileAYEvVl+UB6BH+uffuVsWzB2roOIjMhOBk+elunwVwgOb4d7vk0SkFmAKIE148B5adAChOC1SvB2xUm+wGDHLQVI8eIGUTfk8vmcUzNRCde0bD2+Xrevel3MA0kQ9LMGWHMRbA/CsAXT8UR0AY40m8JNkzBMZstpoSMbPmisrAaQFsEhrcRUfHzkla7Zula3/s71z+ZGbCMJ4zcP7glWAJAQOG+0FjiQRHNFKXJDgwI0/FnHjxhkRiBBCRKwgTASJllnGOy++r6rLLnsMq9yIup14vetpd7fb9s9fPcZ++J3UqJu+0TWVMfq+pqnOCftAkE7gMhjVc7l784Z8/unHcnbvnryqIKU/do0bAV/hV1RpjpdP3OcC0szPACpSMIfvl5Pfnoh88eXXUKY/y+yPC5lUgB6DNq5IkwolXMekH2CzuFzK/fun8sln78rJXTyPdDOR/TE0G8A8Gv0pF8+/krr+FvOPslnBTF7uQzBieypXKMERglNrmNAr+EnHh8dyuTyU4+N35PbJR6Dr64Ao32S6kYvzR/LT99/IxWwm6zngvzhCH2Cnp77xcdJUo1sAeUPo01QHSBeo+8adt+X9szMZv/aGzKuxPPp1Jg8fP5YffjmXWlWsvYzPHg1oUKTbgup7cYnA1uZKbh4fyocfPJD3Tk9VkcKzqm+cQmitgDTza8jOl6JIsz4NlstaptW+qk6aJr/PABZApAaAqik8j3zMUzJ2OVBUoa5IucHyCmY2nkF65y01wFF+LAcEKV2qZPDkHD8wr2dYYuX6GNUh7Ukzh4CiCWC4hSweITRfVXLJxfQW5hOsR8VsHvVsls+l/uspsgLorsXL8wDc0QSQXTH4xZ7RvAcKWRYKVZUz/4DBtYICnt5+0wJD+D/HR3Ns9myBTIEUrbeTwF48bWrbqt1DFytWs1rKrVfouGBmlQXJOHYHFUFfFGnWF1EBae6HnzRjHukWJj5MVUBhcQWA7pk5z5ng0DtuWjoyCBu18lkDLOpqj/WAgvBbVmPAEaBaQZVOj/Bj8xSl8Bl9CBsYxluAdsUn7DMBdDN6UWYAAAPaSURBVAKzmq9vxgvz8A9ZoSh7hHbRF6RQga222bYG0JZ8d6kBr0Ye6oTaMHRQlajfErD0ewD9Fodol+6GPeyRiWmZo99TprL2JvX/pnUr3ihQBgF8Ve6bNaAPhTo9cDXMESogzf1KKoo06zPAEvINmczATK9ZVkYahTQKnj4hXuyJTSwHgDAJnqWUOn/Tw4gl/aow2fkrP9QqWT+jWozWU9G28NMA/r9xKKlRlrYi3lcoUnhYtepUFz0NhlC7BRBvmm/gHUTeagM8J2UkJqtPN4dmyXUsE/qh3UDeqq6k4lVXQAFpOqLZLgpIsz303PEuSN20baWcfYXUVKBPBCkxheXW5Jx+yUkz8FmOSg1qkSB1EDmM+LcLRjIO/CFEOUfFq78nQNLEVgbqxG8ucUp+TPYkgNQStKyc3xJUUStMCfDUkDcW++Vwd5h6k3HZbJeUr4K4gHRoqHJbV0Ca2xHv7K8b8FxJQMYpqUiFbQ+kVJZeXuFiLgJXtgStqtug5KgcFbgRWEERuvLVQgSeb+91DMGPTTuwTYLq5m1vHahs1yDq1r5vZgZ6cgO4svQ+DkGU61Rh+1TUaNaXUNr5AtLszwLzOTaA24GHA9U/MJM+mueeGhVX8uUkQ1MXQXQdOIDTJ7pg/VS8pGfPJI9mtlNR4YY5wLTftjOcAPWZNVNTM3h0HRidrbFk6mn5hmj211CJ2pdTwEegT4qoAKMKU7WIKfg59W8vn3yqbbUOQ65xKFvep8XIXRV7vYRoko4NRJNPNqpcVhvcBE3Rvt8z7B+rRXKUgpQ6m99KoiJtut45G7puhKETxfdsePtyauU0AkWR5nS0d/a1p8SiwnM4Rkr470Omr9etZdLj+ZS31Hxu/jpIEQpvgln+WYp+N3V739zMZ7Q9mNFuXje+2Nb/2YjWvr9TIWsgbT0CzGm1KY6GdSOp9TBu0ZfrQ5T1KVR2XkeggDTrE8GBR2AQePaAkM6klIm+VOrIFmhNYMgB2JT3RFKa6ImbjVo0oBq3d9OH2tqtXeuSrbWoPHWl+z/pQmB83oDr6FMrnw149oDvlKZIsai7NCKctarUTjsUXqKzr9F3WyRp1ldRAWn2hz+CNEXj3XRvwNMFaRs198g5AzXBZ9oBL9cPuAJSgIrwc+u8fyha8dslu2HVjXPW7VkELWzdETAMUsIy1KnfamoBqiANMNWLxDvnN4SoyNlYAWn2V1JRpFmfAg4U13FBne2My/UBme4mPbO471NNhf/LSzB8aGKfHZ67/e7A70WO8XVQ7Hf4uvIv0nYp+9KOQAHpS3voSsfLCJQR+L+MwD/0wOUnrNU6MQAAAABJRU5ErkJgg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Rectangle 9"/>
          <p:cNvSpPr/>
          <p:nvPr/>
        </p:nvSpPr>
        <p:spPr>
          <a:xfrm>
            <a:off x="772903" y="2027753"/>
            <a:ext cx="11041800" cy="1200329"/>
          </a:xfrm>
          <a:prstGeom prst="rect">
            <a:avLst/>
          </a:prstGeom>
        </p:spPr>
        <p:txBody>
          <a:bodyPr wrap="square">
            <a:spAutoFit/>
          </a:bodyPr>
          <a:lstStyle/>
          <a:p>
            <a:pPr algn="ctr"/>
            <a:r>
              <a:rPr lang="fr-FR" dirty="0"/>
              <a:t>Les </a:t>
            </a:r>
            <a:r>
              <a:rPr lang="fr-FR" b="1" dirty="0"/>
              <a:t>prochaines élections professionnelles </a:t>
            </a:r>
            <a:r>
              <a:rPr lang="fr-FR" dirty="0"/>
              <a:t>destinées au renouvellement général des instances de dialogue social des trois versants de la fonction publique auront lieu :</a:t>
            </a:r>
          </a:p>
          <a:p>
            <a:pPr algn="ctr"/>
            <a:r>
              <a:rPr lang="fr-FR" u="sng" dirty="0">
                <a:solidFill>
                  <a:schemeClr val="tx2"/>
                </a:solidFill>
              </a:rPr>
              <a:t> </a:t>
            </a:r>
            <a:r>
              <a:rPr lang="fr-FR" b="1" u="sng" dirty="0">
                <a:solidFill>
                  <a:schemeClr val="tx2"/>
                </a:solidFill>
              </a:rPr>
              <a:t>le 10 DECEMBRE 2026 </a:t>
            </a:r>
          </a:p>
          <a:p>
            <a:pPr algn="ctr"/>
            <a:r>
              <a:rPr lang="fr-FR" u="sng" dirty="0"/>
              <a:t>Arrêté du 2 juillet 2025 fixant la date des prochaines élections professionnelles dans la fonction publique</a:t>
            </a:r>
            <a:endParaRPr lang="fr-FR" u="sng" dirty="0">
              <a:solidFill>
                <a:schemeClr val="tx2"/>
              </a:solidFill>
            </a:endParaRPr>
          </a:p>
        </p:txBody>
      </p:sp>
      <p:graphicFrame>
        <p:nvGraphicFramePr>
          <p:cNvPr id="12" name="Diagramme 11"/>
          <p:cNvGraphicFramePr/>
          <p:nvPr/>
        </p:nvGraphicFramePr>
        <p:xfrm>
          <a:off x="660718" y="3228082"/>
          <a:ext cx="11266170" cy="24013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Picture 2" descr="https://www.cdg79.fr/media/cache/bloc_txtimg5050/uploads/fond-documentaire/CDG79-2026-Elections-professionnelles-Actu-site-internet-69c589e462ddf.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0828356">
            <a:off x="428676" y="359770"/>
            <a:ext cx="2491926" cy="13973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86338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6"/>
          <p:cNvSpPr>
            <a:spLocks noGrp="1"/>
          </p:cNvSpPr>
          <p:nvPr>
            <p:ph type="body" sz="quarter" idx="13"/>
          </p:nvPr>
        </p:nvSpPr>
        <p:spPr/>
        <p:txBody>
          <a:bodyPr/>
          <a:lstStyle/>
          <a:p>
            <a:endParaRPr lang="fr-FR" dirty="0"/>
          </a:p>
          <a:p>
            <a:endParaRPr lang="fr-FR" dirty="0"/>
          </a:p>
          <a:p>
            <a:endParaRPr lang="fr-FR" dirty="0"/>
          </a:p>
          <a:p>
            <a:endParaRPr lang="fr-FR" dirty="0"/>
          </a:p>
          <a:p>
            <a:endParaRPr lang="fr-FR" dirty="0"/>
          </a:p>
        </p:txBody>
      </p:sp>
      <p:sp>
        <p:nvSpPr>
          <p:cNvPr id="9" name="Espace réservé du texte 2"/>
          <p:cNvSpPr>
            <a:spLocks noGrp="1"/>
          </p:cNvSpPr>
          <p:nvPr>
            <p:ph type="body" sz="quarter" idx="14"/>
          </p:nvPr>
        </p:nvSpPr>
        <p:spPr/>
        <p:txBody>
          <a:bodyPr/>
          <a:lstStyle/>
          <a:p>
            <a:r>
              <a:rPr lang="fr-FR" dirty="0"/>
              <a:t>Modalités de Vote </a:t>
            </a:r>
          </a:p>
        </p:txBody>
      </p:sp>
      <p:sp>
        <p:nvSpPr>
          <p:cNvPr id="4" name="Titre 3"/>
          <p:cNvSpPr>
            <a:spLocks noGrp="1"/>
          </p:cNvSpPr>
          <p:nvPr>
            <p:ph type="title"/>
          </p:nvPr>
        </p:nvSpPr>
        <p:spPr/>
        <p:txBody>
          <a:bodyPr/>
          <a:lstStyle/>
          <a:p>
            <a:r>
              <a:rPr lang="fr-FR" dirty="0">
                <a:solidFill>
                  <a:schemeClr val="tx2"/>
                </a:solidFill>
              </a:rPr>
              <a:t>LES ELECTIONS PROFESSIONNELLES </a:t>
            </a:r>
            <a:br>
              <a:rPr lang="fr-FR" dirty="0">
                <a:solidFill>
                  <a:schemeClr val="tx2"/>
                </a:solidFill>
              </a:rPr>
            </a:br>
            <a:endParaRPr lang="fr-FR" dirty="0"/>
          </a:p>
        </p:txBody>
      </p:sp>
      <p:sp>
        <p:nvSpPr>
          <p:cNvPr id="5" name="Espace réservé du numéro de diapositive 4"/>
          <p:cNvSpPr>
            <a:spLocks noGrp="1"/>
          </p:cNvSpPr>
          <p:nvPr>
            <p:ph type="sldNum" sz="quarter" idx="4294967295"/>
          </p:nvPr>
        </p:nvSpPr>
        <p:spPr>
          <a:xfrm>
            <a:off x="9672638" y="6210300"/>
            <a:ext cx="2519362" cy="287338"/>
          </a:xfrm>
          <a:prstGeom prst="rect">
            <a:avLst/>
          </a:prstGeom>
        </p:spPr>
        <p:txBody>
          <a:bodyPr/>
          <a:lstStyle/>
          <a:p>
            <a:fld id="{8E0A238A-8599-44CE-8C7D-9538EC0F8B06}" type="slidenum">
              <a:rPr lang="fr-FR" smtClean="0"/>
              <a:pPr/>
              <a:t>43</a:t>
            </a:fld>
            <a:endParaRPr lang="fr-FR" dirty="0"/>
          </a:p>
        </p:txBody>
      </p:sp>
      <p:sp>
        <p:nvSpPr>
          <p:cNvPr id="6" name="AutoShape 2" descr="data:image/png;base64,iVBORw0KGgoAAAANSUhEUgAAAVIAAAEiCAYAAACr91ouAAAgAElEQVR4Xuy9Z5Bc15UmeNJneYNCGaCAKnhvCA+QIAHQG9EbiVKr1RrFdkd09Earpe7Z6B8bG7uzExu9E70zEzId6umWRpYSRYJWtCABkAAJkPDemzJAAeV9+v2+c9/NepUogACqoALEfGQiszKfue++e797zHfO8aSwSXbL9sAo9AAHXgKvJF4+5/rmPe76hb9iS/nxjxcvDz7zHS8vf+MZuP/gLYXfzZFe4XWSuIIZ6PZvc02e1V57FLoge8k/kR7wZIH0T+RJ3oK3YQBuYHNg0gFG+yv3cIAzBRC1n+1hHoLo5WWBFIFXr2POYfe0ZyWImj2yW7YHrr8HskB6/X2XPXIkesAiWxrNLLS6IZZQ6YCpc02PPS7z+GvRr+w1s0g6Ek/yS32OLJB+qR//TXDzbuDzGPC0KvhgKB3cVpVe3SItwdB9rqsBVCvgZoH0JhgIt3YTskB6az+/W7z1gMoUX1a/BjzSBArpk5ZPbkOr/o61lMddDjztOTMBNVOCzer2t/gYujmanwXSm+M5fElbAZhMAjJVEiWiEUgNiF7Ofpq2o16NxJkJsm6p1QLtgGH2S/oMsrc9Ej2QBdKR6MXsOa6zBzKAFCBKMLVA6j4pMVC965RguQff+aUn4NhPL5Vgh2oUr0A5d0CbN99kt2wPDKcHskA6nN7LHjvMHnBUe6vbO0A6tDRq9yWIwlNP1p7aOB1JVj3yHhflydKf3E00vntuFkh96W+GeSvZw7/UPZAF0i/1478Zbn6wFXSQ78k2L0XwpJxq30l5ciTSFIDU5zZ0+lXepJ3VePrBMk3GJZlMStAfTJOhUgreXvBIsyzSm2EU3OptyALprf4Eb/H2D2XqTKvdKpoCNNNcJwdAKY1SKgU4igdAqCfBP5ROvUF9N4T8wWo7v0kmEpJIxsTv94vXkYCN6yq7ZXvg+nsgC6TX33fZI4fZA0Op8Gm1O42wQ/BKFWmdHZJOpBPBVdV8bA4SJ/AVsTZghU49hOejbZZgzB8DKplmt2wPDKcHskA6nN7LHjusHrBAeokDPVNMBTA6ir3Cp9sZxRBPfknAJDZ6sC9f+rVjRiWQ+iw5QDHTsbdGIiK5OcoUyG7ZHhhOD2SBdDi9lz12WD0wJJCmpUYDbpEYrJkBjyQAjlH8TeW+BR9aukR6e7BznCgKmyhQMwG13YvD8nMDUlqA9zyRPCAtZU6+kv18T0kgSCnWic/nAVkgHdZzzB5M61M2aUl2HIxSD7hVe0PndMj52h7HUeQAaB++acPPDW0ix+ojcuhUnTQ2XZSzZxoBojiSDiUAaSjolfLSYqmpqpBxZcUyf3atjCsRGZdvwBQWVAnQCkDnFW2vaTvpKHVC9rJ/Ej2QBdI/icd4a97EAJAyNxM3F5Ai2xNzlETxqmsVOdjYLkfPd8qp5h45A3H0bFObNHX1SmtvBCo9JFIAqQfk/qDfI6V5IakszZeygoCMzQ9IbXmhLJg6XmZPqpBKaPJhhek4PPZJvPwA8Kxqf2uOoJun1VkgvXmexZeyJcY+atPhmS6A8i2wXurrZIvInqPnZdNne2XXsbNyvjsu0WCRJHOLJBUMSy+kUAKuV+EQfnpGSqWi4k/FJJQCyPa1S3EwJbMmlsudi2fLivnTZXJZUKD1q3QawkvtrNZuaqVhSKrWVGvzRzmNUxjWRFTa9uyW7YGsap8dA6PcA3QIJSJ94ieiIVS0OwKKUqhAoMHL3osi7245IYeP10ldXYNE4U1K+HOkHebNHk+eBHLD4o12O0BsCPkmVR7tnmCTwisf8EJK9cQkHxbW0rBHlsyolYfXrJCF1SIQTvG9kVAlDtgGLcpwUgGtiJhKOIKqSZDi5EhNMg+qDzZbA7TZUP1RHkA3yeWzEulN8iC+rM1QUyWRKtEDfielTYKoV7Y2iGw6cF42bN0nze3dEu/tkWAQ3M9QSLqBcARSfzAggVgHbJ6wjyqAUlk3IaMJuO5TsIHGE/2SQ4cT3kPxfhlXEJKlM6fKPSsWycrpIoW4NKVTXwIerDgssT6CKMwK3pA6uLgpWJLPCinX5AMgyJpQVtpds1Lpl3X0Dtx3FkizY2B0e8DqzwCxfkiQsWCeHGyLy683HpRN+87KiYYOAGJQcrwpOJL8Kgn2I0N+tycMsPNIGOq7T6VFAByinJSIj33MK6lAGvZ7xRfrFS+ukRPrh6rvlzVLFsmz9y+S6WNFyoCdQXJK8Zv4CIv4whuQ+CVA6uSkygLp6I6Zm/DqWSC9CR/Kl6pJlkQKWTICEKzrS8q7O4/Jix8flp2nWyCBlokvEIa9k175mIZ7xgFkfb6QOpmCUNl9morPpnFySomQ4UT+KaTIIOhTqWi/5PlSeMGB1d4m44qL5e7lC+TZtTNlMrz6BeSfUrV3Cp8kIZWS62/zUvlIVFWJlJhN1R5Sa1a1/1IN1SvdbBZIs0NhdHsAaNTdG5VgXlAgD8ofdpySlzbtkF3n+qWxxyvenFKEcvolkIxKItpnHErBkMRgVGXkksTjJl0JUBNCa3rTgCeo9lGo7KFQQGKRXkimPimBXbWvvV1S/RGZVlksf/3M/bKoNl8mFhnHk+WX0p8/CEgJ1jblH8JSU2gT5dOsjXR0h8/NcvUskN4sT+LL2g6AX2d/Qvw5PrkADf1fXtwkr2zZKy2+EthLx0hfDPmZYI8MJOLiA5j6UPDO4wN5Cao7nU8evHsgjVIqJZAabdwgagqqPWRYCeWGJIIopjheOYEgsDImvnhSynHNh5ZOl/uWzJDl03LV8UQrK0OkkgBLq9pT1vWr1OuU6nOAlNJqNp3pl3XgDr7vLJBmx8Go9gAhjwpzJz5sPdIiv3r3E9l8uEG6/KXiySuXGBxLHgBbACp9kHFNoDbFIWUqBxUqdpJJShwgNWBq64cm1eueBLr6An5cA6aD/hiwMCkhSLMhOJXycL6J4Zh89b4V8sjKaqnAqejBJyc14VVI1c0AKT8NqP6USLNAOqpD56a6eBZIb6rH8eVrTF8/iPRhvxwD6f71T/bIhn1nZN/5LoSBhsWTWwK1PmgilqBW+1Ex1APPOx1IfjiQgrl50k1sA3nfDxsmnU5+SqlOeeYEpFf68+NU/SGJ0rZJ7dzvDwAcoZT3dEmo+7x85/G75fl7p8tEuO9JifI5QMqnYdV3A6S2YikZAQZIs0n4vnxjdqg7zgJpdhzc0B6IxWKqmvuUn3npFgdSRfHTroa4/Pild+Wzhk65kID9M1QiXT1Q530mhyglUi8kQr57wAslxJHiFPMC+i4DpCkCKcRJevrjaIOhSJlE0DQHhGAukPbz8sDSGfLN+5fKyqkBpUP5ocKnoL7bRCm8Psn7xn5qvGNZIL2hw+aWO3kWSG+5R3ZrNpgpHZhcme8eAKB5kZMpwjj6D450yw9eek+pT00RcEFD+XAmgTfKuHhAIL3mVNthuVRABYQCzDwSAZBqoCcANoB9jERqUuVRIiUNiip+XL3wJuEzgZcXDkA8TXU0y51za+X5tfNkzZxCqQAxNADzgQcmA4eCb4Bcj3CAlCGpWYn01hyIN6jVWSC9QR2bPe3gHrBAOgCixi0Ev490Adte3lYvP1z/gdQn86UlBqCDHTMczpFEP+lNxnnEHCOMkUcuKABqxAFS0KCY6Z6pRR2wtUVGyCMlkMZoK1VeqZO7VK2ePAYH9ffKggkl8vTKKfLg4gkyGVmjSKlilAAzAPBq3CjHwjCQrhVlyP9Z1T47zk0PZIE0OxJuaA9QCrXg6b6QkU498MJ7EKUk8uKOVvkvv3pTmnxF0hYHtQi0piDsmgE6jxRHCYTM2sRRC1soiPiMPIpBciRA+qGHgyaqoGsT6pNHSvuoOp2wjznexH16EOrJ/ckGnVQSkscWj5MnVk6TOWU+fI9wUQ23MvKvBUx+slWhskB6Q4fNLXfyLJDeco/s1m4wJVObuZFASk96AhzS325vlv/001fkAoA0GsjTOPkQsExtorjlhIZ+Gm4n1fYAE5KQ3gTvOyVSH9BOgRQ72JBNpZkCVVXRd+LmCbLcDwMfoIp9QeyvLvDKVxZWyjO3T5OFcN17kj0GSBnBhGtah9MAkJp4/qxEemuPxZFsfRZIR7I3s+e6bA9YAKXjadAGUOsC8v1uR4f855+/Jg1xqPOhPAlD9PSC5hREtBEdQ3FPCC8q10yvx3+p2htnkgKpgigB1SQuMXBr7KPcz8QoGYnV0KSopvuRps8vE0vC8sRtVVDvJ8u8sZCSUwwNMKGiCcTc2+CrdM5U/GKBNMsjzQ561XCyiZ2zA+FG9kBm3nCbyZ7Z7Pk5B3bQJpgkX9pxQX7y1idSHw1JVwxAyXDM/h4pRHgneaIE0ihAjU4jBVL8noSKPyBpEkTpjXeA1MlnahKPADSZDYq2VQCooUrBtACg7U0FZXpViTy7bII8urhaZhVRme81YMzYfR+A3YFVC6TKYXXAOgukN3L03DrnzgLpzfSsVPRxaOCOLS/dvHSKIStdmemsBdw4qZOspmkya6ow5Xo5ew6OwuFx3IfXSZ975DuDtlArhRI4e3p6pB0hmm1tbfjcJ/V1jXKqPSrbzkVly+kO6S8cDxjzSy4SNHsTEQkj0QibFwefNAZVO4ZkIlS32U8E1IQaTenVJ4hSMmCoqHEmKYRaIHWgjxIppVGNncc+ERwzr3asPLdimjxwW5lMy2NkU7fTEaxKSiDNkKJd3ZQF0pEfM7fiGbNAOspPzYaHGweJBUZ+dEDR+RpCmoBHDtMdo3ugenqY9thJ7daLH6Ngk8O+CLa5E4pjQhpTSDXHWkcWX1NR2B5JioREqCDs05MqNclubvWboZUhpK7jlqmeWzoTv+cxbsDkcdFoVL/r6+uTjo4O6ezslJaWFjl37hzyi9bJxeZWuXixRZr64XAqrJG+wolSHy+Qfl8YzQJgRns0jyilTzp5aCMl3SniDUMlz1FuaMJroo0oYZqXcU7ZkFHtPtyaF2YBP+ras3MoDSdQ6wmwLP54lyyaWiH/y+NrZdkkjxRHI5IbQr8CxAXRTciagv6BJGyeTnozbNQbugaN8sjMXv5aeiALpNfSWzdg38FASmAkYjkSFT7HkA0pkIO/+RVizcWDqm8eMC9TkJq6myTZeg5Z4TGtPZXIujEG3B0WJ8LfIYhiSNYh3lyJJAPKi+SmNB4V4gBAlH4h5WUWf7OAOZS3/Yu6gAR8gmVDQ4M0NzfL6dOnVQJtampSKZSg6gbg8ooqKaudIV3hcXK6PyB10Vw52dwr7XBClRQVYs3oQIo7RDIxJAmdQPU+4sE9eRHgyeTKXnA+ITMSaJkhVAFUVXfj4feRiI9DkyyQR/IUbQE4zofEJ0XInN91ep88esd8+etvrJHpxSL43zibFEi5Lwj/TKmnZzcbhVxDh8pu2R5wxkTWRjraQ8Et5zhqulutJ+hxUrPwhhcg2t0gifPHpLejTgKeTunuaXDAowBTPQ9RkDkSyi8U//jxIuW1mO1lOBYAK6UmW5KDoak4EiWHEL2Da3khlRI09TeAkJuyNOBhN0R6RijxOwJib2+vSpmUNgmaBEr+zXf+ze/5WQEcx+Xm5kpJSYmMGTNG3/OQialiTIlUTZ4lvXnV8umpNnljx3H55GijdMOLlFc6FpnroOhDImW0EYExoRFHfrWZ0hzqgcRKiFSrpWMasfQnpUyRfgXI87DdPBadEEPCEi8yQRWBfDo5HJUn1yyWJ9ZVy1jgZjiKJCde9DVCUcG/wnkNkFKqt4ueBdEbaBEZ7UGZvf419kBWIr3GDhvZ3d32TiMxWScGr2NUR0iO8U7UHj6HEKBzEj93UJpOfiZ9LWck4O+UQBgSHqlAUUTixHgOv4QLAFQTJktu1Qzg5zyRojlAAQBryoAP7YYeoI2R5AbsiZe7N0qZVNPj4HbyM+2clDopaR49elQ/NzY26jv388O8EAwG9X3s2LFSjNyf48aNk4kTJ+p7WVmZ5OfnIxMTJW3kFwVK9YXz5Chu8z/9+/uy+UCdSMl4xNGjhdyFfE+IlYws0j5RRMMCQOlTnUhgizollRVS+RkLhMlHyl1xl1DTCZ4EVt4HTQ5FSNy3qqZInlu7VFbPzRdw8TVbPgo94UD0OyVSmBEYxaQh/fo83NKos/CN7KDInu0W7IEskI7qQ+NEdJIFQ2qynEXbJNrwPClIoQKEuXBAWg9ulkjTfkx4FOPobZRmgqnWyQDQcM4zvRulNkx+T265ePJrpXji7RKYeh/U/DmS6iuSRJBqP+Rb0opQzygHcTxJoE2mnZOAQ1CkSk7psr6+Xs6fP6+fW1tbVdKkRErJlIBJabOwsFDKy8ulqqpKX0VFRSp5hsNhBc68PNCa8DkA+6dKwPTMA7Qind3iKxknKNEkP1q/V97ZeQqfC6S+ExxTf65GMNEKQeWa/FGGg1JC1SQlxhaSDv9kXL15MYwT6fdgEI4COGkX5UkYZsr3AFLxjfH1y0PTq+TJOxbIwmkFmkaPcVJCQj6kVgVS8EzpbKKNlFtaGtW4eyLrFy9EozrEshf/o/RAFkj/KN18uYsMACldH5ywVtEnY9JHGk78AhJrHJeeU9uk7eSn4us4JiW+TtQfapVoBBQg+EOixAZcggIe8QmCHIjqcMr4yyU4ZqGMmfGgSNVa7DARiBsWBA45wIAkIIzewXm6urr0RdWcQMmX/ZvgSRClqk5AIhgSNAmMBFBKnJWVlVJRUaFASomztLRUpdLMzYaKGlCiU8dQjVKBfPBJfbL3PKKcNu2RN7cfk9Od6I3CSuVyGrsxop2SEQXTEN4JpHQumeh6Op5IkzKF6Wy5EfyJRQI9CzHWx3yizB4V69Nrl6Z6ZWF+Uu5bNEMWz5kiMyZWopQz1Hnaj+m0w142gbO1jzql8cwioEBq3U6jOpCyFx/lHsgC6ag+AMKmmaIEUv5F+cpkXYfDg5JovEk6dr8tzUc/kvzYOcmLN0qsvQmZi0RymaoIANKHypvURJVBabRaMKFAF4LzqctbJrkVS2XMtEdExq+A3a8K2eVhavX0QJrsla7zoCGhuByBkp50Sp4XL15UQKVEajeCJ6VLAiZV9EmTJqnUOR62WEqktIFSyiTQWhsr1WdrY+Vna4dNn5RSHaU/vQ1GuAf0rj842Cm/eu8z+fxUi7R6ilBWJA99Y5gDDN8MQYpVIKXlEjdrQZMR+CwBYqVRRj4lcA9IR6oF8HgFbxyZ8iGJFxfkyIQ8j1zY/p7U5HpkysQquW/talkwZ6YUw8nFLPwUXpMwCfAJDVbrDSPC8FNpR708PWpUh1f24n+0HsgC6R+tqy93ISODalYiAqjOWKq8UOlTKOrevF86Drwvzce3ShhAWuTvRgniHmR4NxJoDCJpHEZPP0AjCHUVOY0AZkkUiEvBsx0ST3GFdKQqJL96jeRUrZIzHTly4FyLnGmtk+a2Fjj+25EYJK52T74IglTDKV0SOCdMmKB/U8rkixIoJU1+x5e22cnm5L7DTKrUkJFNCkaIhY/0a9Z7TyBX+nD/TTBRbtx/QV75aK9sP92GJM+F8NQDTHEdqveUSoMAVC/rOKkab6RQU0fJSKemYfTew2AC6TEAPmog1i0F/pjUjiuTZfPnyOJpVdJ/fLdsf/912bNju8ycMU1uX7FcFi5cKPMW3gb7KpY0FMOzWgLPahY5AqmVSLNAOupT6CZoQBZIb4KHoNhpTH3GNkd6kwfe7p4zEj/yARz1OyXScgiGzXPKewwjyzCLXUKglADpTiko6AAMktF9CcOVJFk96o9LJ8tzjKmVTu80OdFaLPvrw7IPlTnP97WLLxyUcMInhTkFqp7zRfAkiNIpRPV8ypQpKm1S6rwkvHOYfcfbJT8WGKqZlRLwOvkgSUNulFOtKdmD3KSvbDkoe+raQImCUy2Yq5zWeAzqPZI70/5J4O2FaYJMBQ8SN/f3oewyoqXYnzFERoWQEi/MV6wHi1Bc5k6qlDXLFsryBdVSA4k+3tEr+7d/JBs3vC+HDh3Se50zZ47cftc6mTtvgZRVjFWJlFzUoLaTz4hSNLOk0CYNSZx80yE2dzDCMLsqe/hN3gNZIB3lB6T46XAetSkxGjzBEU02Q/8+JpFdb0hf815JdJ6AWtoKxxAABJ4lUpYiUSizKEtM97QB0gCAlomOaSyFtObrk2ioT/qCRXL8YqF8dsInx5vLpSdYKfkTxsn4mgmyYPpcGVNUrOBJWlJOTo6CplXD6aW3tKdM1dzmFr3eLiRAEZIITmpNZRSTuuVJbwpIPfT8jw41y8coPbLtSL1c6ARzgElKSGmCLYMqPMRiaevuxSGQDOmpR3sDANuQGov7pBiZT0IA0WJPVGaOL5M1iwGSi2tR395ckxnxo71dcurkCdn6yafy+eefS0d3j0ysmSQ1U6bLmrXrdFHJRRb/NAHfSfCciAHyke7PAull8wlcbwdlj7tleiALpKP8qJSuo5E3jlSqzmAgSKxRpOOIdG77HWyiB8QXJV+0G/SjqNrtPH5E9iglCCouTAEkonuSoBzFYN+jSgqJKenrEm8BqFG5xXK+ZzyqctZKb85KCVUskLwJVVIMx1AQiZDzIcFRTacd1G6kCNHeSTV+KADlftbTf71dyFt1LKRaK8mHJCUCtd3QjiCZAkwZh38YDqjPj5+TXcfr5fiZBmlqaVUaVgLe/1RevvSpcIj0d45KHwOTgCAZhvpdWZgrkytLZNHkalkwZbzMqS2QSgjxIeXn8jhrp/ZIEyhcO3bvkV2798qRo8flwoULsmzlKlm5crksX7JUCgvytJ5TgE409HeCBfngvMvcbJTYSEvw19vP2eNufA9kgfTG9/EXXoHlNgikatlTsyHABMApANDWbS9IsuMgbHyNoPr0ajXMKMmVgQJV370AS5be0EgeWgUShQAkSElQkFO+XpTxQCb5PKieeUukaOJDoEJ9DVLcVIlDgOOljG/66rbMBCQ86hIH0tWdSvdyAyldSX5KegRSLBbaKthMI5BA6YBqxNcHzsRk/7FTcrK+UdraO6UXHXexux/x8ilwUUGFgiRdVjpGIrD1jinMk7L8HKkuLZJ5U2tkyQxwWQGglEBZf4mJoLnFIl0AQ0ibLIWCa5Gwf/pMnbz33nuyadMmaTrfKNOnT5dVK1bKsuVLZPLkyQhkYGtNqCkBnO/sB3eIrP3uciVWrqGbsrveAj2QBdJRfUhGGiLFMQnpS8GUYKjGQ0qkB6T5s99IonWPBCJ18Fv3gPKEssKkRPqgm+IAjweGUkbiEIUJpgTRJF6Mo/f2SSqcAO0cP+Ytl8rpz4hMex7iWAU84RTHkCVe08pd6jCyEU4EJ25uEB0OeLq7m0CukfK4fhD3bkoe4xt9Z2fAeYQXpVaWI+nBfj04CGZNabzQIxda2uXYmXo5A7bBkSNHoH7nyLp16yQP71MmVkt5aZ5UlIJBBQGSZHu6hQI4B98N/dTpbPSjphpgaWcnXOns2Xo5cfyovP7aK6CCNTM2Sm2nq9eslTlz50suqF8xVjfFAXGk+Wd/kR/rlkKHa/oY1aGZvfg19UAWSK+pu0Z6ZyOTJbWOer7JVASgoFND4u1gPx2Q9v0vS2/DJ+LrBFDQdgqVls5uj78AUxsSFJxJKdhCUwRGbgmQ3RVIGYcOtT8ngnDxMgmVrpHgpCdEqh8FgOZLfwBSH+vFa4SQQY/LAeSNAFGLZdYjztWETidFOIKc3UhvQjvJjdX1hcCLFzOGdgNdG8+1ydatn8rbb7+tUVTf/e53pRjS6FgEzVvyvGV6moz4juSvWbOoCphfreOL9moEQKEPEQEFp9bRQwfl0MED8vHHH2vegDHIDXDHnetk1Z1rpLa2BmWdDe2MW1alH+n5ceucLwuko/qsCAugOQFBE94SBQl6sQmkSM0B8euwRE+9K23H35fYhZ2Sn2yVIOPEMdl9SCuXSoJcn8jF4cjyFLhogBjfCYBUwQGZkbrj3ZJbUi2h4rskr+p+kVoAaTGy0AdjUK0RV66UfOPAsTlC1d54maqfI9tdAzxa9dsjI5PaizWTlIOcCq6UHJn9CZQuqPBRMhuQmCUYCEtPa5d8uOED+d2LL0l1dbX8X//5/4ZdF5I6josg0xXvKYSYeYKjIUWRHaAFSCDQM7sT+QIO9cxBRL4RSOmd94KE2tZ0Tp1QH276SPYdOiLBvGJZvmq1LFu2TKbXIka/rFSlUW5W3R/Zfsqe7WbvgSyQjuoTInTCAghgTHiKFUjBrVd+KEMVfdEzIFV+KucPvi29Zz8BIb8JhHxENZEyRLI4shYnpErj0cWPAEvyT+G5T+GVgKmAaeYiAJCIv0Iu9tVKJDhfJs5/SiYsWCbxvBigGlQhuHn8Rtm95m34qiukvgiSkqjN0ZEbKZBax5sjmSYBaEk4ovygaxnxb4DZ2XWxTTZv3Cy/eeF3GixAICUnNZxHZd7ZiMlqvnA0emWbWjnS2IqJm0YiNhuBlDH8KqVH+zU4ofH8BXl/0xZ578PN0oPsVJNrJ8ra1bfL7FkzlCZGM8gtA6TKubvmR5494DI9kAXSUR0aBASo6nhLgjzPCW2zsatlMnIeINckvUc3S8uhjeJrPyLlnmY4SlphNARoQmhNBEskgoNyAqAAgeITB7FSnfY5edLjK9SY9VjeJPlgV4vsOhGRaXPvkblLV0s11NIp06ZKQZ6GR6UjkihZWenUSlmZXWRV/RGxlbrVePeF7ER3T3hQuhyyrQOmXnjWL8pGANv69a+AwlUl3/v+9xFtNSFdWI+nvNwlDGIOPQDM10nUlCIv1fHMA43PwHa6b/9B+eyzz5R36gehl7ZTSqe33XabBi2wf+gUtCyIoYIT2McjIvUPdXNs/BVv2tybufdsVNZIQEAWSEeiF6/7HARS2uKYaSgMMEWuJ9roHOI3vfSSAjH/4mFpP/KRdJ/eJqGuIxLua9CExx6EOEYTRZCOEP8Od0wIoY8UvRn1LREAACAASURBVBSewwgP9YNMXjZH+vMny8f7W+TdT4/AUeOXouJxkKLmg9Zzu9ROrgEAjVX+6BcB5Bf9ft3dkAmgQ50oDXjWHGCk0vMIZ9344SZ55ZXX1Eb693//HzVsNQU7h49RC1+wffEe5gQERhsKy8979+6VPXv2yIcffijd3d1qVrjjjjs0KoohtMxDYENlM2liI8o3dUnwaUnefVPuBcndF7YSQxZIv2iIXNXvWSC9qm66UTsZUEjBZocwIw2BVD4+VVv8YrI/dUD7r5ezO96Ts3vfl6LkBanMjUhOAt8jS34vHFUJ0IZYoi2H8e4AkCjS5cWDFVDfJ0r57LUi4xYCdsfK3uMt8snn+yFN7ZHmpmZITEFZvGwBpKklMn/+fI1qIm/U1lXiXVuv/Y3pASORG1XdZlHindvP+Hg5ycoBC3I9SVNav369SoPfh0Q6YQJSBmIzEjPPbU9iFq6Bjde5uhBP8mptPgEe3w9JlfkJDh8+LG+88YacPXtWAXzq1Kly++23y+LFi9XWy750H+fux5GIfOKd2d6z74Pw0rn7q10wbsxz/tM/axZIR/UZO3Qf8p8QGslcolRebdikB4T7oLdfGo7tkPdf+ZmcPbxVVsweJyvm1UiqtxUp7o5Lf7JTwojeyQFowKWCePt8ZH4bI6GiKRIsmyGemmWgPk0EOx0Z9JEMua6xQ6WpXZ99LkePgF7Vdl5qEOE0Y8YMVVEJqIxy4mYlJwtKblV+ZKQqvVu8rEHDAqiNIfpiQL14sV02b94kL7/8skZmff/v/w4SYbXzVN3SqwVRCz3chTYQZbBedhSQ+O82cVAa1SOxaNnyKh999JHs2LFDTpw4oYlfaKu9++67tT9nz56dPjfBmP1mzzdcIHUvD5k3MJTCPhTgZgF2ZAAgC6Qj04/XeRYMbYQxqkwBDzSlI9o7WQ2DWiltp13I9PTW6y/KG+t/Dj5kRJ577B65Y/Fs8NbbpbXltHR1noRzKiJt55GApKNPxpVPlSnTlyJDPhI6l04HgI6D9zkPST9CSiGikEb4aGpolMOH9svWT7corYd1lChR3XnnnWrro3rKWPvhO5Su1DVuiZT7uaf/F4CpgyKtLb1CIHvppZeQK6BQJdKJNVw0XNdNl2MeCnquTiK1C4tdVOzZbZJophqkZ//999+XgwcPat8tWLBAHnnkEc2Sxb+52YxaQ6UYvNZBNHA3mRCZKXWbMw9ldk6HvV7rxbP7D+qBLJCO6oCgl4l1mIhwHNKIkgGK2kojnV198trr6+WDd9+UjvZz8tiDd8tjD6+TMSV5yJiEiBykwkv010t/V4ts2fix7Nl5QKZPvU3ueeBpyZu6BIIWS4wUwfkEdd/FJjJ1m6LScrFJWtq6Zc/e/fLpp59qCj1uTF4yb948daAQDDKJ5u5SJCPTfe6J7/7sPrsjnWao+u2tveB4bpXf//53miP1e9/7ntTUVpkDr0bcuop9rlTDyi2xMocrF6WtW7cqqDKfKyOhuDCtWrUKvNPa9A2N1AJlLOKDt8GwOpDjdqhnlQXSkRnBWSAdmX68zrNY1ZPiAjK6EyQQycNvm5s7ZN+B/fLLX/4CUmc7whMXyde/9rRUV1HtpipsAyzpkIrIht+vl9+98BLsg9Pk2a99S6bPXwUBF8mSo4heymG2eBxF3EZikDAKxoX8PAemUSpXurojauPbv3+/7Ny5U6OECJ6k9KxcuVJVfUqotEFaG+pw4+y1w3i/bmC0oDbIsWRtnPZLK7Wa966OTiXLv/jii5ov4O/+7u+kFrlSlddPe7PdPdPWasUznvYKYEo6kzuXqlYgdb6ztk9bMdVmyKLdlgvT9u3btV9pcpg5c6YsWrRI3/k3zSTDB9NMm68ZhubWTJDBgAN/aO/8Vawj1zm2v1yHZYF0VJ83Cs3ppGQjkN0dcd4+xHvHEAO6Y8cueffdd+X4qZOaE/TRRx+RJUsWg4yOVHOQMH2ciMjknurvlSDoOR9BpfzhD38IqaxUvvGtb8vyO9bCVsrql8YZQdikEsvqQ37wR1PRDvEEUY8olYdJzQh0BFIhmTMlKgLArl27tAYTpaq5c+emVX7a/0YsGYcFUgtymUCqfw8NFtYM0N3VASD9CBLp7zVX6ne/+3cyCVKgshdwqBeF69KbvY77el8ApPbYK4Geu2S1tXsSbKni8xkeOHBATSdcmO677z5dnMgwGP52ub4x42nQ5i6o6P4hi6TDfwxcsDBAvpBxNiJXyp5kyB5gvI4lh8cQtRMM+uENvqDAsHnzZpUCH3/8cVkN22UQXnb3w9InB8sAg2o+275Hfv7zn0kz4sLvWHuX/OVffiddz95OKyp5ygQgvGpiYkw2BVEDNrT38UVApePk1KlT8sEHHyiYUvqiR5reaDpRCO7MDTqUw8QNOjzf5Tz/UUQfBBl9cKWJ7Ux0gqLxgA+e+R2dSLP3MXikr7ykQPo3f/M3Mm3KND0jF52gZmeyCqzjVBpKCr5B4/P48eNy8uRJTYKyb98+fZ5LlixRMKXZhFzTTJCmuYCLFfucNlVrT8108Gnfm0zgQ7deRXInJc1Qs/wSDeAGdcKX4LRZIL3BD/lK3EvrP47G4hJmPQxsDchs9MEH78umDzfqJHr66acVvKonTtDfmeCDJlVrGWOiKOYV2X/wjPzyhV/I4aMHZOmKZfK//u3fIPqRhYjNRDIWWNaBon6PP+z6Sd1X481NrLiVNpktnzWa6OEnqFKqospKfiQ9/GzTtGnTVLIiGNioHp7HAqetKOrOisTfhyTyX2Y5dy/zNqEIz2G/b8HCsX37p/LKqy8DSHMUSGsRceTTe7LWwsGOKx5rXpcC840YDizdQnMJead80THFvlu9erV69ZnvlH1oUxdygeJGfqqtQsC/bQivNTUoADv95paHvOmOcryL2mFD3JmVxrNS6bAfexZIh92FVz7BlRJ+WCCNIcY85DcZiN76wx/kN7/6pXRDKrznnnXyZ3/2Z1IMm5pupEkREhkH78Q8agIT/Hm2/ry8/OpL8sHGDTJ99lT5/j98X4ryi5wcnQRU1FVStOR5nIllJ5Cj/XIiu4HQTl5WDCWQ0onCd0pM9PDztXz5cnWoEAz09C4wvlzPDDirbGpnK1XZpH5DSI4uddyGe/L8be0x2brlE3nht7+RAtRh+o//29/DnouwWVDHfAhwYHw+N/bAUNsfC0O4qBBQt2zZoiwDclApcZLET94paWf82+28cvdlptRq/7ZjiICq/cJ7JX5mguclZg1nKaZd6Y/VCTd4ro3m6bNAeoN734KGTma3SOVgmaZvo1CIt107d8uLv31Bdu/eLbctmAf1/C/VyeNhqJMNCLdp7ZBU2KMJkAE6mEEtbc2ycfOH8usXX5CxlRWI8PmejK8ab7I7aRI47ucAqTWt8bT4zucU+3TXfGdb+bfNlk9piKo+1VPa/o4dO6Z2P0qnfNEzTUClx58SlfterSTlTsmn/YKa9l6WVUnzSNkQTXZnOsUlRVkp0oOMLR4Vw0zH9fUn5T0kLfn5z34qhSWF8n/+H/+7VI2r0th8D7mezp6UzFmllQlfNEOfg903GkMIeFygLHeUnv0zZ84omJIqxd9nzZqlgEpnFB17BFS3M89SrNwhpZppCtpEHDfgVu7TrjiCKl/8wg2i+tnl6c8C6YggQBZIR6QbL3+SK0mkKjQ4qvrhw0dVEqXqR6fEQw89JHffc49mKlK7oM5+16TQLBs8A4mnCens7YF6f0D+9d9+qhPxr//6r3WChlGSREWOlEvKcwGUAull+Oh2EbCVQW2kTiMyyVOyYrw5HVKM8iGAUt0nZYo0n4KCgrSKb3ObuiN8tF+QZMXDMFgFUlvoeHACE2069k2xkpPG2pMQj/yfeI/CztvdG5MtSKP3EmzK+bjmd//2b2UcJGWmwgqgJj1yROFYLiTmPcX0gs7VeO4bTf9xe/3tQsUFhd58SvjsR0qqDNFdsWKFOvW4eNqSL7x3HueOkLK20hST0uBe2CtcEOy9qKeeN4kXYjUG7tGCqPObEV+zEulIQEAWSEeiF6/3HM7AbkQ0zDvvvCOvv/6mFIO4/dxzz8mSZSihDJU+rcZm2rio5jMFFF1KIJz3oxJofcM5+dGPfwIbXKt8/etfl5XLV8CLz+J4bOCAUwdJo9JCCrnqtk7mUNVA7a1lquy0n9JmSroUXwyVpFOEIEoAJ6jS/ne5xCe6iKjji9nwLbQR0Vl7ybmqgiizz3MfSq4E3S4c1Snd0Rbp7UcZ6eZGmDXqlGXgg4f+/vseBogXoyzIGMnLLcFCUgRZPA93n4dj6ViDcwffWPPgjQZS99AgABJYrWROGyhNJWRJkC7V29ur2fip6i9dulSJ/JnHu5OdsFeYl5XvVrLm/fDFnnSbQE1uVtaqdTpXk1qz67HnjRbLr3d+3ELHZYF0FB5WWkoFSLRCPSYPkh76jq4eWXfPvfLgVx6RwqISI1U4iYM5OWjCpJavAgVIoSpsJkyNoxTsrM3tPfLf/9sPkYj4mDz88MMAlXtguyxzZhQOhq5nM0xRuSNbQJ1QDAJwvDdu5xgl0MwsRdazT9Dk77T10RlFDiqzIVHS4jkIovRKU+2n/dTSfdxp5gaB8yU2PIMEKVK1AJ7R1EUkZ2lAYboz0tldL30R1G2SVmlFpdV+VFZtbe2E9C5SWzNDEjG/FOZX4Hbzkd1qvOTnoD5VYbXkB8dBLqW9mZ78EO7d2I1vNI5kVhvgkLP3Tmmeqv62bdtUQmX/sa9I4OdiVFNTo9L+UPlOO0GTa0Zyhm54IKP9SDVIahxuJicckkI43nIxWCyg8p3FqgmkZvGw6v3lw2NHYWrcspfMAukf+dG5AYuDecumjfL2m39QvuiChYvk6We/KtNmTAeXFB50TAQ6ogJwRHGjYymdb9lxLEgSMok6nwLSjUiof/7//rts+/QzuXvtPfLY41+RKVNNAg9WFUVBJ5bEM+ZWnUzGfsoYffeWGbmUmfndTcOxTg9yKY8ePaoJRChhUeWnKk/JioBAG2pREZxf+M56pc1NOVe26qa2FV+rAN2Htl7Ev+els+u4nD2/FxnxD0hL51ns0CPeUL8EC1EdAAmsQalFX3mlMK8M9C1QhpBzoLW1XwpyyqW0pFaqK2dJZcUsKQpPBJiOxR2jSKDk4u7Bo3VJwKY1LhuiVmQdapDYfTLoWxm7uulfdhFhf9L5ZKhPxjlElgQDMMg73bVrB/ooR2on1sjjjz4GVb9WKiph98WlItiXGkUnFtJzWHhPd3RJB8pR93Z2KJiGkFS1GFpIGTSborxcqUa1AFstlUYTU6x7gH9qltIr38PVThG30pTuMjXguvmuTuma9EmZ99XVly6+qyncYL2j/AOaRKZmdqNXwau8+SyQXmVHDWc3txRmQYgTqampSf7tf/xEVWPSYb7159+WWXOMOqyRLxkXHXrMJFErLorKlmEt3PbjH/9Y83NOmjRJvvrVr8qi2xaoeux1wJiZorywi3F4xjGhg6jWOZyxaO+H90jQsBIWpWwCah8qenIjB5V0H6aZS5P6tT5TVBIsKx1EXlTcMOveMXG9J8AM/o1ysX+31F3YLucv7JH+BMqJotxKBBJotJ8gizIqcFhp+rgkElrTFgpVVVV3nIvf5wCQfD4AZqoQC1K5VJcvlClI5FIkE9GqMuR2BdvAlK9yjInOxLV0CE3u6gIalZLt5CbGZvx+rQPFWUDidEphoas/Vy/btn8i2z7+VE4fO4GaU5VYhJbInWvvlcnzp8CoIbLjYo8c7WiRk+3t0sFqpnieIQArC/qxmiy3FDqAf88dXyNzKstkJoRwprr2o8vpr0zBPh2DNhNE31wrkA62+5tRSjnXtfwYqdeoTji9jjanZ5inDPs6z4ecZogLCqYpwnzMoZDgBFw4UshwRns4i+KkkNXMi8VSLVrp58ULXWunj/z+WSAd+T4ddEYrkfCd4EnSODd6vVlniBIInQuPPvqoFm5z2xQJQnQ6fNFmKTMEs1//+tdK/ib/8Nlnn5U1a9YMoiS5aTRXQ1X6omu7f7fnZrsZt89MSFT56UDjokGPNG2AJPQzWqp6fIX4A5hAMYBwDCVTCICYIMgoiM/n5XT7J5BCN0N93w9n2gl814GJ1a8lqe3iZDiqRDeWSKZkTomH9j8jgRsnFWRubwGcT2MkN1gjZcUzZULVAqnKWwQlfyZMGzb6ieIh+WRO/StlDriA0pmwBFIj19PyMgwgdTl9KGVSW+iL94MN0SAn4XxsOF0v77+1AcwKv4ypniRL73tAimfPklOoGHC8p1OOgkObyDFJp0PQYNCVYCMYYGPZGQLphLwSmVVcKosrx8p0rFXF+F59lABSXRC0v1j07+rRaABIIU06IqIB0oEFJw2kCq8M/uDz0JbqQkcnJ//mVwZICbR4DnEjsdKXyiQ7vkCPAillaWoQfpaDMOoU2o4PtHVdfdOvZThf075ZIL2m7rr2nd2qnf1MXuZrr70mr776qg5gAt4TTzyhzhpLdSFAXG3ZCusZJjAyEonnJs2G533sscfS9s9rmSzXfqeXckh5LySf07tPMCWw0kFFkKeHetnSxTJ9ylSt/hnIhTNIVcAIAKVd6to/k33HP5Dmzl0ov9IAYGjFpIpCkokr15JJA9lfSUi0xg5AMSsTSLEfJNZoFOWqvTmQTsuQI6YIYFOGnAVzZdrEu2R83iqcqRzng/0Y7AeKSj6/4/BSUdfFP3VUTWIAoZQb+bnXvbmAlDSmOO6cdmtKZwlI3K1NLfLG6+/K1p175ED9OZm8bLlMun2V9OTlSzP66mKkX/q4huBlJdIBIAXhDfcyBiWtK4MhWYDQ3iUTxsoErMveCEAr0SNh9J9HQ2gHANAtber9DVG7aygg5TmM9dVsAyo4FzWbG4Lgx1wSqMLg7KfCKvrBq3w0vCiG6gn4KHBGfxf6he60ML7KxbMD6DsgnEr0QXsx9clGe8sC6R/5CVBaI3+Q0ihpRPfff786hhhySUCkaszooWvdbB11SoDMzUngeuaZZ5QBkDkZLKVmJEpduMHe0qQs99TeA0NOaTOlZ582VEb50E46dky5zJ+zANLpHLlt6RwJ59CG2yp1bbvl+NmP5dT5zzCvmiTpa8OEigDgAF8Ah1iUYbVBld7jmEwqosBGbKWrtESK9ILhHB8ihHpVeMnLRbKQZJHE+kMA1QoZWzhP5k96VMoKZkjIwz4HMCdY4x7SLSc0J7mNYkhnlLdqrJm8Q9P8r/LpuYCU0lcU/1HCVSMFVd++hLT19svmnXvlbXCLI+Towl7ahsU3ivy1MUTDdYMvy9OwlLWPmEU4U6EUgIz3MIAnF4A0pahQlk6qlfmVeTBoCCCJfcYDhmMjdc6hl3POk2mP0q4wjk7jPWULabtRG8mA+dQHWz+0DV0UrV0ai6DWNNMNic+RYCeVyjEBB0qd4wO6+jSIV/lUrmu3LJBeV7dd20GUoCzIEOiYzZ2qL/milBqp7hJ83NJrpoPncldMR7g4Kh3BmeenyYDmAoaY0snjzjaUScO5trsZvHdm5vjMc9loKUrYpPtQKqVZg6Gnh8Eu6O2Iy9RpNbJwWa3MmF8ieSWd0tx9QBqbd0sniv95IJEkkC4wyYkD6dADoEsmKHlCmuKMAlgOAKkFBUe1x28+PyVYKM34KgBJ0wvATMYg3cCjH0DhwJkT7pfaqmVSVTAFE5NWRNpqIeU4kpIx9vF8VE+5UfIaqDw6bCB11NR+xWVzUQ/KQId4j5S28H0dSsm8d+ywHEb/taAPznX1Y6ygHVBrk3il0D4vQJEtI14NACmrscKmCFNIIc4zHTWql6N6wMKxJZDBsSE0mVIfS9xws/S3K9HgBj9fttcxg3Ahs5sjMeqf6k1zW0/Zly5dnKo8gzKSjTgVyupEeyQOExgrvHrBPhDa9gMUo5nPFVQ+PCPeKTwDKrvTdmocZqO7ZYH0Bve/O+SPIEp1npFLdL488MAD6tWm3TTTU+5OVnGlJmaGDlL6e+utt9RWSnI3VXtyOzMrXF4pmci1dombMnU1x3J/Sqfbt+2S7Vv3S1fPBYn76gTMJZm9OB9g2oH0f6dBeWqBcNKn6judMVTdvbBnekhfok2UwJMGUqvWW9WQXissYKk+SK6Yavg5GoFDB3jo8+ZKKFAoQc9YSGbTZFrN7TJj4gqctRrnRlamBCauBQPOebW32pIodGYNRF5dg2nx0q5xJNIEHEVxJG+hjVRpSnQIqq0Q94K3ZrTh9bp62YrFtxnGxU5I5D44ZbzQ6ZOU0tNFAQ21mEDqQV+pcIiy1ZTcPLF+qQQ7/3ZoPusm1Uotf7S1v124lib7MwhCcxEMLBWXmoYygNQtjVp7MnehGTPdn7YqAvuTEiieU18jTBmn8HxQ6LGnFY7EXgXIcAiMg5wiCeWUijcPTsEwebUleOWgr7iYMV6PztIskF7NvLul97GARdWWIEpHEBMQf+UrX9GwQHIEuQ0VRnm1Nk03mBK4qT7/4Ac/UGI8gZSecpsUw5LBr9b+ejWdb00FVpKxk5HHuici28bfaNskXer8uRY5X98tR459LjsP/U5i/iMyfaFXxlbH4XRpkijKqBAVNFyVLEgAhwFSTh6GobJeVbcB1EE20gHwo7MpEIS6y8KCuL7WGYTzKRTMA1WoVKLdBZBIl6I+/Z1wPi3GWWog8YLA7wCAkUi1ULZzHSrekJQcmo7ixfU6OwguNMvijBG/yQqgIQlJhP+iGiz/igII67Bm/BZRax/Vn5G+cD6AMyz58ZA6k+JIDJ6ECpxwjJKZQNoLSdXDKtbYZyxIpkvKxso9MA/cBrup+oACuK4Lhy4JY3Y0Hb3NS1YN60iiGWRwIIXtE8fK4KKY8aIIrEi2470ZPK5D0tNxFDlxT4IH3AprQz+o0f0QYkPQIPKwCEJDCMCkkTteclA+x1+Eqg/+KvRVIQwGJO4xuCILpFczT2/5fajGMxSQtlFKjPfee6+WoCgvL0/Hs1swdScRvlqpNFO9/uSTT+Sf/umf1Ev+1FNPaaQMpV6ez1KrRgpIL2eCuBw7wH1dSod0ul5sbZItu/5NjjW+KXll5ySnuBMlV9oAkszXSroOQBPRBxoqCV6tSqZAB0qZSUicqjrS+5x2NnFiGfWedtU4aD6MolLbLWPuIdWRvO9NIWuVJ1+qSufK5Oo1Ul12u+R75gOdig1+6kpggdSxxao0yoqrtOU5WupwgNRR7TuRxqu7v0fBMR8Lhr8LYb/giTbhaucLgvLq2eOyuwuqb2E52g55rQvLiZZ0JqYDSLHgWOxXWyn6gkyAqB/vSOIdh+QX7OuUWvT5PJS1mQ2jbAGcgTkVKCcDiZ2LGxdbskT4zr+5CLqzT101kLLfuBKpGdQBOfaVzmQuSCgnnriAH89IV9070tWyD4EWdXg+YLUEyW3mo8PzRXmcJBaMSAILZ2CM5JRMl+LKZRIoRRkdD+qWQdW/GUBUFxkM+CHNw7c8et0EN2A98ATRX/7ylxrBcg/i55988kmNWOHAHG6SZAtYVvIlUDHC6Cc/+YlGHdGZ9c1vfnNQZIy97kjTn66nyxXQ/N1yrvN92XH419La97nEvRfAFSVAkheaYxReh9RNBVgHbpIhX5SmTDE6Q1OyYOq2lXJC2xAECzU60/WwMEAl5CuXAt88WTznWanIvROqZZHkwJGjiaGV3UQpygApExFKkg4PkwTG+EyMGpz5LO2iYSV0C0T8notaHGyCeA8BtE+aIjBn9HVLHM6lGLL+Jy/0SHdPn5xC2GjrmHxprCiRi4W50g2zBE0LBTEAHivI0tl0BSCNQKKNIsTWA2ArBJiGzp6TdgRsBA+dkDGwn3qKciW/tFDzpFI7oqOTGhNrTDFfAr/nIszPfLcRbbZCKyV+5dJaiVQfDzomQBoZBe6BHA8MmgiAziSei5LsPCgXGz4UX+RzmDHOSCTWif7oRp+D86zUU9hIuRjEfZJbALD350pnrBgS6QKprL0PQurtuCbspmRVXO9Cdj0D9jLHZIF0BDqTk4IDS73IGZUi6VR54YUXlJzOhL7f+MY3NHzy6g36V26gBVI7afnOkM2f/vSnwqTCTCLyV3/1VzoRuF0pNdsIdMU1n4IBAuIBubzlNdlz5PfSFtmNSdMOKZLzg4mjwbvVeHBjp/SCoE1A86g+CgmVs8661wdJpQNgaX5X9B3cPgCsFyCTihegCuscWT7veZk29mHsM94IVNaup95jxvlbLzHA3aHpcA5HoqAhgY3BF1kX9kVTAmloHB/8jdFL9sW4+lgEGgLOE4Pk3YnyL32wY8YRnYRMLOJHdBbyfEsrTBLJSRPEs3C2+KbUSn9OITJeAUr74I0HmHtYztsBUr1FRyzyYqEh5bKXGbxyYU+ExJsL2+O4voiUXGiRnFMN4kG+hPZYj/QlYum2c3wQLCmJUjrl4kBJniwLAim/J9ByPLGc95hyLDqhXCnKGYOw3GKE48L+HKajCM8GUQ69zJcbCKrPyFhbYa7pPyYtjR9Jc8MHUuw7Bm7oedwriPccC3TlgQEQQPu96Js41HwvKj2kMLciMMUkQrMlr3S1FI+9X3xFc7A/NIR0PZlrHn4jdkAWSEegKzO5ohx8lkNJSZSqNgfet7/9bSXIc3OXpxhOEzKdTQRSSqIWvEmr+od/+Ac1I7i3m0EaNczJiPSlTsux+vVy8OQbcKQcghrH+Hp6zglYTuQNARSOJ027BwBUiZTTToFUIWSA/kRipUM0vyLHEHQbXyCCQq5+mApnyLypT8jUcQ+KJzoekbf50tONENQg/MMJmBqinXByw34HtToW8QIs8Q42QKS/C78ZgGQlAb5bQCWQkjNssz4ZGy3CWTV3otLgxcf8CfROF+IFtZbQSEmzMAnVFtn9w+B/dhXlSce4cumGdNgJ2lMnKgt4kU8gDJqWByDIRYaqvRtIqP8NFwAAIABJREFUKaETSKMQ+XNzQR2K9EhOpFuWlpbJUthJyzt7pa/5glzobJOOnm5pR5QUzU4EeC4EBH/LNuFnfqf8XQgMBFaVTIGOpQDSXABpcR7oZEVjEZoKMC2A/ZbrH4C0cEwVcA7gipDdPEiphcGLgL7TWDB2SLJrn/Rf2AsgRZ4EWmxwD3ypox7tZ5RWClV2o0nQ10gXhX24Fyp9wr9Qxo57WgonYi6Rtgab92hvWSAd5hPItDXavxsaGtQmSg86VSZGLbFeDz8TRDMrc15vM9xAarmk1nP/5ptvqhTxj//4j+q5d3vXr9b+er3tuprjaLeMIyFJS+8+AOmrcqLxfemJnxAviPce1JJKJcBmwLtBHaiEFkhJ81EgNdSfgc06HWi/dAOrm6Tk2E/1nIb8z2vleGZKWd4yyUnNlZ7WIunvDGu4avPFcwqi3b0tAMkuAE0/PMuU4MDlBLE9BzxVhuDaxCS2j+07pTdrf6Ttkc+D6jMX1pxQWKpKKiWUD5tkSYEEYQsNQXorAE2rCEgURNiv5ObLcdCePmtukn1trVIPMbUX9uEk6Eb67PVF8dnytcyt06PN/qGdMxeA5oP9tRIIdSek2pVYXKvJxeyD1xxtYiCCzc5PsORCYEGVEjXBlUBrwZa/kcrWF+mVC+3nIdHDRBWHiYT/wd7qhwMr6QfwQjz2hAqQOKZcSgrKZWyBXyaO7ZHxY9ulNP8EKF5n4DTrBv8VwE1ugXrKeB8woMDA64NQkIPvIjE4oYJYMHM9SNBSIRHvHOTcfU5KJj+EVYi0qC+O/rua8TicfbJAOpzec47NnDwceMzk88Ybb6hEQmfPgw8+qKR7Dlhbg2ekwcw6nXhepmUjBYoTg5U16cHnpLKS6EhJxMPpPkwRAGmn1LV8AvL9m9LYtlV6YicwOTCtkgWQAMn3pESKyeWDdx5gynBClbwgrVLqSie2SCd7ti3KANO004MIQumN4INQU5wzAIdTIDFZ2s8XSd0RvzSehsYAIA2HkIELk9kDqdfr4wsTHJFAIUhg4RAAEvbVcA4DA3yXOGq4ULK/CZj8TBC1Thzr1CFoIj4LUjHaivN4wkbao3zFgEhK1bw/xtfvvtAuW2CyOdTeKV1BqLloRy/rYcGIS8i0MfZUjelkSkJy5PdhJP4Ogy9aDhPB/KpKWTV5okwM+2AvhSNOO5IZvkj3NOwIu1m7LscPxxPHC6VSjm1K3QTSXoBzB2y7ESwo0baU9EHK7e/ukJ7eVkjNzXiW/dIKp5kP3vdkL55VX7NMKOuSZfO8smBWj1QUdEuqC1QnBlngmcQhnifx4sLkA/3Li7BXtt9DUr6/BawOmCq8YLmE5kjp2CeloGItaKWsz0V+6ehuWSAdgf7nQLO2JAIV6UdaARQ2SpbiYLIOvnNzmwFGGkjdzg1mYvrXf/1XDcn81re+pXxVTmp7fTe/dQS64LpOQSBF7I4cbdokZy+8CUfTTumKIKY+xSybRXA+0HNLaYNZRUiFgmqvhfswuRLMs4pkzTr3jYd+sFOJ3xOMnFh4talaidWR4EjyDwBQPJAGkzVy7pRfzhyBXa8VmaESY2VscTXCKHNg8wtIDuyMrAlFG2FRUbEUF5WlHTNcGK23m7ZEW5ZZW3al0isOnqtTBk0jj9SYZdWlpT6bCOyh3pyAnIN0vO3kWfm0oU4aAYxdaFMUIEoGAr30jGyidp8kJQzniwM4SdAPgMyfC7trDUB71bTJcsf0CVJKYT2O6rMk6yNpjdv8kQmoNqm0fcAWbNVcQRMLWQM0UkQCkuhDVHxPO6hMzdLe14Scsb1yurEN4AvJvr5DWhoOS6HnlMya1Clzpl6UymLYhLsYropsWLiJKEuEw9SSQtt9CJrwxZCWOwqCE+zH4r8g/XiP+PE8ChZIQelDEi66XQJjFqFphkI4mlsWSEeg992Dj+D5i1/8QpN1MBkJI4uYoIPRRXZiWW/+5aprXmuT3OnZrOeYAPov//Iv2g5yVmlaYI0lC6A3g43UAGm7HGx4V+qa34J9dA8m4GE4mljiJA95RUmA5Isx8wBSgKVCITy6njhUOhjOjGrvgCgTQGvSEeO0MHZTHqHpjga6NS29MnMSJCAQ8MfkwZkTnygFgbkyrvQ22B/HS0n+eHj1jWmBUqkBbCbqAEgx8gZAFIWqrVKkI4G6AedKjAwFKM06Rba6iQ+K6zUYQmnSf7DFZErybsgZON6Vkk/rz0I6PS91yJwVBTjGogBdOskJ2A6QwoyLcxlyfrE3JMGWNslFsu+ZBfmy9ra5Mg9g6se1IAPiGBajgVSbIY1yTPE1KOVhxsAk8HclUWEWYByGhsCkKWxsIt4D11wbPkJShUaRSIATij4OJ7ok1b0TC9UGSKhvQ3WvU1svaW4RmFliSE0VDyGjF9DZF88XfwSaQj9MHDwpgDTuhSMP/ezPmy4lZQ9Lftka2JYX46JU70d3GxaQ2gWVt2BWUOoIHAEDHDJ3Rhi7P98t54qDxVhzBr+nPa3W45qWJtI5vgf1XHqa2Ou7f7WMY6WqmM1a1qyMYo439plL9+Jvg/c0/Dgomk65XKYFO3u2QTZv+Vhef+VVVfeefeYpuWv1nVICAzy3KPJGBuFYYBvMlBm47+sdBpx0MRAyGf5IGo5R6LxwlHTLj370I+Wvrl17tzz84EMybfpUtJf1gxxKiu38NAPRdeuZpDgXDhm6SWYPXvsdQBnEWdrlQN3bcrblbemK75bWzqMacBNGso1EkhFMuC/QjwYDKdTgGBI0MywREzBFyQiTTUF1kIpvJVJ32+w+Bnw9sBv29yIIoGAu7HYLZWbNfTKhYBnOh7h8tdNS7SWQMsrHPeJN0mv2dSZgDqUm28g1976aqY9NcwYC7kBB1JCsTF4pypUQQAXCGWyjIoc7+mTz0SOy/0IjoAqyaygf9w0vNxN9p1PoMdrJgOuc6lrpPVsvDVs/o8FX7lmxSB578G44H4uREBu5CCDh8aqUbLnRHEEnmN0ukVBBp6DcrPtgGCF2DJ/gfOIcs9OHlDQf0xwSV/NAZYPpA20M8rTxw9J27LfS3fKG5AbOQd1H+C8WhT50RgzgnqR4TUcTgiJ8BF+adtDOFDSSFBx//Uz7GJwkY6rukcJx90LNX4iT3uJAyo6yEchhPgcyrHHTSHKoyNoLr6YvkK8dyp/7ITBA0wCvDSss1Q8MkELMhUIKHRw0+A3mG3jsuLrSQ8gvnQmriQwY9sbsMU4tOJyUHr40IOlYcH5NAwGXe5BE8PLCK8oBhqTiacaEGaxGDmCtd8S/6Evrvis1B7+QGM6sMyCFexFVwmFE2SgOcngQpGFWq2zvjstrf3hL3sSrp7tLHnngbvn6V5+BoZ22PBfoMKsT790ZqYS0643XVhBFO73olwSiYfywJ3ES0vcbh6fkV7/4tfzhD2/LhPET5Rtf+7osXnpbunuMYQ0vMMB5HiU2OyTzQWuJnVEWdLWzzYwxMp9bZXYD1tV87oNMel6a2j6Tw3W/l6bObbCTnQMVJib9fXTTQirx0SvLuE5EwkC11w3SjzdWBqDjZAZJHR59ExJpeaROSj23JOpIqgTdtBkAxyVIf0oEMAbnSE3lnTK58j4Zm7cAUlAlxqApSaKbfrBPjZ+HkfXJnjNTokhfi2BiF27cLvbjmAUeSQ/ef/Bv/0MOnjkhs++4U9oKS6SHNCim0cM443wIY8yGofaHsajcNnW69F1sliOffCp7tmyVQuxw391rZN2dq6UMqfXMHKa9lLZWuwybIaugn7mgph+rEZZ0syCq/cTQMWZrov2b0nQ+FkaMSJwHfjnMxVPSe24DSPjvYddDUO2Pw4zC55enqQ4TsI1GkazFp3RCjC5IqZ1w9IWLkFc2H1zaTrQzUCOTptwj4fF34YSz8PoTAFJl9aGT1NxLKgaBlFJBKIhI2gBeJuFrBE+sAXl5j5w5J2fwYDtY1A1jMRck4VmTJsrUmiqpgOBG1wKtNlxdA+70W0RAZUebapCW9DJIkrVAyqXeSkwa7YKXk5hBDfFsKqcC5yEBU2sC0S7HiQoVsvci7DotsE/BwQEg9wegmgRQzA0OBn8Asb5YHExLOdkhMUFcePfDT+Q3v3tVLrR0yKrbV8hjj9wr82ZONoCsQi5HHW6YtjC87AJEx8JwgBTmeR3PSRroAagWSJOgvfz+9y/Lm6//QfJy8uVrzz4na9Zh4KWlBg56NomZNdmjTuERm/VoKLXBgimA1MTRDBdIqdp3SlvfXnjtX5IT5zcgNPQkVDhO7CI4cwASpG9yHPg60Hd8RrSRMsEvQgf5E1R+ZgKyUU0aB6/UJz53J17d3jTzk+J5ki2gHQHJyQOGQCyCfPlQ6adW3ytTxt0vpaF5eFLlTsy6009pIDXLx4gAKW/AAtXlAIvjlQ4vRCg1w2u/cctHsv7VV1CKpkhWPPSI5MyZp+VGejuR3AXe9hAAqBQqfAXs4aXgdFaCxJ+Pcxw7dFTeehkUs917pLqiXB6BhrL2nrUYwigBzWbonOGcgK0TCxm5nD6db85mb3vgm8G/cTjoIsv5b/KPMoSTEqkZJ2Zee5L1kujeLR1NGwGmWyGR7scQ7MIUxH7xXCwGkET12gx9hcbih5kAQOvLLYTEWiqdfWMlr2iuTJp8l3hLEIXmwxxjoplR3oal2hvRHRImwLNAIz3M5EpBOorCSM85wNeR+ojsP3BGTtddkCbU1rnQ3QMiMNfBmJTBgF9RhAeP6IppteNl6dxJUkPHHB8qHl6YNilKhjZjOTrZSqX22SqY2j90QLJVDtTyDXYiazJzxE/8iVyG9AaCfiGRi2goSMH99RKN4UEnmvBq0fDDBBYHxvz6/EyWQLtcmQRClXA8IIEC6gJRxD14rFFefOkj2fb5MZk9b4l89evPy8L5tZjKiJlW6ZbNcSgaDpAaKR3k50GK1PWPhrjWcSfxGhIpRi3VNVtQr62lVW21zHnKADyjqpp9CFJWVRsklWZObCt9OGA6GEivt92QqDEOehMn5HjDy3Lg7Ho4m/Zh8nDxYWw9pBC/M0l8jIhBpnQl5GNDLDbBzBDQrcRvbJg6Bp32qu2PlUPTNlJ81l2o4SDuBqpUL4ZAESTS2ZMflOkTHkR+oRl4bggTZffYcXWjgdTdhe6+d/X7zr175Ic//pGcbahHba+75Z7HnpDc8ZNUSiW5P4W+DGExzWfNJjAAGILByLE8TE0u2Lu375Q3AcK7d3wus2fMlMdhepqNEtAhzEGdNdg5QOkG/cMcrkGwA6642YWV7bUWMfY/I8HIbWWuAGeE665oS8CL+HrvWYk0fSyNZ95De49AIr2IiC6cApUSaBMOYHGHwUVND0zyHeec95dJJIUYe9DUKqpWQ61HZFNwAk4KoQZa4WhvwwJS9h8L4yaxYsDHZkR83jR4a5AfUG0HIHoujlV0j3yMV0t7nwTz4HRB+YdOGsux8pVh5Yx2t+PVKRMrS+W+1ctkzdLpMhkmMA4EM10ooVJqdDYHTNN/6syxv/GdT9WR+ZiOjCDPr4ivDF3zdeED4n3ZwtZTKExZB5vNacQ218EedQ6Cbwc8tRgCSMGm/EAcH4cXMdLPch7IRhOulNJilMwtHgfbXp9s+vS4bP2kEZ7EmfLgI9+Q5bcvwz4cjB1gtTjGA9h8LJizmxI64ZnDhirVgBp3zQPCuW+lEuJS6sVFcgoC3eeYMEyUsn//XnnksUc1VJRSa9wxA1ib6sDVrXXM1Z7LSCKDuvuaG+06AO1OeDqg2v9W9p54EXZSVAPNQTJfqDkRFCgK+IrVYqgLIyRSBVKbiYkSpxP5pDZS2Ni4cDHSxziG8D9nsDYWqj+4pymNSDImANr//CG/RLr9UpI7V+ZPf1hmVN6PyTwBTwQAbrVXCxg6gEZYInWP3aH6UeNUvdLQ2CBvvfO2/PbFF2XGrJny5DNPy4qVdziBqwNZOa2pSg0uBNi+KPiqZD+Ypu/9bJv84n/+TM6cOiXTZ86Ub37nr2QKaoT5mJKPXcwTYL8kpFwmermiusQ1yi5YVtPRvmKb6cyCjMIIJbSf7UF+FWgZmHsexNn3HNLoplR0t8T76iTai9pb2MFP7ZCsDdTkSvIG8KjiQIIEUh56A9OloGgFOKR3YnVAvD299faGhzMGR+DYYQIpKBAYuFTDGRurBkisaMytWI/G7a7rl/UbtsmJs60oWoY6O8glydyCETygfhrvGc8MnZ8iP5645MPtN3X8GFk2a5KsWzxDFlYbBZrFFEBBNpMpnRqAs4S9yO8d+x7HgF3BLZDSzmUYyublJ40GAJo4Kon2/RI5vw3ayAVcvhvOIERQJBBVgweqUjAOoDeW3ssIQJ9hiylmDgJJurAQEktuuRypiyKD+UWUhxgji5Y9Levu+7oUIN9jDCRjP7iHKpFSHkg6QMrRpc3l+WmPHUaGb54rQ3qxgEogPX3mtKx/bT3oWBtlzd13ybe/8x3EkIcgJUDKVhmFbgJ4nx0gt3KdlfAGY6gBV7tvupuHMwitJAPu4NmWt2Tnkd9Ic88W8CkhtYBLmsB4SkQhLTHCyYm39yI3KQGVJZr11hMAWtCgaLVOQhJiyCdzl1rJ1DqjTZ13C6COuQfHBTwYYThHedF8mTvtXplUvBq9UoHz4Xm5zIBGk7E20oFs8CPSD7YPM7UAfu+ks2PVg5dfWY9Ks53yPMKM77rrLikbU2aeHCVnjla213loaSc8f4AjihVGvUF4yKH+b9jwPkp/vy6nTp2Wh7/ylNy97l6ZPhtZlbjxFh3G2KBHO9SN4jtrYlM/nH2equKzv2jDZxkT0z72p0/zFmAOxpB/tO8oBJhPpKMN712IePKRRtgLKbodTIi4hHND4KpSkCmFLFSDiKkFUjb2DqTUW4BzjB+wsIzoQ7i+AT0sIGWvm8JUfFiAQ0Q4JAGOXfjiMyw67+48LL8HkHYjg0sqAThEoS12bC8eagyOnwBSecV6WE0RFA0Kswi1Cye6paYkLI/cvlCevLtGKvBQaZEk3Cgo0SCrSilseuknxKWReSINlpvxSJAyUOHll4oSGCVeGGr7D0pn6yfS3fo5eN6HIKRCfiZI0g8BIyrfE5oMOIlIDQw+ZfjRiI6rMrRXhW9SZ/KQSKFImlqKcc35MnXmwzJuFjyJCIdDrnsMCiMGsyyGMELHPdAYG6jDcJgZvgfQT+/aqu28+db2FkRWvQkwfUXmzp8n/+E7fyEVY6twJxiw+h94elrCYaBpRmWnpTVzVhu52VQedft1r2/gmcaSyYBFMoy0eXJA9p18Wc42vScdscNYdBFayflIswykeRPhxKvTI9wLxQdUGrY0CamEan6a9uRyJqVVfl6Mq5ed4fyMhwiA9iPxRVHuZNRwWiRTqm+XMthKPcghj3JyA8FCViK9AUCasQ6aznR/iQfKZDf//u//rvkalq9cofkaJtbWQGPiAu3s715U1SbhQi89J7ziZHeA89oLTzl5zutfWi+dLT3y4L0PqdlnbLUJI9Z5QDXQDVCZYIVLGPnEGIZUMHS3xTovCLbOGFWmlz40+h4gdXrhKIwckUjzYURNNWLsIllLsgP+iWaMiw6dy+FwqeQX1SLAa4rkFSCopBB2UUQ3SQzjwZrA/xSA1KTFoi5AO2RAkEtBGvDV2/suyPqtO2XXqWZQGyBRgEtGudLHdGh4/jEYQJNQ0Zl3kDXawb4GpEC67e+Em6FP1iycJE+tXSYrZgTxt1Hz0/ZG7TgrjaoRVK/NZ2SdSeTIUcFl4QZdLXXpZMKEQ9LbvFmaWzfCnHBYcmHQ9sR6cXmAJbzwrAnjI0eQmYcYHcJ4XwIoBydeCKYD7w2GdKSyiUNNDBeMgQNqEsAA5YbHrBRf+TI84HKnJr1hGLCtXoSxmaqKZq4YcYcvVcLsl9f1nqaoYJHRz+ptRV4eTJyNGzci89TPpbRsjPz5n/+ZzAGgsoooFwdKoz6V0syksYI7+47Tw9pB2SgDoMYhpZ/sfQx3EOuE7AYhH577M+9KR/9nSE5xGs7Js0j9xgJtuBdK8wmq2gA3XQxhUCMdBv2XRKb7lCZ5tjPZ+ei0z1CUYHNzYtHp20/nuACpPwAi/oSqJUjuvFyq8uditIzDHsXoF+Q9tc8rDaRWrRkZidSuq/ah21Hg7tJzDY0aarxhwwYNBnj++edlwYIF6YQiKdjwPbwhMDbSwOfYicnPZKy9UprUEcmeoAiSkgutF1BY7z15d/1bUphTAI1lnTz08AMYw/QFcKx7NJopiACDy20GRDmxmP/JsVe7F3YF0wEpnuNcNQM8E30GHjzHFNgYSZjZegCe/a1gwrRJa8t5OXb0oBw/cQq5dFfJjNlLpbBqJp4520abORZWjgUC83XNmJE/aNgSqVpJASpeqkjozG7c2T4kUVz/+WF5ZctuOdMJohAyXJPawFySSvSFpBZjB2vWc3IFeShSgyFrDMREpNg6L0sml8tjqxfIo7dXayRGMU2dqm47my6ZfGpUFQaAlLVvzPinwZpgYZIf4MIAa6gTbZ/KRXiHu3u3QlJt0jZ5CEBchTFzaLEkSVoBlGUYHAoUr6q+ai70JGRjcJL2RG9nMDAW/LdpyKmwAOkiVwH1oSYhf6KAusMWGNYdwdQBoEHSg47D69qs9EjYo4JOJNSsSJRGzPhGBvrtGuHkg8mFk3D16jvAw3N+V8OVmTeOuKnvXIwsmLo6XHfRCcMvRwRIYRpCGOGhIzvlg49elcMnN0v+2FapnoponFLUaQr2qDNKE5ggRyi99Qpu9N7Djs2Sw0mS8lWq52ZNPE4/4Bubf0DBFA33kTvqJIv24JzB1GyZCQ/w7MkrMD2RhR3SaAqSKhfgQY9FwfTGAKmzjtk70Hd77c0bN8mvfvUrjVBjSsRvf+tbGgCgdwuz0wA9kH2BceyMTwOXhjHTgwij3CDT72F6QWgIgMjPEVkH08/Hb30gG955VwqLC+RZlO9esnSRFJWW6NHGyunuhUwbumFAGDnfeTaXLD4OQ0KHDB19BHWHC04tEOY0L7mTtH1HIKGiKN/FpkYt4rjh/Y3yyFeeltVrHpCS8ZNxBprZqOqjdXjUtPdrMMEwBZHrmnwZBw0TSA2QRaCfsXQDJyDzlW851i///LvX5XBbRNpBqI0hzM8Hrh4nuU37FYf9UK2eMAn4keWGUqkHuRX98NTlQvSfWhaWZZPL5Pn7V6DWTEBKuOAyoSEHCyZzjCRkXZEcrzhpSGyNA6Tm7JiE8D7mETiQQUZaD0nTmbekq30LHsI+eAf7MFGpcnMiYn/a2Hg+5m9UJLLLq5EatVaP7kspjvkS4XXHqsr6OZ7geEn4aiB0z5JxtSirXLEUhxdBgwSxXDvdFkfgiMKq4JSdHdIe5XpI7pDSzOJyJC7RSm02U+yMIS3Kf3TG/4k9J+Fc+IXUn6nXInu0h9kSz4E83JezDqmhmsZo3irOE+UCAsDxwglh2IX4GguOcRyYTo70w8sLZw0XoC/K5p+ZAJqJLy5cbJQzp4/Jxk3vyc7dnyE1mk/mLSmXcZMxhXNOog0NmDA9pnpAHNxRLNZcEJjtPQFzTCwJ+hII5Un0pwllNLIRI2P8iEU3ixfpzeYJUDLjIqlOJmYw8o6T8SV3yywA6ZhwLfYAxQ3SqIelLHD78NkZHLFYklEAz/T69W9GUTJBFDaoQvtZR5pHbdy/e+G3wuQzd96xWr72ta/JHKRgpCjWj4CLMGhOBE5nzUyvbbZFdvTaNc++q8nEedUhfv/VV16WzR9vkonIkfvY44/K/EW3wR6JvoYdy0idRrPj3doY/ICGllJYoROY3GX+7Wg36S6hxmWoUGblpRY5UNdeBV8VYPQU+JmaKQAVE/u//j//Rd55e4M8+NBj8sRTz8mEyZVGa+JC7zIp+gjgI8Hpvf7HqEcOG0hV2YUXOIByt+SK9uBmNx3okv/3xdfkFOJouyCJxklaB2BSxfZhgtIpkMCLDtQEas/4wXFQegrchlhzYCdFhpi8lMwuD8v3/uwxmYoyOppNU0nybDX4aVx52ffseP6Ea7CT+f2AsER6ER9ktyRajiMpxedY8HYCHw6inMFeJF9A3kcsACrx8Cgn56Wpsc1BYM/En6kUOrY1B0h5L74U7HUcCX4k2fCOBdNqFrJ43yF55WsATFhFvYgZ1xZi0ivxmeeiPdkpzWDtPJd5kO7IkksiZtBGJKFTSZeSosbC2LrfHJjomo6zXfLTf/uZHNh7QJYvWYEJeZfG3DP5RASk/aKyYhj1c6SgGPVxGIBlwdSIGUZCdQa7pRXGHY8u/+5DHHdOjlH/2D5KkDYpiy18R9Ai0FFVZMIOft63bx/SC26RDz98B23plqpxNVAvV8mCxdVwRp6WhpYPpaVnH+gv7Zr0t78P4wYrtR9p5AIwqPt8jGiCZqMJngGajupuJzoXZo4pD1QIjSdnXL4ODuxLgMCKG+tDMbi535Rpk5DfMliJ5wNWBhKl+DGWL5FGdbYYaBpUdvgyz+1qv7bqPTMwkb4WxTNhf3VjoWFZmrcR4MH+evLxJxChthbPztDBEuhLH6PkHCB1X8/ddtcIvqRJ3C8F4WT7tq3yHhxQx04ek/ETquURFE1cunhJegHlIMg07eiIRhKTMCNoMA4ZMZciiR4Lm11UVTjyWSB1THCYa5zlxvlHPDDzOO0kZQwM5sQP/9u/yrvvbEAQyR3y1JPPyOy5FSZehP4JhXf6Zsjn+JMBUmN1YTZrjHVB7gI4mVrln3/7mpyBBtYL9RbJxmDUxzTHOCT9l8W6kpgIVJOZAdvvQ+fidz6AEMQAf6wb+Ri7UYM7JuvmVcucqgKZWIqch7lBGJ1B1EZBLKbnYgoz1PPSB6kSI87HCBCGGCq24ZEFKSPHmmCC2Y3ECVsk1r0HoWn1aE+D9CElWgBcOcQnEYlxDq6oVL+HclsaMrex+RiQ1fRlcOVrQmd1PuVDTUHMZEjzAAAgAElEQVRdmdzbkIfxXtTqAtfNW4bvKc1yQLHcLnuLRmKH2/oFQGoBaqgM7JRILZGagMG4ae0KAGgnAPTc6fNy7kyTbPt4u9QjfLW8rFwqyio0Y5BORrSZ8Sc+SJUFhXlSVFIoxQhnLasaI9U11VJQhTYSIw3pNQ2yapGhNMHuclgU9t0dAmmlabsAEBDoOGFmLGanYkXRJGx8SxavkFWr4DmeOV2qxsNE5LsoJxF7v+84Epn0gLAdgvqHtsaxb6QPXl1IojC1YxGk3sAQR9q0aQLgLOT7gMaLNR7aEtRapuSLItUbTC4+T6GcA5Pk+OEOmVB+p9y75nlZsXC1TsueTuTMJFjhJAkWmdO4Rp7QnnRwiPJwJFJ9thxNjhlJgRSiMPuQVQ5+9rOfyRG833/vffLEY4/LBORu0AO4srFBoBkOkpgtVGaKoPZCmaiqC2VS2rrbtHz3a2/CvIJkNysRUPL4449rboZc1LZipByhVMNlyR5U2zrbgX80YzO1Oa62bN7ACmz6xrBT3CEoKTwz+oz1ObEJ7AfHXZDA/XMh+Z/Qot55+32prKiRJ596RlaunGfZlXqccTdTy3NFn9n7H4X3YUukdLowtRjVdvhrkJ1F5L1drfJfX3pTzvQg8zdCKhMkVtM2oisQM3rDUQOqg1odIUH54JmNEbygkoURweHpB4+zrwUe+x4pAzF+SolPxhUEELGRA/rDOFSZLAdYsSAWJj8Geg6iM0J5mCSI5PDDFsSM3CHQfMLIi+iJg0rja5R4C8Dk5PugW+yQPF+z5AdBc0LZW0qjnIgmxNAJLbSZ1tO2Fz5ltzeYjiwjZ8YRmheEbTdGqReSjxcqfjQ5WQrG3C9lMx7DcdUAYPSBAvBA7cNBEukXzEa11Wp9HgOANiOPRp44KzsBNNoclbbz7XKx7qKcPnJWGk+dkwa8It2kc3GB8EhvF8pZIKqMeTH9yDzeFQUtTcNxIY8hI3rpmGJIJeOldtokqRxfLtUIkigaB3CjIGQDXYyWZ0w6cEa4i9qxfVTFudn2Uo3vQDZ21q7avHmzAikXnzlz5siSBYtl8aIVMg4eY6QtMDHiOREsOUfkWNMGOXL6A4yNJqi+KEWR7MGE4zPrx+0iWILzFxFnCag2KQRPMAu8kuxpP8M4pGqehKnDlyqQ/p4w5jrurWKelBVPkpPHz8u2LSdk745mWbLwHnn6iWe1HUGWQHb6NA4Vy4+xNQCivCsDpFZttl1yvXNXJWgCEEuVOF4wEu7ffvttfY2vqlLb9sL5CyQ37AR1KCCSGoYFhc4gO37cQJkJpkOBKy07DDHGgkSGx5ZPtsqbb7+p9thVq1bBFPQV2I/BMeWD1/GjQ3ggUpbX5bDWBFL4gOxNxi5raterxqgdQyC1xQP5DUwnrvwXuosGkkA0oJYHHFj/yisa3kxN4vHHnpIHHr7HjCnuinYYX8XAkLze/h+p44YPpLRrIlM39XTeYB/udNPBLvmX19+XA00d0gbDvdpIFUhpv4NdD50eh8hPCY/FviihRXg8ZPoAV1kU6SpJdUlNflxCLSelMIooIzigUn1dEggjxVk4D2o0bDhQ8/IhTeUgpVhBURjSVJGMKa1CnZkKKSupkiLYAGvGwbPuR/XF7i3S2rQF4WnHIJEilA6Njfdi9YfdjZKIyZwz4KwwHazirmvaOKNR64hzfz54fEbS2UQKFCqSmn1F0hMZJ4Wl62TcnGeACtMxqFAigfelw99JkUYV3F7iKoDULZGmMzdxNpv1SKRFZP+uA7Jn+z6pO14v/e0YuFBf40htRjGdTARu7kJ5PeDOhtBv9O7z/LR7aRYjqM4hkLh9WCBqZ0yURStvkynLJjj2FZyEp6JlQnWywfZRmzVI7ZF4EWRZ+oRVAgiglEhZB2jdunWap3Vi1QTk9sxXCZMbz6mhFz7w51D6rRGp9erO7ZLTZ/dLT38TFgBImChjEYsio3tPJ2y0xcYpogDLLPqMfnIyNNGODRdSEDzEeH8hmlwpU2uXy4xJSxHN5JWjh5rkxReg0h6pl+lTZ8hf/MV/kCWI9FEhm2opjfD2+aef0cgCqXMBI9kDGajiM4jixZde0gTLzz33HBLOINoqD4XeuAsZGf8/e+8ZHtd1ZYnuAlBVyJEJzDmTIiXmnESRFElRVKCybNluezx2u9s9nnnT33t/3q/XPf25221Pu8eSbFk5UxIpiqQYxSAx55wjCAIgciqggLfWPudUXZQAEgQgW+6ZK9MAKtxwzj7r7Li2DhT+R8Z6b/XR7YA0ciH3iwqjIpF61QBgeTfRhBAlqO+89y5cbg2ybMlSuBQekYw05M04AHW7iKuP0WoZnovmJjoIBAmi9K1q+DNiuiuQRiL4cLOoAJnv0ZIwmqwhbOH3Pt/0uTB3tgT8q4sWLpGnVzyNVw2YayIGfupQqKXgeaY/06/tBlKWg2r6BRPycdRgUA9cbpQ3t34lW09eljxopSHkW2obXU+fnRDzKKE9MH7YABMhxAAJVxN0fj+aYA3qnCiTB3SWiT1TJLk6T8KFV4Gv6H+DCS4sB9XFrSqpggocRg+a+nAVtGHkoAGk/WAWT0ZNfDryz1KCYUlLKpR+/SplQJ+bkp58HcCdh1zvKnAdAkDryNxD8ly3YPgEhjknqnPwd/M+NwIjxO7zjB7SwEAKVRyY1mmxIy2jGoQamZ1nSbcBSwA+4/D5XJj+hplFZddpkTzXHQSBwOTtLNpETqgNAL9vnSmFZnVYgfTq2WtSi/HxI5qdGJ8ELQbdQ1Hdoj5D3cWxbWHj4VGGarIkaPLUqmla+bEhxuF911oiBHDK6ZEt3fp1kREThsrwCcPBSg7VlAkaugCxkeC7LopM4l/6QHnwvs+fPy/Hjh0T9q06fvy4PseQIUNk7Nixqo326JGLTc4k5mpXTnsYUSIwoncTWvbeQv39jYJTcrPwvFafVdagnLcWvlPQtcWzrTDuhVooG7zRj84GajTpG+CHTgl2Aq/oQDC0w0oI9pIu2cNRfz4E50/WOv7duw7JhytXy5FDh0F3OEIehkk7efJESSbZTETvtPNk5aBDNVICtgVHavgXL1+St956S/bs26f9tpjfOWL4CL2yiiUuHobqHg+rSyetJZXYM55NZMYLtl4Asr/n5d+Qd999VzZt2KxcrI8+tFwemPWARvXzT95UiycOgdIwyJy5Kef2zJWsXGyEvTCPAQAigshsAU0eWd6auvOcDa/lvVz3VFgwvgRwbJuMs9B9YDRZE3zbtecraKUfQIbOyv1z5soPf/CfdAR8jC8YgyeaafIfAUiVIYnTDFDiAIGHVa6C+2Pt0WL55KuDsu88hJ59VbQ22vrmsK3UoXKBQBrEoHMha0AKZhXJNpIRNZ8zqr88Pnu4TO0j0gUTEahFDih65jBd6WZxBfgrwdBd24hoNMo7K6H5ll6W4hKwcpch/FKBLo1wjTbWFcOFc1FGDKsFsXGt9O5egbxB5KqBlTshlKU19PWWhs3MDNVjAqk3Yh+dMQVSR4RhfaoJAKua2nK4E9BKF/3Ta8B5FvZ1kcwu0ySj6wxJ6DwHp+0N4wbATVPEmiPUTA0RcXP+2Kjoe1uZeDlE+XplfrXcPFggJ786JQf3HpCi/GLULoP4Ng5J9gis0J8VADiyW2UcXCZ8vipUkDEvlgEhpg9pySjGPw6BHD9cNIzOOp9mI3J9Q+SARN5mUuegDJkwUO6dNVb6j+yDLo5wZ8Cto9FxnMP1I6IWSk2KPKgHDx7UPFYGmehvY7CEJiPbRJu20Hx+WzvPsCBjifSlG8c3rBQk3eP6oDDG8sIco9vktRvH5MbN02BrvwlXChjW4SZqhLw4Tk2fMjbRhwdAR/5pZmovWCf9pVv2YDRo641zIXLJqiVkkZCerhJdPOkf/Aim5JGjB2Q4yy9RTnvvfWOQt5lsUox0rtShqPfVYUCqmi/93AAP+AUvAUQZ9KHmnooWJY899pgMG4HNi1V0CiPm4vUYqASCr2qCypjgpDciON6AmHNDRKXKPIMm5Jk6kyYcLGdOX5B1a9bJts1bYNVlyUMPLJHuOT3k/LELcgN+d1o7ytSGCj9agd0Hd5NB9/WQToNyJC4T46qs9iZ9jBYnOTP0sMFc84et6GNNvgKvyQWm25Um+8mT57DBvSf79uyQadMny8//9meqDMSz+F6tOedycQPjfbo//e/t1kh16+fTM/cJpjZL28vw6wFYZu9u2i+fIZe0FkDKoACjdfUYZJLOhhRTUTmE1c6F7oPGFkQJmw9gmQWQXT5rnPx4Edi88Sl1z4WBzqjpp/YSRtlYOYJUcWBhYn1wHSL3IRAfhDWxHou/ogHpqGDTrrwhtwr3YGc9gV5JRyQnIx/0YkDYKuQS1mRBjODfQ5VMWCOLRtwU4Joslaj2yfejAmpANRFR/7LyW9D8mLzcCC2HPqcekt1tJkiixkmQnIkoZwvHpTfx60TJNrgB2Uu6+bc7LKOTUY5RaiLw2VFrx3CHSsKSf/qGbHhtkxRcKJKiglvqyyK/ZAOjbZiIIECgEXNDTTEBYxtAOwsSzNRDcFmPr8+rVV9MFDJ5rgTfenxfc2Uh22h7BnMNPJBImmeJ2bBxg2XGgukyaMxAo5ly5DCXjnHtHCK/BM8DBw5oB02aiJMnT5ZpoHxjqxVmDKSotsc4nSmjpVkZpw3M+A/zS3HCRqV5ujoGYFJHbydmX6BrD+7pllRU38S/QqmoLdKWxKapHPqzYxNJRCAyGSZ/ICFDsjJ6Q6aS8Dr+jmNCN27aMVxxCvH4VVWNKKPdLJ+u/kRugDi5V+8emrO5YMF8BTiDYNEgkxeYIgAXWbved/m719pxH4qa53ylDvPjhya/d88e+d1LLwq1QpaArkC6U24uc1tpztL3G009syOvG79T0Ix8Rt6xv/G+3X1Ef1KO+R9HvA7un4DdvOrAc+kHP0Q+CmlWvvWB7Ni0U/rnDkAvq2Tw+0DxwTquKkXGB9qDMt80TN9oUr1k9k2R4ZOHypjpYyUzF64UnJe0mUn0VbvH1mCt5cBwFX0MPOs+ZVKnNJCJ8b56uQAa6XuyYeNnMmXyePnFL36uZEgBaMk6fy53+D+Kaa95X5Q01dZQMYMFS7KzfLx8Efm1b6/eIl8cQEkmzCxfco5UYDcJIxKobRIwaGxwlcBe1tCUMgCguWnxsnDSKJk2vLeM7x/U8lBlyNYcUl6KwMPdiDF5M/DKsKfCUq1woFF3lqyCeypUgGh94RYpK12HhXQOCS5YkEylqYKvFbtgPSLCYbgZ2PqVroc4psxwOdt2uyrE1tRvIPEsfTqcfG7juE4tXBdJSAFJSqzSCHSoFr7FhH6IgM+V5KypEtcDkft4JucbujIDWSCn5e3Sfam7LPMzPTYah5OaMZ6QdfH8RgM+50eqGKOULNA6sO64HN55WE4dOA0ff7Sez7hPGIxtZgGrtu2k2vx0z930VfMX74EcrrUAPDLxhLEIElODMnjYYJm7YJ70nomSQih3IaDv5WuX5fjpo7Lv8H5oeAfV3TNy2HCZMHaiDOg3UAb2H4TFap+Rz8fzq0nntTWban3Re3J5iHTMOWed+VmBxnQEGc01pTxhnP0INAbg4sHWoQtO+66rY9f91IsbEGXKHca+Gnb+gT27ZT3Sjfbv3Qd3UD95COxKk6ZNhVmboS2T62AtJUKTV5ngtVTujAzSzDb5tM5vYycYFhTnXoWKAq8VSGbDoklfg4R0ukMOQysmW9fn6zeq6+Pp554Hk9gIr3PB+BwpQ6oSW8Cmi6W5yYu8xpXxdSB1AF9nCWwYLQ8iQleHuIGfvhXc77a3d8rbL76Ldh+JkL0AihdAJ4k14/zt6tpB9k1JTaEkZgek36h+MmzicBk/Y5Ik9bBOb29Wil1HRriMAvG15pE0VPFMhTdvydYvNsNP+pG6gH7xi19oZgn7ZIVYcUVA1dSRb4Fdr3Pi8lZuOxktvYkJIpmzghseCODmggWE10L839HzpbIZ/rsjF/LlcjG6EwJIG+DDLEdL2TCkMRWRSGaWBdFfe2C3dBnTt5MsmnKPDO6WIJ0hszD2aaN7boBCaUr0KB7R3ZhUy8zVNFmVPphuMNzw3atSdmU9yMFXQTM5C2EolkZojfG1GTDHE1HSimg7NFIHKAyKcWpoxrs0UnXGsyUF++FgB1aQY7oHgJT8iT4wU/nQm91WusJnOBj9vh+U5Ny5IlkkWIDmDLO/UUlWuOGQ4R3+SK9Vz9Vg8UIZQkElR7ZwRlX90NYgxrh/Vn6BiX9nnuz8dJecPngGGjh81C35w1oxpySb4XNGyV7MAm1QngBDkUjtNIlRfmhnJaVwl+DntBkzZO7yGRKAu/FqOTTjrRtk9bpVciX/ElKYukGjmo3uADOlHypSMlPTjdLNjYNk39B4qMHyCi25+Fpx600+4u0t1KJPOeakBooR/8cmHmSTOGj7+3ftBSH263LmzDl1Ryx79DEZN3GCZOaYVjG6l9t/taSawyTGI5BoCiAsePJBI7lC9gkxRw1YK3FU8+mXJ/Cqb9SM8xuvvymffrJKN4Hly5fLvAULJRGau1r/9r55CU2Y8AKpbVVyt+PlnsVkbNC9A5YoFMZoPIiLF7w+G97fJBs+3Ay3GnJrQ8j3ZvAOQMq4gPK64hkT0dmztKoYX4GcQAnqObSnzFw0U0bNAOEyTUmL/q78uKl993UgdW4ldiyli4P+WgYnf/KTn2hLcWabuHY5sXnVbRmDjvpOu4G0EY4mn/H06yZJJnmaem4+SvDL+Zv1cuTMFdl38jx8m2Vyo6QCfs5y5OtlIhgQANFsZ8lNT5QxQ/rKPQO6ykhQfTqCZ1LDqlDq4Xwjhti56U5s0ou0soUTrl9h06wrUoWeQPk3PgJ4nQJBCUpQK6C5IoobDKQiywCalu3HYwDUmPfeXHwVOqtFKSmK3QTJE+BHt8swgl0+MLvHQbMk5V5cPEgW0uciTWu6JDCXFCWkzPkz1VY8AF7II9XFZxegKe20f+tPQ7isycfYeUkuQpX2+r582bl6l5zcfVrK81Hdwp25HYeydunR1JPmgJTYTx8nwZOaUyUIL+gD7dmzp/Qf21+Kk25KYbhQzl07gwVVKgOG95PJ06ZoMKkr8laD8GlpfZFV1NSM00uyJgta9jdUleIS82/XN4m3RBrIergWgtS08HcN6NwOINCzbu3nupAHgmJuNrg/586/XzLSUXSBgBDHwuXiKiWYdZNEyjV1PK102mi8GWMrOE6YAEiVVeVoUXNZ3nrjbTmKgNc8VJ4tWrQI6WcDTTQd34qRfiObTvjbYdp6QZogzw2b5w4V1MmRLw7Lro17JO/UTfROwizBF9cIxYGbKq0xNr6jRphIucXfbKhcGiqWRFQkTr5/skx/cIZkDwSSGm9N5FligbSl3mF0R+3DPLz88ssKni+88IIMGDBAe5/FarHtEP8O+2o7gTS6o6hQQtvQ2mZGFGld4zVyzlMYbkA5PHulRK4BSL/af0D2HjwinZGmNKgf+myPGyO9u2TLgF7xaNZl8r59rIGHlprCqhlLGK1Aqu1GjDbKa7qIINmZjLZgTApGC43sXpKya2uluPBTuBEApPUgkQWbuK8SGhaKBchCpdygamvT3mL6hU26byKtvKbxi+qCIFgzgFaDIBlyYn0BAClyU+PQqreusQe4VwdIfklP8aWAzKTbSEQ20b88BWzlKSDdTUIZok2eVx8g03W0fNYLpoaFXnUcjKsfubbVeTWy4+NdsmfDXvBQI4cQGmq7DAqc27gAopqRkywHpGwV7AJJfM+P3FMNVGERVSEIVZ0BZva0OviEc2TkOJh10+5FqWFv9e3WIE83AYuPuZkuR1KHTucO7URQxZMMWsXm/Yitk3Hem/pzyY9g62Ij1U22FLSlMxkjgJuvIWOpRtkliY2D2DCOI9vg/fffl+07v5Tu3bvJ/AUPyLx585CDmq3PHq/17tQ8KQ6cJaYuGX4GH5NYbT05q/703vC5BJsdEmYbZXy/DuNz7do1DXTRP9qrW3d59qlnpQ9KNVOUPMQAkNcHGjHtOwhI3TLRdD4Eb+k7LzpdJCv/+ImcPXhW/FVorwNt1IeYhKYeUVnAh0Nw85BVLYBGUkmQeaRKo+tFGfjLwzIAhEPTFk5Hlgc4J1iSSPen3RRigTQS2LRpdN7iDQYs/+Vf/kXdNY8//riMGzdOsrLglwXGuBzl1knJN/+pdgGpWhi6KMxeS7+RRgDtaFlDxwAqzTp+Du+tXr9b3vngI0lFQv1jDy+VWdNGgYXJeLF4nngKKrQEKroRYXVxS7oP7HX5rjGcDHkCgc4RWGhaG9+Ky5Pqoq1SWrBGGmoOwaRH/XYlOh9WmxzDOgTC6tU8gn6kSfemEyX9oFEtjSxV9I1xa4VgqRYHPYtlr6hACCLNKoxqqZCvHBylKVLT0EUOn0yWPYfCklcMNv2codKz32Dp27+P9O7VDVR2OZKTmo3KLKSFgaaPJp7x45nBVL+v5VOlBhdP87vGJ+f2n5eNH26RC/sv6/3HwzeqveqtGd4WcYn1pcaeK2RLPumGYLqLggiuqf49NDgriS/SIMOsBTNl8Cj4QWHehZGY7cOCdFxRhnkfzwQfIROu41ANQ9eWMe2jftG23L9L/ncgqoxdETLOO5+RssS0I4IdGwg6jxtLaM+dO4NUpHeQwnVEsjIzTTdWuCuyOsPC4PNAa4pDtZ3x9bENMrUzx7LUVJNk/I/xHOdb5XZfVU2ta4/8+lf/jEBinaxY/qg8tvwRSUBhRKQAHaDstb4USK2cRJ6uHW5CZaXkMuH/2XDHjcP58sqvX5OC8zdRrg0ZRafPOLrkaM5DQ6nH/NahFUg8wDW9Jg1yCGUE8Y0aKBS1gWpJ75EhUxZOkTnQSn0ID6hoW6PEqAbRrdMRjjjN1AuS7Mj7D//wD5qORy2dG1lOTk7EtL/z7P7pPtFuIHWJQmoWRwbI9BGK7DZ4J6RBFWOSr/pso7z1znsYlCx5XIF0siIIdU01zx0yR5zkfJs+WHMFB6T8SzNoWBbIQJCegcnABtBV6Hyg6ao5IMX5n6JPzHaY9ackCM7TRES1qVGG4MgJq2/XlhdqQAnpNuoHNVLGnZf5a3H0nzKPjfXaWvKKcAbAzI+E/FpfHro8VoofzcgkOEBOX8qQ/ccEpNYp4NhEthw0s65wYWRkoO85ztsdZm8/BDS65vaUTOyyuV27624bSbh2MmDtr/JLVbLlk63y5bpdUnuzDv3BkRJD4YZgf5NAqlobNShoptRE+TtNe2pkiZmJcuHWGVny5IOy/Pmlpr049hg6JXw258Wsca4is7uGETTk2JI8hFLSXiD1LhWnnd8NkFKY2Ak2gYntFoBJ4q113Ngwjh05KquQGL7ji23SKTtHex0tQEQ/nWDK7gmkVtSOBKZtsnEwGUxiaKwSJlkyM3agRWQYQ83hipw+fVbeRc7o3q++lOngGX32yafQi6h/9JHInILgbVRxMGOocu/VSL2DcJe/uxY1ej6bvHL+y0vy2m8IpEWSE8RzMkOGDSTZqwuB2XrIez1yQhOgSKQjaMvocogN7xAZrkVfeklvlPtm3ysLHp0vKT3x8DbgZJ7j9kBK+eL8cexZQvzLX/4SweJCmTRpkjzyyCPSrVs3BVJq9Hc1z3c5Lnf78XYDKYXFKaGGH4kJtTR5zICF8dDxjHTqxIMoAj7VD1d+rAzdXbp0kvmzp8uCxQtBpwXzGCQM3mR3dbraKKd5MGcYRLVgY/fQT0XTnlxQrJ03dF9KkuKjc+EC2jJtQO35egndOiipCWgBAs0ojGsK0pK0Fl6Bk4EkQ/Nn+qW7gxopQlgKpGR9wiQqkCKNmK/he7UgGq5jilF6D4DpSADraCmr7SsXrybJqXMlcgm8klWo2CovK4CbAW4AqALpyBXMRYfPHDjTGdhgfiV9QOngE+DPtOQM5DIiLA4BP41yxtVvrZELBy9JCkoe0xPYUwickUiabw+Q3klgmO9J4GQpMMtBKcBOM6UXxZfWKPeChHv2g7MkYyDulVOkjIpImSJFGlN2sFG5pH1ez6Q0cUlpxmeTeb3T/dzu/ebcHLddbJCP+hosSrgrKDAhoB2JNzR45C4EOTl2+Ih8+tFq2bd7Dzb/zjJn1mykc02THoP6Iy0sCpol1XVys6RSCssqpRRFECGYoPkFRUjBAgsYQLELym9TISMZcPHEw+TftHaNbEFJZp/uufLcE0/KtElgDENOrzHvrEllfaDGvDeKhAJpewbKflexE8EmsjypPWSphU9vOSfvvviBXD1+TbpDnn3QSH2qccNh40dPDARCSToUjzzG5IoUxAlANQQtlUBal4x1lVIvo2Flzl8+X9J6Nwekrkm7cWd5/dne8uKCggL57W9/i8DfGRk0aJA8++yzqnw4rbUl/2oHDM1dn6LdQOo0UjO51AlZJUO/k51t23Mmkq6BRbUJrDb0P/mxyB5etkhmPTDforFZVIY1xgi3V881T+cBOKV7stdJQLI+ABXLAj8NG5GCKRZHPGrrpXKf5J8H0xBa/6YnoK0BSjprysF5aRODTWSexCMmYt0kTUjToviPZjbJQUyqFHdxlClrWkwIvzQGs0C6jmR1tETIQt/tQBZInhtQ1YT7qEAVzY38K+BCvSTXr12SC9BGLqGY4GZRoTHtrTZE8t7eIKcYOfweGdB7gPTt0hd+3aAc3HZYNq/aIqXXEKRDTmQChLsO1SX0TX2TQEqzis5+biwEVN4n/+bBwFMdzLkufTrJzIUzZOKcewVdOkzttbZ5Nv5HHlE3t1GljNFhO5d6Nsi7lWBHz3e3Jr27iTCANJ5AioMpXgmslKJjBXLDKi8fZJlM9BdPn5cP3/tQ9sCXmZSapmbmnMUPSlKnLG3wmIdODyfPX5CDJ87LGRDEFJYhp5lAjX/JaOBVUVYqmeCK6IyAVb9esLIQ+EEAACAASURBVD5Q8rlpzSdIwayRyfeCdxda7sBeuajUC2l5bh1aevtTTfUP/zXVSjsGTLmZ1WAjZiEGhZRReeokl7/Mk1VvfCpn95+TbJDu0BdPy4/BT5rwzFyhaU8tNbUuVQtAKsHYVo0S0UZsrIldgjJu7jhZ9Mg8QXWuRyM1JaA8or5Swwzm5s8LqsXFxUrcwpxkKhkMOA0bxvbL5vg2+UrbDaRuYMzgGJPeqp/maZ0Jon8oWsnqVZ+ogz09LUWWLX1QZsybY0x3OuI0udTYAk2+qt92Xld7YlLtq2nPyaJGWqueUpr3ZJjhZGmJGrXS+nNwSh2VKydWSnXxQcntgkbABZdUq2QwRCngEIFtYI04UlCo1dZCezbtRhBc0cID5toZRxdBIog0nnKUWaZmIFkZXUbL6rLRZWSUdO09V4KdZuIReqsbQH1cxHz8EgJfQHlpCRZWJRLlQ3L9ylUpKS+R6zeuyeWrANoCEHQAIBORa5seSJdenfogNQwBLTj9CaLFV0olgL8zEhGwwkKvJYFHO3ykTTVve6N2SCMS28IvmkcIV0gKmLmyeqTLiu8/JtmjM5DmAz9oGgMurKF2kBm1JoxP2xzGR+Z9705X7cD3HTrxp40sG8XAyBnvyhBmm3G5juj6hytXydoNnyO3NFPGIAVs9Pz5cqW0TM5fBbfq9ZtyoxjaKHhaK8FvUAc5qWfAS/NGkS8NNMpCH6I0FEbUwwdbU1woA9E994fPPCWj++dqbUs6E9gJwPCfKmEKncnWjje2XlQrtSuqzQNCIGXTZMNHBsuKgUdYPwWHS+TzdzfIQUTuCaR1YMSKC4GZjQQprN5DcUwIpj0DcwHkh9NCIcBWoQothIBr33v6yozFIMseN0wCnQ2zrw8L0cTaDJByybJrKSk0dTWTvIXELbZcludktggVrs2bN6up/7d/+7eaDeI+f7uMjDYPShu/2C4gNQsiqiF+HUQ9Boj6OE328KpVq2XlypWociGQLkZ6CYCUQ8uqJVrzxKqYBzJLjUBtw1uaq0cgtYsQE9kIkmVtBaJOGZA80Azix2tZUgdWj/hrUndto1y/ugW78DXUDBeB44ItmeETpRBptJWFAkZYWW2hgRVcMxRCYAE3n0jhRiUNJ5kkdD407EtAz21J6CV1flSAZE6RLJSGssthQz3yR/G8miHi1gS+xZ20HiW17FeelBhAZVQ5gPSKXLpyUf1CeXn5UlwA4uLSkFTeBFCWYFuA0z8DrRaC6GbqR9sWag9KNgKT6s8FpJwRBo8SkuIktVuyPPb9R6TPjJ4GeKC0moCdgcxIMO1rgvpnAlFdjXwAu6qJl7QuLMg7chn6cFlXztp2VkMfOnFcNm7bLvsRUS7FRtYDHK83kct7C5kgpVWYL5yvHqlUdWztob53BLHoKlDKRRQ0wJ+aRDIUROzry4pl8uD+MvO+e2TCyOEC+l3NWOHm71deOYphNGZvcN9YbVGNro0rXx+f3uw6/EfOC/IFQ/4BpGikK/s3o7x3JYK0l5E5g1zppDgEnXADIcg+C1i4sPhttujR4CGixZWIEfgQpR8/e5zMWDRdsvrhD3rrqFEz2o+dgv+015Qe0U00Fki5RpgCRU7W1atX63r7m7/5G7kXpDJUIL5NOaQq3+1OyG+SnGGWTPSIDpQDSEakV69eK+9/iKg9apmXLV0ic++fHdFQNPIf4wBSedKTNgOkroKHQMpyRrj4za7NZmmmX5Nh4WbhAHqghI5J9Y0v5UYeSkfRYzuu9gZ2fzRao2bKtB5ozLX012IhcAc2FHYUANOigukhPraaxethUgLSpAfHZSBpiCRnjkcHUYBo6lgs0M5aq+BcvN6cURN8saOki5mkLYaouB7nrAVPajmKF2qLQ3Lx8CU58MUhuX4iD1tDuiQjZauxmhRqRluOQyi4vUBqdMaYwwaHYl+PjfJT4GneB7IT5OHvPCRjHoLGQOuY1iKeyQXPTEsIrl4PcHaEo6/tOPI1IKVbx+X6qjWjCwSBUpRDBpCGp8Um+Hf2RrG8DYtqx/GTEu7SU0rxmRqYGxqigjXjQ6l0PcxlanrVkKVEuAvioFXWAwziAEQBTVlAWWaoWnqlJ0kPMN3PmTxBZt47SJj0RCBlFotRGpzzjLdrqIw7FkgBWGgqn4RKMFbQNaIFMKel5GS1fP7+Btn60TZJ88FvD+Jy9jSrI6E0LLEEpA3WoFklGcJCKEhpDMD1A8svq1eWPLjiQbl3PtolU5+xQKohSAYayTJmLU5NT9EiFXN4wZFyRbfS/v375e2335b8/Hz567/+a2UM+98ASN3KcIsFE8+x4k5PE9u+vGrVevnwww9B0pwiS8HGPf/+mRHFgADjBdKmZ/QAKYVMczHtSSF9NO1NPilfM6tZGbidehsCkCah0VY1WIn2fYqa/TOSk1wAHxCBlOcDMMLcCCO/USOH2GnDDEDYfES9AoJnJABh6hKkCFcEsUWguySjnW9Wl0mIXSFg0AitDG4HR1br/Fx6fn1SLghTURR5VhJD4z/Tawq6L+Jg4VJ4e5F29cHvPkbEfpv4a5GDGoTpHOJWgbp65DvWoudRW4FUsVxpzNoKpDQdkE+KgoSELJ888MR8mbF8oghTXrCI6iN11SY679KgmmDfnxNMo47HSN6zA1ITXTcbHukWE1A0zsBqLV6iT/TdTWD3Ry70RZQIg65GS0jJUsudk8FL/s7KPbL0KzUhQZoWBACXQJqAF/yQNR/cOgHM4YQRw2TZ3Dkytj+6mlrpZeKTyZg2Amzk2pj3HdMW21iUISWfoRMDFU6oOPRz98cyObn3gmxauUWKLhdJfSm5dAG0JDIHEDK/uLK2ApSWcXBlgCsWmyk31Oze2bJ0xUMyaRFYz5jBQW1UzUKuL2wDjvyFmpW682iuWVvWQ8nI9cjoPBnEXn31VWQ4nJYf/vCHSnzjWqR/m3JJO0AjbRrdNovEgJvXx0muX8tLDI10nfo+EhG0WALm7wUPzDY5qBxPC7xusUX1F+91nJ8lqvGa65nul9ZpqqeAAgAGJPtSGHX2/iopvHxMPl/3DoTmNJjR4+GzAgUelklVJaQH5YKJIB/h32EIeAKSWenr8qOCqAFaRhUWlQ+lpYmIqNehJ1NSynBJSBwkadlDxZ+BfjrSE6BsGNa1ajaCUjTV7DPYElfFMURKKTQURLItaeM9ijQ3Caaj4Jbe+vX7sm31DrBipUp2Sg40JGjd+I4CKYlc2nhEgNRTxkXyZ+/Rcu2+mRl+vrq+WhJyfDJ18VSZuWyKJPUmpRrjF860jwFSJxi81J8bSN294HFM5rCZI22rxvdcOjEeiR1ykUwnl9BCZ+XmTbIN7VtuIRAIUkZDtk3Q0AwQllCaaLS3UEAtCPojWVaK9+MQMSczJwQPbhufTBk9XJbNmCLDuybDw29idoA2fMMgvgNSr0nc7uGzyd+mgo4sTMyehzsDHi8U/cnpvRdl7YefyelDZ0GIjsR73Eojn4PeCSyuRATQ4tCpIi07FZVNpVJQUShD7h0si5cvliH3DFTScK7rOrjPEqB9qjaKgWoAaXac8hZEtQlv+hp/p5/0xo0b8tprr6lm+vTTT2uQj8Q33l5mbRT/Dv1aO4GU99IckDYFUQU05a00i2/16jXy3nvvKRAsAXHsAhBgUFTYtSAKpO687qcLPkWrmozHyPmQjN8l9m54ShPd09+ktChfPl75rmz7YpN0zamRJx8ZClaoMpynGgGgPJT130KhAEW2GkQWxZIC90MV+hIFENxpBJl0KTSQALqipmV2BZDmSKecqdBWBsKT0APnZ3/7dNRuAziwmAjgpujF7MYRoVET0rY1dtnWdL1qmwwT2dRke1SUhOGvev+lD+WrDbslNR48q9BIK1CBQ58RO5n6bUfJtkiF1kvzi20EUoIo2aOq0Fgw0MkvY+aMBphOkC5DQGSdxAwI88ymfR71HevS8O6wf04w5X3Ye6HHIRpooi3jYYTnx/B+Jf6dB9fBjlOnZNP+3bL37CVkaORqpohaGwyYsEotUmnFTdJ0N4g2/7P5jxg3uoy0CR/nG0UiAztnysOzpqMV+QDJwbUM8ST7fEVVZyYYmsOU9rYLSHlaqtlcOrSI4AR23LzsaUUegVuXy+TFX70kR3Ydke5dekgK3BZVFZUmKASE7NG7F4pNekqvfr3QZ+uarN+2DmXgV2XanCmycNlCGTRkoM0V5iAy4MYdFmNCIEXQrSUg5bNx3bLm/s033wQ711Zt3khWru7du/9HBNKvL+HmTMUGmAR0SlMm1qwCAzjICIIgHV6KxlYLFixQCNQyQqXFsRLO3yOsSK69bNM6e3TZscJEn6jKgzmoDepPkyJN5nFGybeDcPqNN94Bg0xYpk8aKY8vQfvZlAqIZblUl1+DlgryZybxN5Sgz3ax5hTW0X8KougimDenzhcCSLvKsFETJbvzcOSNwifoBwsSm+9hN3d5tcY0xDMzQkEQpQtCyV3MomRQQ3kB0C2Q3sOwH0Yl/yGySxMqgUn/daAzO1goa95cK3s3HZBEdBtIS0FbawY02JKBKj6LBb4+Ba16xQFpA8Y7ovlbjdSd8+saqdNEzSAzFayqoUYCXRJk2JQhMmXxeOk1spvUJzII5pDKaKQKpHY/UWwwlmo70aBVj9r8h+4EpM5FiXuEm1TYcHb35VJ5Z8sGOY2I+/XSSjwOfId000C+1G2jZALsoMAoNSL24IN1hCr0u5O4RqniMM7UNSsQxGR7nQxcoytYxCYM6IU25JPBN4G+ZABaNnqlCmH8pTyaAmk7nt7MhWcjZ9USA08mz9cH3gG0yj54Sj54831w+KJ/2rS50jUrBwq0AdIEyHtWZie0pOkGt1YW+mvdks07N8mqjWugTJTLiDEjZenDD8mIIcNUbSDxeoBAygXATpl+ahpNNVJv5N41TCTRNfPOmbvL6rLBg9F1wuMGaNcYdNCXO0AjbXonXqvN+w4p5gxVXAOAdJW8+847oFULyrLlj8uCRQvV1xZHrVHBEx9TIb89kHINEkh5sNzTfMdc1YAo2YugLWHCKmE+Xbx4BW0c1svmTdtl8qRZ8vgjD8nIUb3wQfDSkRWgDpQ3FQBT8JjW1xXh8sgFhL80LgD2m0CGHD1+WdZt3AX/ULY88OCjMua+2VAbwBeJaCdlElSoqijQlKHezP5CzJU1QIoXldnZ7OSmZzggk1kHXFiwI+tRUaVVQfiP1HhxNX65ebxINn2wWfZtOYS/45Xxngd9cspRqUTGbTt0uJRnwKMixgCpDqMLEDmKPjfG+JvtSSowxsGufhk8YYBMWTJBeo9FKg+DTZGovQdI3Ry53fZbBKT0pJhHIzQyDYkL3swpmg6QJ1rWH78uv3r3LSnEWzXgP4irJ9kJSaqt1qiWhwFRvuY6qbITg8lcILkPJxzwCDO3ng3vEJ3OTkPcHNwSnRARf2r+XFk8boRG8OFQ8lhdTrKpAds5b+vk8+s8BxkqQSsZl4IMAwBpJe6Bfe95nDh9UtauWisH9xySkUNGyg9f+CvpnNupqbnpUVz4eLXoWPE2LL5PPvsYecYVMn/hA/LQ4iXSp2dfPGe1JMFF5lP3gbl/FsBEiiZsCpQGKDk+/A/P99obb2jAibX2jz28XEaPGh0ReEM3GT2cQhAZFpU3o8DoodZg9BEiJbeec7Tl1w4H0pZuQncQfZqwbNy4UT5ATxpG5ZYsXQbex4fMDqNaihth/PxazXRTcl0zaNQ4OT5mcuBWgblk7oJ5oX52moSJQHIIuhNWrfpMhg4ZLt/5zndl1KiRIBlWalv8I9hhtbCBGmn7GmzNPUmnkVANtg45e/Sk/Muv/g25ozWgkZstj6OPTEYmtVGjJTAF1tSim1mLahE07e0U2wk1OGLtSU4sTXv18dLo59rFfYXg0D9RqQQSuzful6ykHBXU5BRwBOCT9Rg/v2Uib8vk8zsR896dIJb2ivfp/KYxkXxG8NkiogwVWxm9U6GRDpNJC++THmORlc9MGmwMZs5jTHvvzbYHCNr60O57Ngaif2L8GZE30kQgJTMVRYKpT2jHgkkhtfQrICt/df0GKUWwsRG0cwE2yKPo6FiahW8YwqIuKT0l3SD60xR3mGE23Lk650lsZV0mSMmVx+fMlMfGj1Euf902tQsFh9HQR+qvTrN3Wn1bx4Jtd1VejWZIbbSKWjKUh08+/kheB71fEuT/oSXLtLOoH9wQjXDTKeObZ//Vh6P840cRtPU1az8DBd7bajWRpJrlnX16oVMECHjInEWwJCE7S49143FuH+VsNdZbHYJzDbjeBx9/KG+jpLwraPSehCtwDigaXY/wMGv/Pc9ulCuTixvxiNh0Rr0E5xlvWVoB9UVbuGjrCJr5aF/6U+uv7WV12bRpkwIp/XwEUQekekMeBp/W1tJ6Hc/eWl13TaZOMB/t008/VaDj9ehOYG2793DObpfTxvdcAzeaMtevX5c//OEP2kKDvYfIkcjSTnd4Ky1aVfdtlRhn7jcBUpDoEt/Dl+rl3d99KDvX7VYgJf9oIIiGgoi00vQhDV17sMgt+MiaaAZI9fkcEKjQmMVMIGV5IYE0pXuiTFwwHkA6XjIHolYQSo0D0ljykiaD3p6bb734Nf9JB6TWkvACKeGNNXLxWplnmjMW4dfXQS33CvoZlaHNRhhaZipeS9ACDR0iTWs2oGoA1Y2d4p1Ho+fvLAYhiTJ9kyGwzFegcy56Ecrjc6fLs6AiRO6HJOvJaDVwwI1bS8/lMcnbIwCO25P36dYRX2PXV2qBO3bs0GoiZteMGTPGPI41q2MDPl5zm1F2ttxmUJmVcNOnT1cfJ+kX3bqixl6Hyi4qHqo/uXCHzed22uMnAOV3YMGmgLv4YTTkW7zwQbVg+SX64b2ZtsYfT08ydzN7TtVIrVZqgdQxHNMP/X+A1Mqpd0I1v5NVJFYtJYsPeSUpFGwzu3jxYm0o1pmkE3dx8JzlSJwnILPLI1Mwfv7zn6Nh2sgI+Mf2V7pj2aKbaM751zRSA6SCLgMf/hvSnz7eJpkA0kb4D+h3o7Crj5QOt3YczQWceLrY6L2247XX8eaS0mQtR/pLAqIji59eJJMX3Sc+29HjWw+knsVrc9GtmWg0Ul1gipDxUsGKH/TBemPLTnl90xdSAbLqOshAkG2y6WZRLTSCm03MTc371GmyloqdMgIpq9YIBQ2JjVJeeROR8ZA8NmeaPD9zlvRGTIFAHQFSgAFzXRWIvCZ1B21GtBCZS005J4Cy+pAyTb8kFQ++55Vx93knfl7lgZ+jAkNi5l27dummz7W3EB1RSdRsDqrygEHKsGrF5kHoP1YligCIt7Zv+UKtyXIEWeei/cvjTz9pxxfpgZoqYTcaVdNNa5VoNT/PaGU3dql00LiZ9eKevh2LsTVf/SY10pYcz4YK7ZxWUZEkllURT6IPDp3VmnIEPwCF43aHd8euhJOdBAoEZVYgkURhBsoEuePG9nL31g+3eH7vLqxlzqzKMjqHmuy0WWCDrH9xi3z+wSZJRoUJHbEBaIEUYhYMkKmorYdZ21+P3BvBiErZ7dqX+BAoKatFK9O0Bnnmx0/KmAeHK2Ur+x2yyIABxG+tRurMPy5erFnXuYtPTiBVQjwFMgApxv0m1M3XN2+XN7dsl0o0pGtA1kkjOwhYIoGYzLEWpsWasqqRQhND+xgN3KA6rKqyAKZ8jTw6Y7I8A7nqjbSPVLVaqBWrWFjHj8d0dU7BtgqBApdpqe1+XrhwQSPlXDOjR49WLtDhw5nahzm1YMvfmyMPUT5im7XAz9KKY1tluvPII0E6PEbeCaY14GpIVKIiaPT6bIaC0Mgfq7uo4vvkxJ79qtmePn9Ops2bLS/85EemZTcgM4U7mKc6TRVR+5LzfvCTJvjrcYnwTecH6ABA/YsHUq85TmA03SkREcXv5DNcu3at7ojkMWRXRoJpEvgevWxEt5NBL5Dy97KyMvnjH/+ofdqZHExzhUS8LjKr/KCWhEEF4nbcmE3MGcoMgdR4T9mbCX3h1KGz68ND8vl7G6WuGDHVinqU66E5C+q5AxDCWvhyY/swtXZNRYC0mfQnb/sSp4HGtjRRbRa110x/8mfHA0ifkmHzBpjLw7lHIGWXUh6mbZvHr9YBwtva57zt5+yCMlVNRgHlrTElSVe1VpTEg9wDfciwsb26cYdqpFUA0jDSd8gr4PKDnXvf6x3x4hxJcUzgw+SE0j8aj3JfbZGN/bymvEAywKr02Kwp8hSAlB2OkUVm7sMS7LouVy523xHDyHS6FPjdlbsB7jZqozSlCYQ06akscP1oyh15W7WzqjmaU0hiFZuTJ09q1J2mPhnP7r//fpk1a5bkIo2JumMtXBuMDvgQ0bft/QzvDScDw3vl6GmkLH6EFs27wTQ2SX723/8Lkv8xXxgX4/qwN+P8xfjp6Ay9b0V8p65YzOyYThFulzj9xQOpl0rLu1tyJ9y+fbuCXiYIJugX5W7I3FWtn2+hXteroLtUDOczdSQJv/vd72TNmjXa+oBuAqZl8HA7tHM13DFFIybYQWBiEMnADin68CuSCc7vviGbPtqEMtHrUn4dLEIB1DCjuonaYD3z/9qolUT8o7FA6sx4DYwY+WquLxRrrutRmhufHiddB3SWpU8tll4TujkkwrOwTbLNl7VBkghStUtsO/bLbj/zhod0EUeAFPSMGGOwNaiP9I+fb5LSxBSpJcGNzY12Q6itavjPrW0dP3NmbxBKtVdSMqIleAPIceKQQxxG76MuCI4+hUq/J6dPEBrA4Ay36G60UuZ5Op+guk07AAcIkEpIguPEiRMq27t371aCkOeee079mlQ8+DlacNpuRJPyjeBR3t2airXM3ExRqfnss88UTHkuugoWL3sIqYSw5uwjEk7NJgbaRfxU1woeO+/8VVm/dp2sXb9Oho8YKb/4v/9e/Kg0o47ioSKwfmTrn7bnNKspqnyaABQ3NPtiO3peeaXwLx5Im1tSzsfDiaNpP3fuXNVGnaPbfcerbcaex+vvifUF0VShn5Q7OYGU56YgOSC93XmbXCdGIzVAyjk2Ph0/FyRM+6rr8BOt3gkiib1y4+Q16ZqK/uEwNbXZnoe3pbmxuN1rXiB1pnxTMz7aAPBr40MNDnRqVfEV0qV/JxkLTtLJ90+U1H6GfxJEa/Dvm1aEPCLaqEeFcuWwd3vfHfl5h5fuJ+82YgI6bQf3DG5jkHKgOGLPGXkdnT5RbCylAMB4UtDReYETmICSSTxRkLOg6kx+5uu6MTeUjXAgxKMlOCwdti1mA8g+qL1/cu5sWTpmsOmg2wKQOoDoqPQdjinll6XbBFKCI7VRKiDO/RUbTG0uMEyw5VpwvLX6bLAAuYaomTLGQGsuOztbZsyZLVPng/U+uxNbO+r4kUKTKYPGPDepTQVFt2T7tm1q3vft1kv++3/9b5KBYJ8/yVJtWnPeq5yq1e5x3US1VuNPjc63h3u2HYL1HwJIvRNMxhjufozQ05ygP4YObuag8fBWmbTGvHefdzsyd276jnhuugwobN/73veaOOJjgbfF+fECqfrATCqHc5SrKcKFBDDd/9lJsPFslosH0d0yPVfL93ideqSPdIRG2gRIbYqOAqCzjexDGFAwGlYI1IVlvmIZPGaQ3L90rgwdD7OegSaAQg1Kbf1gnW/JpHesYa7VRDtkuM1fNYvJUfo5wLcL0Gst4IPsLlOBj2w8lSdvIWp/DWQkBWiiWI+AEUtCTStvo7k7ANXxi4ybOSFTpNTEJ3BBu6zUtL8wOB/8oKwTGZCVgWDTDJk2IBfk48paZ4IpHHNFasPE77RnA+NtP5yWyTPQbfXSSy/Jli1b1Noi/+eoUaNu656KVmyZ8WsJbF3tPNcmFZEjR45IalqGLIUSMnToUBnQs7uRNRK4snAH/6tWZqpGkGRXyG7wwL712pvSJSVD/v5nv5CuaJzpz4BlZv2chrnLekHwk2tHrQq3ETkNFFE6Ere7zyITOFp51fZh/NMHm6jpNckjRUSQ+WmxZvDtzGLv5HnNEu5+DAIxUkjThBroD37wA8nNzY1EClsVBPIMaHOpHlevXtWSNYI1A1c//elP1X3g/KOt5kn0qkORYEI0C4QvqXkPloyyq3XyyasfywGYlhm+dHR1JMclGQEABWSksr5YZaS3Jpczs1qSj5Y0Um+ve1fTz7bMHGu6E4gUTDhvhPKZX3NdHn52mTzw8DyJJ6mzzbVmtwEK+V8akKqG512AFg3pQy3Dm9fQVmPDwWOy9qvdchmNHBvAGwsvi3q1ddxZ3ERiCazsABPuyc3KtCUyiAFAgyCRZrcBboLMxSxFwKVbZxCCl2BDQseIxZMnykQw7w/KRodanCagLgAPkGKAeS8ud1ILB1oBALeTe64bvk9NkQQhlOMVK1bI+PHjtVNDew/KIdcRlRH+fvz4cY1dfLVzF8jL+8vcWXPkAVY38mFAHo7WwpqWUIHNuB7FNNRMz1w4I//rX38rfsQG/uZ7/0mGIxccVTLm1gi8AMcQqxA1TMj5wFizYMT5Q/VFgjSKJHBu9s1gRCJNEwjb6BvzDMyfXSOlRncnIL1TTqbTGm/duqUAR/OBkzZ58mTVSCkMzgfkBWivn6clYXGf8X6WWi9Tqt5AxQUjkc8884zmldKR3mqznheMaBucZDOZ3oijVVK17LUWtuTJXcdl26ptoNY7LynhRAkmgDACPiuSqvC6LmLKhcDF682Hbe75VNlk4AMCpnXz1KYsm5Yz8TmOVTUohcRCS8lAW4lgghSjtz15KVM7J0tyjySZs3SWjJ8F6kD2MWfVqmpPWpeiQTPzYPYO1KzyMqXbIFR7V2sbvu+6tBplxYy/M88jmgwTxLlQ8VxomMlsNNl3qUDWbN0m24+clHgUZFRAiwoh0dwwPZEyD9VKAEqWJFM+jE8R/j+cnDmT7B4aBokHk9szkIHf0sUwFAAAIABJREFUgKq7cGGBzBw5Sh4DN+/Inmgzg2vZTsYGSF2LASVFAbWffd7WAql3eLxxAMoM55YtoZnuxLgCU/pIEOJlo2/D8Jppj8kI4GvswUQSkkMHDsuBL/dK/z79YDUuQCB4jCTlUMsE+mnFnTMLGiUfCtKv/8cv0TKoVH707HdlwD3oxgDzXg/uJKD1IzRWI9MhTGUCcqe+VsyLqSrkzWD7gb8sDHBmPw2WAZD+/X8rIHUT4o2Ce1OqCG7UQhltZK8XssTMB3t53759IxpaLCC3hkHGC7ze3+nv+fd//3fNTZ0zZ466D5ic7zTkOwaaIpJpjTRX+cT5tvPuPqI5g6iEbUAl65aPtsrqN1dLInqNB8HGUw9yCc2TixBlmDQWLg5vPm1zCyECpAQSG2By7ZmdSU+tlaBc00AzFtoVXAlaiYOfwUy/zHpkpoyYOEw6D0ZPCatVN2gjQoqpyT4wK8rewbcISNXUxm0Zf6M17Z1fzf0kkLKfDP7H/kzUZIrw0pZdh+TjLTvkZDHKiNE5Ng5hd9LmNSASz9LPePzj+q1GkT7ngjGpAIBTtxmAKLMdk7GgG5E6lgqQ7Acz9xH0gpo3fpD6RvlJ46+11JHufjSx3AApX7oTkDanLHg3WMoN5YRFMkx54gbgClY6QhuNLZZx7rSioiKUbKPjALoJX7x4UXr27iFz5mNDvm+MZGdgBJC6qBonclqlpELKjh6XD/7wuhRduykzJ0+Vgf36Sxb8rPCpgaQAYbmu6LyYhZ0c2j2crJBQkhAiVZAj5HXTkJAarhT6vGnUR+gdm1sgd/HaX4RG6p7HmarOdHXmCv8+BUYekhuwpw5z3xgA4s7qHOUUHn7fa/q2RiONHUvnA2JWwO9//3v1l9KfRK5ENuhyGmlrQNosZLOMY7k6vWCqWhI/BsfO+W0XZO37ayX/XAHaTCOK6jN7KrVQ51pwzenuWBCgoG2AXDXQZnyjNOkTUxM1NasyVKGaKGuyc7rkSLd+XeSRHyyTnP4QXtYyEiShiWpbawtOkedyPip7zWjvnj+fRhr1NJq7jQB+jF+Y2mAjAme1TKsz0yBXS8Devu+ArNy1H9R68eDgALEztPlq/KwF+BJMScrjUvHI0sU2NfVo/ewDD2kAMhskxVxNiQzN7SKzh4+SefeNl76ZpqtDPakblQ6N7E8eXzXnCd/1sPvd1kfq9Vny+Zoz8Vk+zdxoWllaz4610x/dTFsjP3fCmtjovjcuUY52KvvRWPCj1Z/IBZjugwf2laXgGZiGcdDIeinAdNc+ubn/qOQfPyOXj5+W2rIKLVmNw/hmol9WA9Z15749JQvukJyRQ0XuHSnoIwQwhT5Prg6Uupp0B3enOC/ZuJjvCjcVu2BE5v5OD3Ob97/1QOrV7CgUTjC8pK4ENUb01q1bJ7169dKke/p3aM47Tc3twm0RDldFRBB2rWDZmIvXYxsE3otrg+DGujUBp6YmriF6bqK5qWaK3jUwBZP9pptoxaUKuXj0suxY96WcPoDmZIFOhhqAfJgQKmfiM9dP+Urh17zd0RyQRrVRfJPRalQukYk/HWZXZX2FlKBFxrDRw2T+svtl8KR+pg0zZJVCzTbMJoDD3AP+x+or+1w2KqK9nmwSD3WCP1/AyYVseH/U9Dzjz0FT8Cc5DLuL4vlIMAI1Mx4/uVWcuVUlq0HuvOfMOTkD7aqetIaoeKrG90hupKQP1swnJR1LTsMAjyBJwwHOdWw1As7Ocf37ypyRY2RgVrKkOjzHz9pGtLfB99VXrvejO5VqpPST8vbuFLX3AllsYIinpJxSjqmE8KCbitacdovoIIalWEvQnZdadRFke8PWjbJz0wa5efacTACAPz5tunSvRX7yiXNSc+yMFB45JXXXC5EKZoihq2vRQQIWaBBcqJXwowazMiWQky1JvXpIdzQSzIaLQEaiSV4PACpNffqUsXbjAZpmHDHvkXJUM57tPb71QBpbdslJ8IIoI41Mc+KOSkGhb4emCUE0djdu62ARnAiiTuNzZjNz7l5//XUNcD3//POaZuXak7jigNuCGADH5I3SH2aB1K1ttdgN4FSjpUMKghq+MJaNpWjf/vFu2bcJu/VZZDfWmmCTS5R2jEOOSfyOQKokGtGos/u8mvXwPVXXoVEbGp6xY2kAJC/ZuVkyay7MsOUQWEomN30KK/2AGmxy/lFDnhcBUp6YAPBtAtKIptLMYlLgj/ad4l9h5RxF0Qf+I+/YGTRp2nH8lBw8dkxuom9TCaL5hVXVKFIAyIETgYZ5PYhvkmCmBqHVBgAGnTOyNLXt5pWzMqhHlswee4+smDmF7eANo4YmUZq2dExU550xVd2iuWqkrQXSWEXEKRZ8FldTT8uKkfqxY8fKU0+hqAK19a0OmLZiUbmAmzfvlF9roP8dP0urSuXC3v2yBcQk9ecuyuQu3SUHgbySA8ckF6QqKXCPBNF3LU4pCjHymj9NcKRugVGCi4RWABqfSFznTpI1YrgMWjBX4tDCCN0jIZ+gt6RFQZ895i+ZQsq219yUlI2tFQ9xh49864HUu6PGCgXzRWnKM52C5gkrjQiibGesE+VJGm7rULlzeJ3migeYUDrNCaSsBGGlBmuJWeXk1WBvd116ErlQeHCv1Lw3dYrjn400gc5CfZJa6URQQmtcLraK83Vyavdp2fnJV1JZVCksX6XZ5CKjvIfYTed29xIbZDKkG4iEAkCT0SW1CjmO1ahg6jcUHSJBqjEWXK6C3HstQaEVhXvmvfos8xXZ1slX+a0H0sjG1XQ1RXI/0fMl3lHk6QAS0DSihiZwCQKeZ9Tgi1zIK5Ij587LwbPn0dPphhRD86zH81cAVJkbmQpQJSlyJszSIb37AUgb5fTR/VJbkScTRwyWHz+8Qvrlgv9BK4Th3QOQsgiAMM47gzEbBVIGnGgB2Pesot/s9HrXgFexILhx/ZCAh9YcYwwM+k6ZAkBH0NRbvdTWtcPvNWcJutcasSFUwfxOY/VbcYUce+sDOf/JOulSVC6ZRaWScBNKQmWRZMXRfQXLDOxsCNNBxiBXaBrJltl+OJ9VCajBpoM8QNTYSSXaZaeNv0e6zpsqaU8sVjCtJdjq8grDBw21xUXz6by+3QC28uFRJkz93UxJrGtIAcOdqLk3b3cRa3rwIw4baIZQq968cZN89P4HUgOzczFajTz08OJofyN7TtfrKXIJy1Wo5M84qtEnPL/gprzy6uty4NBBzXejVkggc9qZFwRj/aNuku/EMOX1dcaaRqzlpxAyp5RR++XLl2sJqjcl63ZDRCDlPxrBCjkOSN3AQyMlWTBNZbI9sX+4jwmNSMHhUX8FXS03HZFzRy9oRUp5STkWPQj4kCSucUuaoNipDb9ycxoX9KVYjQyfMyxGjOY3yK2qW5KclSRJGQHp1re7TJwxXsZOHCFxrl+56YehlZQqSgqkZFuHkGOBRNotezVtLZE0Lgc2Am4P/07E9dqSfFo5dJd3o6ByreNt33HsQHzZE+wLo40K/ZtMp6mFSRkMantU5Uxk65ly5D4loG8Rp+QqGhZexuZaUF4pN9CiuRDuH188KyaQ8QDmoiBMyxwQc49EypwPyfz7dm+HWf0hzPlGWTF/kcyfMk1Ss5FuxMIMgIYP5rWWTmIumbCufmwlCDfT6YA0Vsa8uNDUolNlVh+7GqTNdE/94Q8vqzLCeML3v/99Dc5Szu86la8FQfde31uHz4+zCy4YeNDSGU9SAN30wzVy+LV3pRp0lalQDLpg7OLhk4/DeNRgQ0uguwECW82eagE4SgDCPjJvoSEcbYS0AHz1IES/AXO/OjNbAmOGyJAfPgW/Kcz8Qd2RdWFycJFYBrIZ/EIKQeaXdQyQQiJs7S/PHaWkMnHMiKPbCar3Jz9g1W1dke49FUQ21cIiRutV5yLjuZjXtR31yh+9/R6IX6vkfuSRLn9iiZLAqN/XyjfzcinbGnDDNYKQAB007Jw+dGUsQlOsj9eslk1ffSm54DlkmhOpumhaty7Q08LM3+XLzIdjGSp9Sqxyokbs0rHutKub4TJMNRzKyOJ296AveHvAc3DsSuCXOVkII5/efl6+2vaVXDx9EXmnCVJ0vVjSkzIlVA7hI/Ez8+mw6Fn3znszpr/hTaWvToN47FFOej6AYSWozRqQwBqXigZ72WgtAaOp15BeMufBOTL0XtAGaodQ3C9+mjZvnHuqpXby7MNEe2hx5q3rQJ+NOaY06ji7pttrWw637+jl3G7dxDVihqtS+6cb4SLHZYAdYmnScQE7/ktuAOp2iG786l2xN2a4Zc1f3v3O+7ebEkuRoFp6FfIetTsE5Dc50S9ob6TzXAMfYEVFiaz+dKWsX/epjBg0RB6YO0+mTp6in63DgojH2jEwairErDjoPSo5kh3BpkGzWEuVzPS2+4R9lmq0UA7An7sNbaX/7X/+GrKboNYUNVJWITnwa42fvy3z5r5DFaGqsVrS6M7YA3/ob16Rq1t3SFxxETYtlMsmZ6pSUsdCFZsbTT8pFQNX1KCdVdV6MuMTgL3PVL56gEkhysX840bKyJ9+V2Q+yrhTg1KJjSgBXBUKpPx3JydzKx8QGilh2W6yeu5obyStrKGQugXifnpP7iRNz+J2dyNzfMmUPHKpGX5wBnS3bNgiK99+X02LJ55/VhYtnqeEzHVYnZpzR98cVG7mfoew2wSRzqCXwSBSgGqx23+26hNZRX7RYABpEw8okJIaj5PviEs6ykd6u7E8dOiQNudiKSpdC9zVyQalY9pBzvoWr8/hJsP5rbDkXcmXc8fOyfEDJ+UimPyT0V+qtgy0aGiBUl+DnRsC5iL77t7YDoOJIgZIMdhYuDUAmjL4RMN+RIsBpEPRInjIfUNk1MSR0rknciLhD6VvyllGMKRUgOMJiF7WD7VETe9z02fICLpq3XoD8DCqqkwHq91BWym07mNfA1IHpvyARUFWfblUIb7MK2k1kKpl7Ixok7rtpq2+R6uhcP4CttDBKS3umu4xmluHLkPEm2akDE+e/lp8jx1gd3y1Xd56903Jv1GgnA1/9f2/knQErOoZPARCBCM94M1T8z4cc6IuRwuo7j03NrH2B/UduntYEMBhun71BgpjPpd1a9cosxMVAGa7eI9vWn650bJ9esLFqyLvbJWCtz6RagTugtAoqyCDQaztEFOVOIcARspOMvAgwTYaVO4CSjDTwSyvYBJ7w+EBqVBU0pzv30MGrlgq8Stg4vfvJWEqC9BME53WSIHoGI0UQGpPZNaBaS7nMuta1EjdxbmrU2uy2yUfjoStaoLrtknVhTsGP4WoJ4Zu884dYL3+RMoBiIvnzJWnH3+i2afhOguBET4RPcXrAJAq2GA82rbjC3nj7bfULzpj6gxZ8uBiLTPj4TWr/xRAyi6H69eb9tI073/2s59pcy4e37hmzJXkYiGYhsbiRnn7j+/Ivm3o74S0qES4AhjtLy+uhNlfhq6oxmTj/GhXHnyfTfrUlCO3Jhr9JaPHemqndMnt3Vmyu2dLj/7dZMBI5OKyxbIqcYBFmEOc9Vq0YvGzVhVHAmpEfOTP82iExvw0rgunz2l7bLchU2bcvyZLuHV/NAFSd84YjdSxOlH7YehLQVQ3IH4BF1d11sioaQETNawYPKM5zkPF237F/arPxK/GLMSID9BupN7AjTeCzVkoLLklGzasR/7ze6pEfA+dGyZOnIymipaz0yJ25BqRjcgklPN1x/6l+5K9Fx1j/G7WgM0tZp8vuHv41kcfsab+M/Quq4cmulxZzGhVeQlIvmkg1QR5MIRVbflKrvzTH6Vy6x7JRHpYMlurY5IqQ+jPyvxcPAf9zXw+A5SGqMfMP0x8vm+B1M9afQIpWvVUI32sODNFghNGS//nH5PgonnQSpNhxMEysEqIEYjWydvtPmU0UrcD6425vSzG3HQT6D5LwHSvUcY4acYQV/1TE0QU9fF/6vA0vh2EMGULgPTdVR9J8c1CeXLJw7IUZoWABUbfV3Wbo4TvqDpvvkeBCMFEOnvxgrz8yh/kwOFD6N0ySr73zPMyuP8A1QJjg1F/ir7XZBJn7+3f/OY3qnFQIyWo/8laxmKYGqHOax8cjN0ff/WK7N2xX3p27iWD+w1BtDhJCvIL5ca1fNRSl6M9Ndub2a1SMxFMgCoFAJrdKUe65HZFV8geMmhYf0nti1I9V17DChgIvQ/J6T7U0PNgqAxZkzpHPmiW2h7FaYXcQ62W5wW8CJA6wGunaRURSwekXmm3mjPfqoNfLYlcdUTKMmjDNbCVmMBNWbPOez0FQcezspp1ubhrqJ5g7iDW1+5e977nqoj4GsdcGcjw+82iQtS4/16++OILGTF0mGUUmxK5C/WeKWB/HbU9SzDy5BFcIMBANti9t1Erq8w7ZUi7+tWvfiX79h4AmxL5Rp9Q9nveM4NOdI8R/DsiWHtbiILLRaCVl777sRz5f38rwXOXpBPMUD8BPzleSstLxU/OV6t1kgg7EUBKGXKsZ4wZmPbXRsq4xRNTE/DZerhwyqF43chJkUE/eFJ6/eh5kZxMFFYgNZC+5g417RvpJGrusIDqfZeCY7HOi6uUTcP/ZxLM6TejmzyAthjqHMeuh6eCeolFd6tYTu38Ulat+VTyb+bJU48+LmNnz8EDQuVJhpnHyYZKr8m0rEvGYDdgp6QP5GpeHgI7n2reW8/uvWTFo4/JrGlTtVc2TXoeLgH/rko1bzvbt3+TASemYP3jP/6jasj0M5G/kVVO37RGbDI2jZFdVV4jRTduyR9/94qUInVkztS5MnncFO06WlFagcBCqbpSqiur1KTUTYdCCxq3RPjF0lFNkp6eKsHkoCSh1jmYAXSxSfaaqEp1QFkgeDn8rRxmrG02tTfU9phXEPGTKoKQmMPJjNmiHR+Uzdm3GmHbJ6DJ/t6CrCpcQY40g6C8Wq4eOymN6LvVa0Af5Boi9UDLCynAiJTjH5Pv4xFhj2zE7ryxK4W4pOlQXwfS5p6oOXDlKelZ2bRps1o2edeuy2z0bCKZMhPP/fBfRg7tsOvRelqd/wjEUPcNOoMiiHPk6GHNNiHILlr8kExCpRD5Rl2O9J0CsG2frZhvwtUg5y/KrfdWybnfvCWZ+QhsQp2srasQf3qixlD8DNZpANS0ZklUkgHW1bMrgYnY0yeqvPh0Jdk2wkH4A9RNiWZ7J1GV1/v5R2TIf/uJCAKm1ZDbpAYoCc5MivWDtOEBkf4UA6QRYYk5u10QzjfGazlQJYAyn4u5dfQ4wSsn8XR6gh1HLl4TuYTm7BikuoIiqYGJeeXSRTlx6qRG7ZiqNAxN6FIzMzSpVsjo0rcXfsLn1itXwZQlesUgM1jz+UYQvH6ig/fYskfRu2UR/Kik7DL36jVL9P6+aR+lvQaB9J//+Z81+snKEObi0cz/pq9PIK2z0e/8Gzfl87XrZd2qdTKk31B5nvXIQwc0BTYdJLWmoG0wjQTw55rWODWGP72/0/wyWcwqwHrYaiimAYVBxst3jAuImxl9DARUQ3FGrdQEMB3fDuEMMVanQXqv1wYBbkELcHeq1pF6/XkTNbVScOysHP1yl4SKy6Vz966SM7S/pHTJlk5dwbiSysCXtZw0gIabo8aqgNnCzbXi/lsqBtGMCoAbl0pe3g3Zv3evEu4EwGfwxOMrkFI3Qzc5HW93fVp4OgfcyIjg/CNmrXrvlb9HVFSRy0jRYseIXbu+lH79+snP/u6/SKcunQ2xiroBOJOUjyjfaBumpXVfoVWwdbtc/2CNlIJvNxNZJ5ShijDKQtHVlFkgcWw3TqCE5skUPfKzclpq4QjlJh3fgKRADAnzQ5lpEqLokRwGQEqtNOAHkNZWSM6jC2ToL34kMnog6vGhLDRCS6BMdJRpj5vVYdexdsLtHXwrKLpzmmUSmVPP0lK9BN4M7cUtGBC5hNwc1MVe3LhNSk+ek/rL+QDSW+JHYq0fpn4tTAh2w6zBQydAE63A7uODJuoHjVife0dLxrCBEpwEYoJ74PsEUO4/dljegDZ6CcnvE8ZPkcUPPCgDUAVhuA+jghSbK9caqrzWzXrLn6oGyHMBsDCAUc8f/ehH8HNNbO9p7/h9AmllQyUUqgTZd3ifvPrSa3Lt8lW5f/YD8sLzL6i53lBNTnVMIrUuDhPxgSWMFFK6TgiSeI3eFy5sH4SRL8dpeWL0CGO1h5G3F2Dww+aK1odYmmr8pWb9sc8mNk+NAjCIRBYfA7TGBWAcuqb1CKrO2hhkih0Yhxte2TQyDV2ZZcEEHVy6GsneB7Z+KReOHJe4SrC9B5nAnSXZPXNlwKCB0rsffMHo266bt4oUvufyDJ1rqjmttOlQNbk9lzLnNlXnL+XfNNnj2bmT44/fr165LC+++CJyO/ere+h73/+uDILbKoH9323UWjVgljfSd6sqvle1sa4wXc3m9wb4gk2bc7qARHZs2yG/f/Elnf8p06fKD/7zD/QxY/O1W1NQckcBvdMHqgGkq9fJ5TdWSgP8+inFJejkWiv1IGGtiUceNDaxBCTTsiUL/e8ETAIk/aM1BFKKL4pU+DoxheY+OphrQzwCLj+b3BiQy3jw5KWzZQBToSaPlBCaXgZA+qPpT5AB70Zzp1tu6X1fPUa0iR/IK432DZcSEk2Niu6BNC7j6dNASoWgAkHyCqX+yDG5snOv3ALRQKCoTKovXxN/JUq5YOqnwtkdgPCEkGITjAeAMk8MJiYB0A8/KZebv2uOVKQkSTK0hW6TxkoeHnbzmROy5/JFGQBfzgLkaw4ePkLVfq5fgjIj9bE+0W9aI+SguoVCblKC6aVLl7Tuni1oWaL5TR4EUlR4I1G+WjaDI5OkE+mJ6bLwgUXwsz3ydW3UmqIa/rHA4CEVUreMCw9RuljFE8fcO/ilmC5DPOIpNH0KZmYCSIkjql8C6Txu4h+YVRSZYVk0gHwiHvWj8FUZNwTZJY0UMX+Uumkkz7SdA+Xd6HkqGnbqdEC+pqFuAsXil3vkq3WbpBLaeyrSwSrBalWHQGZiZhq4AzpLD7iLclFm2LkHgoWgtJM0aC0EME06cJqqebzIcQeN9E4ySABVUhOARgipPqSYXLf+M9SeXwDXrWnUSP9/Ito/u0PBUXc789SMfkeA04JoExIWvItKTLmZly9bN2+RtyEnEyeOl+WPPSLD7hmG75tsGXd4K/naOS23/zoCyfLpJrn00hsSD2az+JICpt2DZzQot2De02KKh9rpB1jSCk0AcgbwjwBaBRcAo/V+gCxTKrUlNgoZKuimB6ASSBMBwsnQWIuw+ScsnCK9nn9YGmZAOevcBRYzZFc1UqtgtPNBfcgb1IB7kz7Q7qS4RiM7JGKS3ZSFYY4H6T/ikoPPE8EqTQIXVCPIOZjxX+yRI1DViw+jvAtOaz9K5lDQxeVnPOZcUNY0pBy44IPRiM0uWgegrcY1KrATJ/TpLsVgDT9RUyFh+DdmvvCMjHzwfrCVkwGn0fIJmht2SffNMXe3c5xu+3UuBHZMJA0Za+/pJyU9IBt8NRfwutPiauli3lYPWj0FISivKpPislvy1utonfvFdtMl9aHlAPFkyUiP4ZK0497U2nPavEn+N0DK+aY+F/XPcerUzUa5s7KnqcNYC8wnlfiL8IGfkdJi1EUDEFJT+kpiFhKhfQAlNu3Dh8yGTDA1u7WpszepUW09FFSgPfPumbqVYDkqCaLaSo2iBxdT3eU8lNRulUNffKk12yQILisvkQBcSkzwpq/bj6T5bgDR3L69JXfQAOkCEg0FU7qb6Le3prSWCDMJnP7L22ijrXom21aYJBpGc2zUvOSPkd7XBX3cySr20NKHtR98CIpIMhQM76HBZ8Z1MRfMropVmDmyDE2gvZSs/WyDrEQ3zlBtNdxPT2hJczybz9lniDXnWxtnaK6Gv0l2giumcVq1ewAC6fptUvH+ailbu0MSUMwQ8lVD2wRheZABJIAkYis03x2Q0lynHDkgZYUSgZSN8gik5XhOqhcJkIskaKSp0EhLoND45o2X7s8gDWruRGnAukyoh5KjJaLtEr/IVNwRSCnjtawgsE3MmMAdb+oH8Q9SCnMP3mH4OvbIufc+ldo9xyWzEAwtpeWY4DIYcAw9YZ8BaobY44epDfbyBNEgzEndTejNUo3JOJbpZ2PuWAIIky/VVEkxyhQHLZkvQ767QmTUAKlC10WkFSuDeFBXMmXQnPlP5iz3SDQDOWzRQPIH1iwTSO+5554m99KW+/IGKLy0eC6tpQarZPPmjWhX+4Gmk7G6a/HipVH/rBtsXSzRsddx0kGzIKYtS6mbOCAlDJkN1GGFS68xhiPzHEGqoYmMBZCBw+iCeRSBt7OaGZCU2BeZJkMk0HUKLkvGZwAALsWrROMlJDszPrk2HzZgwCdjbTovwnvz0UpSfwUuiuyQi7sOyDEQCZcgfzIAUGIbXwIAwZcpdSTDUHMZm3cd6O6CnTIlE9RunYb0l54o4UztDn89gKDJcDbdkdr0CA1YPwRQA6TQ3OG73r13j6YmnQSj2bgJUyBLy6R/P7AxqWLDiiBDbqRBbyw9xA+xESAbg2W5QFN/IrqPwhggeOoU419lSa28/PJvZRdSB4cM7i/PPPWkjEDeaD02BMOAFF0/7XWHtaQoeBUd/QxdgLv3y823PpLSVVsk5RZ4tBLhM0bnhSqY+JTtZKTx0bSnD0pNeMyn0hOqRspWLNRaTQ09TfpKPjMEleAaBAAHoZVex46fsmS2DPzr74jMGIscaZyTPXoo+x2VR9pEI/Wa9dbNwputgdbph0muCfoUTgy+BhRY4oXdTTZulZMr10nxlwcl+VKRdMbUZapGw8pYlHThQSoD+Ev9GsZZzkFhP5pk2024FhHhWjxU2K6yIGrKqcqjJxjK70DEmob62XtHSO9l8yThgala8tXIyg/sUGomena72FK0Nkn4XX6JgkFS6Zc79alCAAAgAElEQVRfflnvhY32GHn10pbFAmlrHPput+ftNEckwUDXv/7rv2q9/2gQA5O9Z5RNrNZ2307Za05z4gqLIIOxGIzNwBCNYRqPaKEEQPcPkwKbAX+R5himfNkJKSveBw3vOLJZrqi/zx/fC/7UwdJt8HL8MQjXARMPcY0PYguZeK0YV+xdjnr0/rUfkt437x7yRdnkA1SGpOzkGdm1Zr1cOXFKOgXBHQpzvxp0bGngEXXVO/Sjkk+0FspBKTTUMDS/xJ6dJa1PDxk7bybAdBgST0jFiJEh3yjHCeePVbLu7gGMK6UR9+qzyfoMsNQiA+WLHTvlNVgZ1ch4uX/eQnkSwMf+dKjqlKvXS+TK5etI4i+BBYDgDJ6xoqIcyTHsl+RDLnCi5HRKk8ysFBSppEmP3GwpvXUD7Pe/k9rKYnls+RJZCFKPtJR0jBeLT5tWltF1Q1ltTfog4wN0q3nB19FdOgrB5no+6TjBJ1q240u5itLQus92SnpBMcaWlIUhWKXIoMCmEtTKPAOkPgaPbNyNQMqX6SONs0AagkZaS+5YACm/lwCMYmXfGbgRuzyxSIb+Xz8VGd4XSh02SvD5YufqWCDViKsD0Yi6CLnHPRHnTDKzDXAxlQlIr6pFSYnI4YNy/FUEOXYclO4AvpwyvAE2F7azpaZYDgOcDmCq4myhqkngNEO4Y6hDmNdpkHIISQ2AlIDKgWOaQzLaaQSg/SeCwLgSD38dX4wfPUDueeZhSVw8F7yD8GNhd2l0SdMWhO9GEO5O8Jv/tNuBj4EBiGbZ0aNHNQXq7/7u71QYvQEGL5i2BkjdFZvLkaWpfwEBlH/6p39Ch4ZqBe6pU00qiwaTbFBIz3FHICXqmmbQBopI+oa5IVjgTxeoj4sn5xGpOqBNNOZJfdFRqSo5jgV9HMUQV/C5IjXX4+K74d8AtHtZIHEZ90E9gpkPE1+NBquEck/WIFVbzWO7EbhzGhE23dF9VFtg3tVhfE7CN3poyzapLSqRrulZ2JxhJsNnn4RUL94rtUFq0QQDdhyoJP0KSDHiu+VI5+GDZMSMSdJpYH/j4SVPKKtsOE7WrdB2GSIqGMVCAz74vZ6gkIDcRxB2rPx4tWzctEOSUrPkiSefh2uvtxw+dEIuXLwuhxEwu3bllty8AT8vkiXqkZ9dDy2cwcIEmMVp6QH0RPIje6SP9OmNHvLoUHryxD6ZOnG0/PCvvivdO+dAs8UYJEB1xXrzyqWjq4ytxrrTczaniXpfo4wy75o1/nSFVd3Ik7x9eyXuwHHpczRPepRBZQLnrYSRrwz+AgVyKm1qGZlUJ20GCGGkUkaLKR6mv1pF3OQ0as/qR/pNqblCiwgky3XkpPZ+7hHp89MXRHp2RckwuA/obuLRUaZ9JNhkNsfIpNIMozZK4eEsq8eM6REMKpE4oxpIh52+8I3X5SZarJZeuAbgA5MLSBySmfMFZ1o50g7qUVxMAK13tbAWPAmiVL/Vh4P/o2+jGtsNAZcH36O2iiYh2EURYQU0h8DqUoRBSQID0ZjHl4k8shRJ1fRfBb8WdVTZjC05uZMktPF9V8HEPFJG7uknHThwoPz93/+99nLyAmkkWn6X14olf6CQsapqE4JMJE5hmR+DXL369Gw1+5TegtepBvPeGPcGSHUMCaTuc+gYikRg8w+gGao4K4VXvpQGaKHhmkJgQinkEiWjmpqTgWBBT/Enj5TsLlMlAf8kvjeuZ3x8ShmAa6tG114gRTDMh6wEPko9gpd+V+4DUtALG7fI0W1fyq3zlxBggpZC8aJ/mWY0CxTJB8H7wE9qTnH0zUMrDaeCqKV3rsx89CFJ799TU6M0hdHkQERjCk5Nv8v5dB9vJAGH8paSG5RWATYhuBdYeHUtr1LeeOtDWfv5F9Klaz+8lyLnL1wHmCdISWk1NjgoEWqiMqqPNaoVTExERNklePoCANQ4WIXBAEi5ywrgbmlA2uAi+c53npCuOdgoMPak86N7wWmgWiTQkk/zNs9If6qL9Dvt1K0Lav1kSuP6IAE7CXYou2EE+xqrSiS3sFSmXK+XgaWYOyThJ2AOmT5KJnsqVQRR1toTSINaSWkqmVRRZVSfzhwMgSPa0TWGoawF5lQhUBc/cqAM/N4TkrZ8IbhzM7TePoXpeQRlinnbXfSREYlG7Zsx65kVCDIw3ChJ3uBcpx+HKmoIT4Da7urN2+Tov/1G0sDC1AiHvg+CQHqwJORpkSm9DL5NHxw1pANzCbXUQIPYRQikuqubsVBNlLsMdxRqqAnc+fGZFGi1DAQEUDvuR++lG/CblODc982fIxnff04EUf1G5Jw6AdDFbwG0rUGdu10TDuRoZlMrfeWVV1QYf/zjH2s+KVOi3HG3ZaNOa3UmqHsm/mTfm1deeVUzBRYtWCjPPPe09ghyrjvX7vi2rjwLpJES38huajvZcG2roEET9cEC8SEnuOqClBbBnC86hrzgo5hzCD/s3AA0Wl8YhCdMHAc4NCbkwFTuLmmdx6HcdBZ6Ot2D78NfCjDVy+K87drrnEZKIGX0lUoowtPMLabfvub8ZfkKJv1VaG/x2Iyz0Iu+BiYwae2ojTLIRJJCzfigbx6vM6gTRspTV+TgDphwr/S+H/eNtr9hyBwzSgLIm1UlWjUjz7+7FRr7+TCDsbbeXzO6uVbwg4YfFZnf/q81ANOP5FYJsjOQJFlR0QBtswvG2C9pqSD1AF9AJDYAZCR/bR2AiJppPE0/+opx53Ug505CQKF/n24yY9pEGTd2NEhS+mmml/NSu8orV3XVmkeKzd1236HmyZY/5OolgLInFMGTrXlYPcVAbI9e3WQgTO1sFJIM2XtF4ndDns5fQLJ8CAFtuPNqq3RjY00P6+O54TFQSKWO9fe61vELg1Jh4AfHS9PwgR0+9BKpAkiWZ6dL32ULpBtKROXeUUjQD2LOUQ7N+ePOSJ9qWzdyzwCBUAlRe+cri/jLjMZAIOW1CHZqqvP9GvxVWiMl23bLqfc/ktrVq6QbIsdMZkkBIQD5ASsBfCFMYAAAUouH0nbBNiJPxzGFlv5PHm4Bc3DiuJMQuNXcMTdTS0FAhQebVZEstxqDhhAHqlIQVZ03Q5L+83ck1K/nHXtvt0Yo2voZB240tWm2sFz0zJkzSgRBtnFqpc5P1JLgtXRtB7zeXlD8LDcX0vcx5aprbjd57JFHZcq0ydA+oJ2b9ahBPrMFejddM+6UHR1haiQRQTKVaeZPGwaiBkBHdSNAtPYS8lJPS2X5SXh1TkpN+TlEP29iw0P6WQOqcNSMgTaHIBSJiRswb3Xg22tMQtJ7ziTJ7jYJOyO6PzZk4Dowq7UnfDvUAbcJ0KfnCEEYAKXcXMlDzug2Ob/3oDSA2zKA5G8l9IXfTbMToMHVQfDrwaBO1YzmfhgWFYlCUlFGeM/0KdL7AbiPEOTEqoZ2Y7TXxASUwuK6PpqcBOz2aNS8UU6OnQyXZsj0xvMXK+X4qcvy1jur5NDR81IV8gMgk7DxpEDbTIc/GhsG1hr5cerBGdsAFPFp8YDRZp3lUw+gZquoIK1ErOjignzJ7ZytvZGee+oBuW9sunTuFJ0Db3VTa1xPLgZAOaXpTl5crgFu7uy2y2Z6lF2+z9JT9oFid19aUD0GoYwZJMwZlaVIKTgooT98IOc2b5VkKGDJCABWVoEWEvPK/koMPBOnlCWfjGVWZukHZSlQDfqWU3qpyPmZFgXEqgTbln/0EOn7HEB0KersczJwLrBbYdKo0OkC6KhgU7MJ+bwGdwE7z9zlSIanPbbBJCRnr8rFdz+Vo6+/I73zrkkv3AzJD+rg7OZghaDm12BXSYQzvw4LkfBoDiN1rkOlidDzFWgzGCDVQtUfaxa0BqoIrEhLqYBDnkS6iSh5LGOYEod/9CgZ+v/9PyJj4X8DOQHzyuqgGdGH5cxR1Xg85qtj9umATUjvwRtMorBQEH/5y19q8If+SlY5MY0lBcUHPGJTtOzAtPjDabsuFYXX4yKhqcTWuV/t3qX+2BUrHpOuXboCxJisbdpTtAZInTfH3EC0+oiiGN1goY2GrkhtySGpQFCptvokkjUuQSuDiQ/CZ+bf+OrRZgxaUhwkvAHVKXEkM0F7krjkdKkKgyg4ZRTYo2ZIfA768fgQeCJblI/aM2fcRNqdd9bIiVXN3Miok9ZtCU3fY7EAF1yk2ybkqAjpd5+/+4FUAFBz/AB0NFBrgCbETY2+RC0/RECpGr5FrX3CmMaDQyAR7qMM5JQOnzxBcmdNxzkxJuhZRa2Ho6ME25QnN3DtBVKCAtZIHGSW2MxiHzQfBR/FWXn19ffk6HEUs2CT8vnSVCP1+zNwnykIMEGdwI0kxGGFEEjp7YVvlXm/mA0NhFEfYUto5lmzR1QGCjRK0K00iM0jFWtq/L39ULgxXYYOypJu3ZU6GvIDX7HW5EO7JcmNh7FKpyKGu5ifZMYK+SbYZpmN7Kh10gdKjZTjzXJp9jNjbzO2AqI2yvUQBvlNDdx5XbmTnAaJ84tvypH3Voq/sFgysUnU4ryMHXGjr7NRPVo+PGjaUz6huukarMJGB2ZC3DtkCfMNP4aUYn77LJkrnZ4FkI4eBKY4PxQx9hrAPJNAVqPnRtTaeyhDvtNyeU4tp/aYGBQYTbsg6QFMBqY8hTfslOP/8JJU7dwvnbATBFh7rXdjHtJpOAa0Yu6yGYJhDojKo9K6qd9Yz6WZNdQcsFAayf4OE4zjWAOTjOZYLUg2Bn3nGUlYgt0GdG/lmkdH8gzUzOAcmv3hQFSfyexk/FW7B/KXdiKqi1C6CCcBj4z9pNajSf/CCy/I/fff36S7qNMWWlOL77RdLzckf6cf9uOPP9ad/ic/+Ym2nnZN7zhOZv8wbJYtPiY1FytBPmqdttzUUN7bZHsdN7RjLj0gBTe2SnXJdmRcnEXKyTUAajXmhGBonTTM9wtTULHgSYUIRxWyO2F2p2Pce8LNM0Iyu8+VQI/JOClaVwMgGuPSdNs0uRkmHUornhqsD8sBVZzhNzcAi3uzcqrmHDNBEIn3cbHB/VR97oLs+GydFJy+ICFoo4n0fypYk6LRLkxOPv2jLBJB9LocG/+tULVkI4d0/LzZ0n8cEreV1IQaq1tmHgD3DmqbZQhbXQhukUAqUpeCWs9CIN2yvVR+9T9/K6fBth+PogcWXjfifRLDMB+3gdVQiFBTgFVrZK63S89wmoLecnTtOU43PjNzw7HwgYm1MnX8MPnRD2DNTEkhJS3mDZF/ellh/gUSEX9wS9tFpDGvZP2/crUQZa15UlRwQwqh5VIDZe80mu0sIGDAk9onidYJpIwZ5ObmRtqi8+5MhwhG5qEeluFCJy4gQX+9nPh0rVSeOidZsBCSId+EeA0kEXv4zLAQ6gG0cVAaUgD2YfqZyaKPTbAQGng+hCN9+GDpPG289H4BzHI9sXEjna3GWmcBcpKybY/TSDsSSNk7iPIQdMTBTjgipgcmDlE+QfJ35SfrpfBXb0v4yGkd/Eab0uTE7W5+ehmkmvueaxfrWO8JPk47q0M5adqEidLl6YdFls2SSgwwygWULZtBBfjaIwvObA7Gt2JcFXZRtHkRmLuNdczz/tiNkT2k2HJ2xYoVWp3ipfdz4NgaIHVj4mX7pwATqLdt26asPWz2N2LEiEiVletpf8dgmwVSHQIsILNqeNDTb8FK5x9+xaojIEXZIhVFW2DWomKt4ZpqPPWNAAFuWdCMdDxQepeAJGg/QFUb4iKXWAmK/cgk8A+QpE4gUslFbmnGYHwa/LFo/GBEzCxgdTsy5QXXj8iGgikz/10FD0HeFongPVPBxE0e366okgsIfh7ctF3KrueLHwAbxOtxOJnKEgCH8O5oBH0VuIOMdGSWwCWFCrq+KE+evHC++HujkEDzuPBsMVZNEzltl/xwvCtxy9AC/RgLzMeBI1DMXv5YPv50jWRmZ2m/J9qfcSi51Q2L5NzUCpGTzZ/ax+suVConr7qZkxIR8vrMkwuQXjVZ+vYFuXd8uSQi4JtAxpo6BsEA2gT4+kqAfUiKSork7IWLcur0VdU8j6I0WQmGcFBxIIUkZZE51H3/f/beAzyu88oSvBVQKGQQJEgw5xxFipIoUWKQRFHRsiUrWJZk2W73zna3ux169tventne2dnZ7Z6eDjtOcpLt7rElt0RZspJFKpGimHPOmUgEkVG5MOfc//2FAgiSEAokAOGVPghghVfv/eG8G849d9w4BdP0B7/XenFsNcIOAK3QHg3yDsLpRbfQepSNnsL8JUHxKgBo58DjYaKbnivDHvR2I0yIAViHIHzEr2diqR6hjXqEF/0Txsk4xLbLluKGza6iJQWIoRIbTC2dmhnq2tOEVZc444fGSLmQeXfgevV3AFJ+l3GP8S7cseUAzPffvCrR374nQSScCKLXEkitmILNKlqFd1qAcXBLq9BBcM4fPS15/+5xiReyxBRuEO0wzAt6XrW3SLHwbJC63XVmOJDpCSDOCAPsFIYg0LF65IknnlBXpqOwMt97VbBzpth+B61OikmTr8rk1qOP0pq4VcMH6cm1rsS3DPIpiuFhg0ZcDbxbO1VNavkhWx85KS0Xt0t99UdwubZhnZxACCWGJZGrt+BWAKkHm5vhGoJgVgLZUoBdEhw+uqAJuJPJwGDx5E6X3ME3SvGwO0DLADdTShw7k0cxvpH24GGdvvWOFF3pGpnKKxMqMgLFfHidlhM05+oPHpadH62VU7sPSBKgytUQIL2HZ6mydUzIpAEpkzo0ZPOCMmTyeJm95DYZvhB0LdyU1XIDkLaz6K0Jb7deRmvHeAFUqYjj5nP4uMivfrNOXn19tZw6e04GQ6jc+Ojwn2iFY170/GGNJsG15Fh4k8pA7zIQ2MSU/mYoDWMzuKhVnn52Cbyn5Sgx5jxQsZM3K8bsULAICtnho/vAXz0lJ8+clOOnzsoFVDKyJnLq5HEorS2TKWifQgEiWqLs+UQZSVsibcFT54rZdyfDyCsgmY5nT06En8U9LXgWJeWNqEI7imR2Fe4sgQbETHGzKUb4IweuOd178kSplVAHZlAz3M8GhgLQpqUQ3UMnL7lDCm+F1gW8C2TmVPRI228o99JIF3IlJbBu2C0hoyl0Rl6z9nYWTEVImvtC4OY5cPoI+0hwRN59X/aiNjZ7wz4ZhEx9HM9fayC1pPT0vu3ajgHgdAonPxdAWvqXz6E+ehDmnckWDDLmJKVAZjckLVIn3JAKYegm7fI67PSNFsDsedJiZguSF154QbP2JMlThMJ2IlXYUp3IthLMy52BDR3wdV4/Y0+UW6Nbz7s+j00rwHYv7TZjIR0gLGk0dVIwSRJINrUcl3DtRmmo3ijh0B4s/DpQWBzRYAIpNjc5zlTq8cThaiFuyhYnMbQVbs0KQZ08CEAtg0jNDCgOrZTsoYvxZqiWmzQVVhnWEtaTlhxfEiPlyZgyVjIIrZuvNgbPnRkW1NDv/vATObh5s4SrUf5Ji0vDRQxwGNhlMokP/p/kd8ZEK+prJW9YqSy4c6lMXoyEmNUpJZimgZR+skeBlLHaOsnNGaLW6IsvH5Uf/WSVHD9TjQQrJIDIksHAkIjuAWAalV9WABog1S6vAFhvJ+GyK61oa5Vy3AYVFMnJ47vQ3WGi/O9/9VW5Yc5wyDCekwto5lcPsDxz4izEVACgp45Ibf1FJPU8IPqXyqjR0MEoK5N5c2cBPAfJMKhn2TyAjeNrtwsnpsm137GgpBmueSOujzwIph390IzIoboVq0DgTUR375WqXfukBQr6kVOV4q+F0DO4pux3r2WhEDuKoItDcnC+eEcOk5wp42QYkmi+eVD6h2FB6930L6Ibiotl7BdfxP6RNlBEPs3Vd+HV8UFLRHWTWjyh5WknBt/PL2TxXZBACi3HlhegwP7Dn0kJJrsEd/MogvHtwjJX/85277iaa28FZjkpdmKsaxADbaQCgzQVrv3Q735NZBI2JTYuM8IMIbWrOlGzgkBq7t7KJ7Q7KkMgtS46h9KWcW6Ee0lpPcZyaTWuXLmynYhJV+uYOw7nhg0btAz14MGD6tI//fTTKUDushWaOmgbIKV6QaXGpC3xpKDFbLgHZTXNByRUtUkuXliPVibH4TaDPA1Xiy0jSN7z+h2hZ4CoJwa5MsRHI/EWLF40gguCIA/9U49/PKyWpVJYskS8Q+F+tbKTnibUjTCKE5NMxyw7XbRYcRS8G8DNW3yCjaxhPYHedH7Ldtm+Gi0rIBUXBGAGda4ZPzQhGD6UM0rDhKCE58OwaqLgoI5B5dKiu9FOexqqsPAGdf2RfLJC59bma1sqKXv4U6749LfzlsAKnoDsP9AsL65aK6t+tw6Kky1SADBXwOOg0MfCdapsIe12WqTcmVjP6KrVZSBNpwia8QAog/edTDbIhAlBeE8zAaQjER+9iA6n++UUYrSNFxuVKpZfkK2AOX4SrPY582TipBkyCCpKpJtp7y9Hfk+XDybxcu2cLbCaMAvKQfF+rhiOq1F0hEcCvVxtvcxTZGL56CkJHzwpkfNVEiuvkwhukn7w2H1IHhWOHSYBsHZk5iQR/kY1l2ThSNqiBbNGs9dEHgxi4ocRC1rCfFBy16mkzWAeGXnCiKpLz8PoWnMWCMlbWNCmRRkjWTgbdEls/vsfAUh/IWUQHMgD1UVbn2UARFcD0vSrS18IfD6CyasHcI66f5kM/zYs0nnTQMzFBs7KTTEDDCuAF0HXsK0wQDsT8HptMqObw2jdFuuyWIAk0P34xz/WLCaz988995yUlBjA4KOrFmm6u84k00svvaTWKN0ngij7RJnLM65rV0MF5izSgJTzbR9qpdt7tmbwdBPravBUoqJtl1w49zE6HGyHaAwUn2CZsiKHAOcBkLLro5L/cOvP9hUhD4Sssg8UF/SBYi/zOPqW5ATmwzJdKIMno7AiMAHHRyIF7SH0wcgC94DTtK6jEahSfTgXc/M3sbwQNttOlCqf2rpLkrXgTMI0ZllznNYbb3DO5al2Jd19xHBjsK5OoOJnAqyYBXfcKiNmz0Q8DWpVrAijx6NhLfNBDkn7pZI5kPK6eBSGB195dYe89Mpa2XOoEqpUACZYw8ygZ5FoT3YLk28MUDjiHK0esg1YxfXpgJTX0ubeY+hgChcWYp6ya2GIR2TMKNLY4HkiY54Hq3jKBMgLjhopo1GcQCClShatTz8YAmCMKbWqs4etjrKJVRu317F0yk/t9VOgS/VDUksQfHTeyAizpN+BoSAXUYqMUlhpYeUkfquGHn7yAIMI6ckw7C3G8hBCiigGc+3hu3jPTQ8RkWKMyWwx8KZA2iMWaRhX2i5bb906B0ipMEkgxXaAwlNIon/zz7L9+V/KKPLvWhCAJvG6y0rdlw751YA0HUhS+9zGWLComlECMfTORTL8W18RWTgbA4kNCeK1jfGl6E5aeM6bk5mtngJSHis9c286dIrSk5hZX7Nmjbre3/zmN5U/Z10cu5ivBnwWcMkbJZ3kpz/9qVaHUBWIVi4zoR21JK92zPRZsJn91GLji5o8NLdx4xg77jMXNsj3kjgvocodUle+XnyR7UC8Ci1TJBGftCcP4ioa79TKNed+D2BuRbIorqVSBUhAjQCoTpXiUfdL3iDEJHPH4diIZ+kGMbjNWmsjFcc5M/Nm/s/bN4GUgA3roxqcy7UbZT8qmFqraiUHO5zyeQydRFjpQ0xntlc3DWQcGYGlKA5iZxVIrNy4cpnccAeoTmCB6O7C2uY6iarQsQk7WCBtGzsDpEYGsHsPG6tjseDf/eNbaC2OHkqtpDfla918BDoWAVLINNzmMMfxd5wVaD7yd+Dsw5rtimvfcU2oAUC7HKyACMoyQy2noT0QkqkTi2XKxKEyBRVyk8aNlPlz5koJ8hDFxSglTa+eUCvfPGU9MXszv1JZdLuRoheP+zVsHzOrTvGHNnzFOomRogaZQ0Nr42LE/1KhRzvueA6Lr5WGEjxUD+iXJv5pzk3njls/bZpiZC7gNfYrS3ni3ZvC1Kc8KSBNWWjOndZZ0A3q5MQNkF6Ai/Z//KPs+imAFBytcCNcPZjR1xJI0y0tC6r27qYFA2jwVrz0Jin71jMit85j4AQDaiIfSQoVO6oYpFa1A1LinY2Pdn8v6EDyHPnDjcvftEqZpadGKTVCubC+9a1vKY+O77Gx0a60u7UgSWoJO5X+6Ec/0u/g8agyZb8zXdncWqad3YQ6rhdr7bXd0BwrlRtEI4sOgDnmg8fDCicknxpPS335xxKueRML+SQqZ8DzRbLAB0FeLyhxZF0qsU6tFvYnMmEPKhSx17vfj06Z3jIkeW6UoSOXSGAokgNUiaKGKb8SK5zxbCO7x4ehdFlQgz3J2Ve/sOHQcdnwOjK923fLMBDm82BtRpqalC4XgRtMQrdla/gRfyU9Lhu/w6ieKZg7UabfsUhGzgfdSVsy8xsZXmAJink4p9MBA8yrqTbJ3diIvC5WMIHiKn/11z+T3776kQwaMhlZaTAIQo1SBG40XWf9Hk0qadmKxkgtkHrh8ncHSHlMzlIQ+rWRaDOobBWQXYRAytJ58uyXH5QbZ48ASQdccK5XjEtKtwHoyeovagirqPcVlPQ7Jj/5nZd4TRZ39EUzpdqvXgW1MUKkVlKvWF/i7ZmeT9u65AoxTrw2kjFMNWdR28aHjD/zc9kATsVoKtilFGf4Pd2YvA4f6RKQMv41iJeCO3/8r/9JgXQkAr3hJsS9QH69lkB6pUtk/W0EJPDBsEiHfftZuPag1AxC+RxOlXY2S+8ua5H2IJDac0xfVLQgWeFBC3LPnj1Kg6KLbzuMdqRD2c92tBysRcryur/9279Va5RZesZHCcyZPmyq0aOeSHpclM4Ve6JjLJ3wiIIYEkcQosXKxHu9J6V27w8RGj0E/uBFEL+RkIIlpblxZthhOfmUsuQkMa2pqScNwGKVTsksgNwkGTWWdYtfqTgAACAASURBVNCwTMPsngmvghU7+N6YRrMIH0GTkqClgUPrhuEpg2D+0arfyckd+5RT6K1vliyYeHnItocRa0uA1sQSZBK6/bBuvHD32beKohZBuIML0aq3BFJ5gTJkyMlZJs0GxkE6iKYDuL3xmIRX5kBKyYqtOyrQ0PFtefm1dVJQPE7r0Ug1CsA3TdJk4/ekgJRGGRO8psl0V4G0s3VC7mkYKJMPtajG+nK48hHU4i+Vr33lczJjIsfbur20CDtYGz0APhxL63lbEGwTT3JmwH4P3kAvgauJP2p1Oj/8LE0nxlhTDQP4ObzAanZ+h4k0I9uP33qLpMmqZimBNENLisfuimvPNhGoB2nn2o/EAm1taUI2lmDV/RO5mmvf2QKwz7FLYAtqcUuWLJSR33xaY6QyFM3MWHro0HeutWufftdNL/8kMDbBKqIFSV4pe5bTFZ81C7w2Tmxaf5wrufl8jaDLGv7nn39eZd94nBUrVrSLuV5pnC77GteS86JHAY+blkuO42fq4dVgcBazARS47URfRuy9qLu/8BrUnz5Byeh+cB5rcKeHRcpFCquQYNqaRHAI8Tw+tF2zZpm5qOlyI2RQNByAORrKRndBu3QJ3oWkgR9gSuaN7iqEBAjE6pTDKgUqauENX0Ld+ZktG2THBx/IhROnIESBdyB2n43XchHf47i1QgCE1CvDkiUP0fAYhwwZCom/STIbxRyBEfi+XOqlwp3X7K7JdvH6nZxvymgxY2JKCMx4GBGT7jx4DOh1oLf9QfnXX38gb7+3DZzWMRgPcldRg8/h4k2L3+MAKf9OMu7r6xkgZZwzG6WUoWY2novJPcvnwyK9X26aN9i0S7NxdJ0756J1Mrtzxe0/Y6xMc1hr9RuBeceVTy1Ofp+xHLU1s/MZAqR6D/ghkGo/Cvuic/ejY63zrt9BIGX0FA+yAzQwy0Bq9/HLXtFVk03QZ9EYKetPbLJp6w9ekOGoY8tl2SZO4nolmzpOHZNNIcRDy+65HRbpc8jcwUJDlQrpT876g1Xq8MSuUbIp3QolkKbTPPgaifNvvvmmEpPJJ12+fHmqDlo3RSeuUTrXj8ejS//+++/L6tWrlezM4/RIcz0CqbM5TGUTkzhEKAIp48wGVrUGXONNTvsOPkF/2cPk0z6JV6yRisr3wCk9CiI+qkyQCfZEoftJ3qYHSEGyPmKklDsjx9SrGpMMhwKQoOYV9ZSAzH2zDAaQegeDrJ89Bp/JUUoQE1fazkYhC6DVgu+l24cTaz5aLTvXvCHnDx4ALatObVZPKKzZ+iBFL1Bl4wegUpgkAvRNUgeCnULx5VMwjjcuWyIFCxBXz8X1OhuVvUatNaollo6HmVp73MwOkPI5rZDrJqZw6M9WRmT1+zvklVUbZd2mQ5JTMBKbHsUMFC7GWHoxL3Tdlf6kAUmcHy1S3pxIyO9ijLSzU1Q2g5493GXEGYNQibrphvHypcdXyPLbx2v/Sb8j+K3NDNsBm65eBwK7NwCpG7UDhkq/tIdSQHV+0g9v3+DMl2EVmV4OBiAJimnWrC4VK2huavC0y5geGy/qTbMHgPRq9CcT0obiOVcVWti2/PxFpT8NOl2l9CeKdvUWkIYBpGdwS50JZZfhf/Xv0HUUpHTUIZOXaDsHp+ZAAePa0J/sd1j+XDoVhL3K/w3tHVhCxyw7q5xSWUvHOkp/f2dxTbafJsGflSRfQL8q6o5SBKUrMdArLXFdyA6QmpijzdSzsskoVmlJLYFUl5tR3mHNUopSwix+yzapvfB7abiwVRLNFWhYhvfE8sCYQrImC8dEiWkrdExpyXq1YglxPZK9mXzKQvmpNx+raLLkl9wkg0ffBRcf2XMPEj+oxTf1LMoMNhqjTLlyE9XE5ADaeh9e+6HELlaZ72LdOqxQZuuzaV06PdrDsOKjAFJvAcAZ5OIk1Jzm3LRQ5t7PcALKIAHouoXh5jkNSnSjMWSqFhIf1hpLAanZrByLjIC0AiXFb34iv39zq2zZdQbymUORZEO8j0Lo0RZknh1wQTmttYEtj1RDHp+SkJ++HpRSC/eABgATcBgWmTl5mDz+xaXywEqIiWBozLog8DiK8vYAij2ZAakBZnvbci7vcgs2dXez8+HENp2OG+3m4LLHtZNpv8QxW3sCSD8VIR+11VEQ8vf85F+vGyH/SkDQjGRCNep6F/7J1yT3u1+BuEQ2vD1y2KAlyeWNwU+Jlqj/0POE/I4WZTpPjkBHAF21ahXagXwgDz74oFqTpC4RTDuzYHm96Rw8HoMuPXVOWbNMERSGCXRvs146Ax06Doml2Jnu9Ng0utaYJaaVZoCWN3nrfpl0B0HNmRlaLJ7z8MPXSc2pd6WpejeAFH3JY6jWwXqhgnerL4QfZFSorM96fFqlAGqmDrzeemV+hJNoSJY7TYrLbpO8IQvEmwchGohDQ5TRdNu0e47/QD111Z6DsvOD9VKxfReanOE7YG2yZDIBizMbHMIg+4yhjp5lkFnI5LYALJphyQXQWHHkzGky/ZaFUjIboSB6VLyhUegFN2aT8VUZYVM9aM2mlCXEGwtdRTMAZLFmDqQbAKRbOgHSplSTSy+BVC0WXieSduraZwak/DzlLhVIMd/w8BVIn3hsGWQZpwkU6HBtjpdCHdn0OKmuCaPl0O0Hx9bRF9U1x0M52UT1hNIOnMqup9/YLGDqsBirMw2WncSTs3jt55zjtxnXGZx/2vl9uhJRBO9ZInoKJaKRl9ZclxLRK01SE4D0YukQmfnVL0nJd78qMbhoUYVQZGXxwXBTXPJyHZaYtUidceupEtGOYGgBzrrnjJOSAkX+J6XDSM7n784qkDq2SGH2n0kmxlkpy0fxE/6whjm9EV53F3J7IHVAw8anlAJlwja2dxOfsY6QBQ8Yfcj80pI9ILGq95HJX4uK0tNw7cHwAJCq+wg6VILK+gwfsBoHnEhvAiWzZDp4GgCygHBfAehIw8WXP12KAKYFpbhZ+EGORy2/7g67SxCDjZ45LtuhrnVq+37xnKlFy90sWLaQR0G2N0aSOmktAEP2ZYqh+q4MVS71ONHzaHY3bNZUWfTQPTL0BsSqkTA1dwiGKVh+ab7K6Udnuk7b7+bfzk9PA+nq93eCR7pe1tO1zx+p2WkvpNYSSDT5AJraIFItT5wnwIyEfCabeOPIxCI1loah6yH2odbvwnmT5KknlsvSO8bgho8ad6/xSZXna8uG7TjomWbAwrQLMM3a13u4Wv3tQdHBP4uzbW6/w8ZRQSJ8xgIwT5FhF5PFx6dTN34zj9bLMtHwzB8p9aeripbwTKA7iboxaYFoSfU//ea6iJZc6RLrEQ0/ATmwxC1zpPCxFRIaVybjJs6SstLhMoh9ZDQOkvZzDURLrAXK8+xoSVow3bJli/Yr54O9nJgsosCDLTCwoJousUcQpTwZLVmqSVGw+Wtf+5rGRlmKR+3HdMHo7iwFI1Vo8pnqolrQ0Ish6JlNRk0mI3eXDqTsx5UFVUVuQManIKkX2oXsyRppROVTtOk4PghiN9ofMDucoGQ5gRQqTqr2BYuU1WVBVEbFqCwGqbpooAhNTIZDBPoOGTIa3Q+80C6NgyCv6OZcYbhWjm74QDatWyPJqkYZ0oBWxbBwGxEzDANxmAOjWpgP48eYqS8cR2+iPIkguRDHd0xcfJPMWnG7eMaUaY2UJrC43bi50r6m0666jifYk0B6AUSH9RuPItmENsxOsol5hyTG38d+POzSy77uaUDKrH2ShHyej4Jbd60qxmFDEoTFHoH6EsMhdy9fKM8+tUIWzMe4BlAQkGWSWtcESNMWrbUQ05dgxzVtb94WVFOhgbS5S7dkaS23u/FbLOCB0zyM7uydS84Nm/2KMnopqTm+i5wu6Dcm39uQktErgVBFFjO1DIJ3qNHuqoyeXhcu0tRFmwe5XjbJoQvcSWql1z5Xg85SM22SrIs3yrlRYLrCbbvx5ttl5nTolI5FLXDJEGgvOkd0XPseldFL8z3Yb4cybm13UqOX6Md5Hz10WH4AsecTcPOZbHry6ackD6IOFGHWwgBnUkkqtuWR4aZmuXjxovz0xz+TzZu3yoIFC+QvwB0dBFFevp/dL7OQUEn1L/+0q8Gx0GHDYT2q8F17N9a0QkgBKcklbYYDI5fMprOgDyRovJBF3U6q54d2SvMZgCkETvwe3HTJNbYBBF0fTOdwbxqiOZWZYrBec0oYv8yFCAXI3yOXSem4J/GmaUiCoMcSx0fT7vh83WnZ9IffyZaPP5QStNoI1rJANEuaYLnFgeg+dGTQogjERXPB6MgB4bwBN6Qkyhwn37xAZt95h2RPGCnJPFwP0+LskQReK296MYQFqOdJfqQmw+B2+tLrjNMs0raQSGbJJtKftm+vkp/+4k1Z9dpayR80FrIBHFd0N2XrdUhXcry0JTHjyo6XwDuLSRZdCqJtQt1mUWhNg9lVHVYJOvtGw1Daz5WmOsgNgv/76MPLQX+6D3uI7AgenRYp54uufdtheDPhORjXvntAbm9cadsodX6XC5ekf1Pbe9rc+rabod0ZNrLseFx6LWnD0L1T7zCO9Bgcs0lPKg2xrbAzM54M9JPBFWAtF8l9h07JoV+/JuffWi2jK89DiLVck05BT7ZmSbV/C8icXtSPmYm2YEYNUOe2rl8H4NFe3ohdUdgZP+R4mVZXhqlHbRx+ZTPFLGB9ZmXnSiNUfbTnDpRePE88KMcG58nmI/tlO7K3XmyKQUUlMrJsuEyGBiLpRhPGjUVXRfITjUkfx4Zh+139N+uZ8XM5AZGOQsz2/Uos5sJ0PCND12lL1/AquewZYjiPlhfvvI4qp/ffk8nQSfzy178q4yZN1mWdTbzCIwpCeyAfGxoivap0juTJzg1b5cff/wlALiCPPPq43L58KWKHcPHgZXFeTLbSbGRzNW2rIrXILPp1XK3O86w2Mk68cdHaL870iJM5tmY8daE4F06LiOivLhbRDln6lqNSdeY9KcdPYfAMjNtKcE1Z9seUBkjmeGsS79Wkm1paACxYPlk5JWCNDoXU3lIpmfQ1HA8sDMZqQ/gAFyRafO9Z9ZIc3bkNxi2Ar4lUJ+OcQfO4TTWdDqfeoBCHRpKpicHOUqjeoxvoXJSCegqRRekq5aXjuNmbnpm2bsdH+VkdRfyP1Y9//R+el5dffV+KScgHyb4BVYP5qCaKwwtU7VDuC4yBD68ZmUGsFbrA1HwlHSoNeYylmjJJ2uQIuY+d69GyUyrJQ0imBXzwROwirM9G+cbXHpS/+LMvCPJyWpOm1WPpQkbOMmORDq/A1AZ1H406A1FnaDv9dTmAteN5uc9e6XNX+r6uvta9ViMNEWnesF2OoNVI6JVXZSKEWQlEFFwOk0DMCgIqG2ERs32tLjidDGOUp4OrcW8Buqw2wILx4VgUbLWz74OLzrt/CzsswsJIIJHQjGOWUbLr7tsl+KdflWoIFRw+fFh2796tpZnMbvM3wZbxREp7UeKLf1NolgrdHR8E//REkRVeuGJLWl4a+WhcSLhcwojjCOkG40Jk+9hIY1i2oO3sb176tYrSPvW1Z2TezTepHZhLjxfvawqhFUYBShqj7K0TkHPocbP6rTWydvV6KJjPQJLpGRk1bYzxsoDO6BmJP2kTqmigczlpd+HLrdD059XCMoDcthnaNkXbs5aWku54WZB1NhoEhymrpoJ1iXJk8NdBcm8NsvgfoWHiKZSSojUGQNODNiMqmIcElN4wCAx4JoueTbAISufDIbO3XIonfgO7eLwJL6DCBtLmkjx4VDb/4W05j6IEPz6XoJizUqywrZ3T1hsYzoPdJuMA0Hq2uBgzVErmTJcZqGAaAe4oid1aqepYmF3dLD39Pns7AvVV/umfV8mvf/suWk2BvocS2hBcJ8aO47qqaMVzjxjLlHFREvE18QQgZT8pPlKC6h1O1IJIG4jauwFuw74gYsIsoqiCqlNM/vxPvyhPP3YHKqqiKGogd9cRQE+zRk0YxGTzTSvn7gNpT49pbx3vqs3veN8JY6DZhI7WldQhaYCsuFxsksgrb8je/++/ynD0aUlgZUbI0cOkq3IOFjetPk4Z3VdTxoblgCeSWPycdFoN7BTKd4WRLGDjO5b0qTwYExG4XYPaBs1AgqkfVmmr1NLnQk+dBXcvk+CXH4eGHjKvZQYYGVNk0y1WElEliT1jGEskSDLGSM1EllXyN8GVFCJuRErQXU6txlqgPL6Neeqi1bJQWOmI0xp4SSun5DUbjDLIin9UoOXFD57/oRw8eUwefuIRueu+FSCN5+sy5MPYd7TCzQL9eNPH8uorr0nl6Wp55MFH5EtffIz95NjLjCLphkeoEGgtgvY26SV3YLsROgHS9jQWI5jc8ZFuqaZeS/XWwqtscYHr1QQNS0jDuyTeslHKT7yMsOgxaW1uxObnpiTPl10f0QWTp0zJPUZbrwSkqFSKnaySYxu3yrHNG6UJwtYEUq4vWl8EUtvDpyOQ1iDJNAYaDDNWQNiGCSa0We5LQMolQkPhzTf3yc9/9abs3A35uCQScdlF0ojeRQG0JWa81Iv55jhR45VenUoVwjJllFcDYnpDNIsumapycYLLKrfXxtFkbzTzYIM5hENws8orCMus6UPlL775pNy6cAxaB8Hlh3epDI00T1U3dApI+WdmFmknS61fPtUeSK2R4fiKtoqAUnkUQM0iebwRJGw/FXdwvdv2SMsv/kUqIRl3GqrZBQCmYtCREgAv8vmytfzKOajGUNt4idwA1BSE4IyCWRPMtyaYb2EQkVW6F/5fNhjZOfCXc9HXnv2aLsISvViA75g3VW54HKpBn38QB8FEoi9M+oPlmVSRJ7CyIojWKksrKYTMRA37xjBzPn78eJk+fbr2lWF7BD5YOUTApCWaXhfcGdAaCUFa2IYuk+rnkx78IUICAEMNzfKzX/1C1nywRhbddot84dHPy4SJqOLBJ6lW49OsI7LbaoPE5Ac/+ZGsXrNWxoycABB9SpahlQidb2on+3hnoqydlgiZBh320ebQdViP6UBqUdGJc5l3tlm19pM2KtDpyk6hLS/Q3CSZ7WY805D7j2Gyd8rFI7+BwPJhiaEdMBAC5w0haN5MKbrBHA/AldaWH2ARyCnu3CLFOqnbfVR2Q92p5vBBtD1B+AB80iysCdbuXwlI63ATnXTbAln4+QckizJroElpVlxV8w0o9OYjgTtjK25CR49F5dcvvScv/dtaKa+OS27hcE2QebEvkkjQeZ0OAdQF1mlXD4/WqRGfs/kJE7vEDdbObQpEza2eD9WdcOa8FYUVzWiJPHXKUHng/pvlsS8uk/Ejg1rjH8TeUs5wp0DaM659b459T3636pGmrKf0AWPYC4vM1sJqX3sChml2z2yHqq7Irp1SCVm3HW9/IAEo74wCTaIYyJBFnUJ1AEBXwZzT2qT7lS5nRveLri0nvQWNsFpgaTHzykcAMbBAzCMlPrSiwKJpgkBrI2JGHtAzxty/VIruvg36g6OxGVna5yQLsGkYUkgHPdKPTpw4oUBKSTvyOimOzAet1IULF6osGF1+KilRYzE9G05rVhcfEKKjOC0rJgh9XJawbTE+DlHdAql+ED90M1Gl8vYbr8nLL70IubI8efyRL8iiFXebWB0C/qa6htqUMTl0+oT8/X//vpw8VykPP/qE3HH7cpkwbIze+wn3KriAZJPWCWt/9ktdK4MP1jm37nfa79QqspvKPtEWz9Zzt2h6lWCWJgad9WOs0rN4AqK8p1+VeOMeVB6VSxJWThJ92FWema49bh5euqpdANLaXUdk+x/ek8aTx2HwNoEQQJoToYFKPpe3SBtQikuL9LbHvyA+SMFFGWuHQpihxTjz05M76lMdC3tC5Y8gAIRfa1afkR//7C3ZtuM0QsNFEJ3GjQVtOOh9JKGqxR71LCanw6/MB614MpVidhZNgtf5V+pGaaxRWqI6NQ6QcvQCCJU1NVbLyntuka9+7WGZM2swPCX1HbFusZ/g+l8eSLm8zU10oD8USNX9TreiLABgfCKkpqiulUkCMf4EfTGYWNjIlNILgVC9dbvs/91qObdmvRQcr5GRuNujLgUPNlFWHSAJEUg1RW0mldYoXXtSlPjVLXTrEdMi2KptBxeGfX/oDjZgh0ZQYpmLbqEjHlomBQ/fKTIO3ECEEnI9uTAyUC3TgZiuJGsAjlXV59+0Ntlfe+vWrbJz507laNJqpYtPEJ09e7a6/hMmTNCSzo7xUdv3m1emoEr+o+PYw9E0VkJ6GNGOowbsE3Jo48fyMjp/NlaVy923LZY7Pw+KD68eQh+SjxsCwgSx+jrZvHeP/AJCHMHBpfLH3/pLGTlmIsbE9FOH7jzGDMfTWmF8Fhvh0sqytFK7q67wjkCqV9f2qY5iFfaVDiCUDqQaf2zlzeoQuKVvSbR+N9qUnAB7DqAAC4i2d9xLpVs6psYivZxr3wrxDo4rLdKdqz+Q+uNHGcNRIFWXk43grgKkw+ZMkWVPPyF+yMIx8ORBrJ1jqV0yoRnRew9adbxRQ/oN6/3gkVb57b+tlzff2SJHTtZIsGCQNrpjHJTUMeviWxaE7ltNPplrsOtAb598jhPh/DbAa+7rxvNnUAjfnWiS0sHZqLp7WL78pTu0M4dx1rFfsS6zoDvaUfTbfI8JRrlAalZPeyBNt6Sc/URHmxliBrT4n1qlioccTUIksopY2LEtB+XMGx9KywfbJAdxvWKo6fugFKQTgv+imD1miLXEEN/D1s48gokRMQfoqJKrv4f4D6xMJpeasJBaCvOl5MY5MuputPNdDLmz2RPRxtWP/DBVqRBPgstvE0X8zZhnx4d9nTFT6noyIUUQpQAzXX9aqwRjAiqTUgRTKjURXHm8zo5pglLpQJS2Ke1iI22MQBlqlqqtm2Ub6uVrYSEPh1W6cPYsPF2voBwHOAby8qUZ578fPXE+wXlNXgSVp//1T8VbgrJBjYXZ4D/HkOY970amAqn9w55TZyBp39kRQDq811qgqe6Ube9PvWQPxYoivc2a4VAVejS9EzkikYo3wVHcLi21R9EOuQGb2ABpjHX6vCL23rlSjFQ3O6Ty9p2Qvezhc2AfdKTrQPh3YndXAdIm3GwGTRsnK7/+rHhGkztqgNQYa1jLjsziJQvmujxhgZT9obKkHkO2e29UVr2+Tn73xvtoFY29QCUqWvu66RyX3QmXMe7JH2OKGFgjBGqgyclJEF2tzJ7phWWAVOmGkEQsym2RB+69RR555F6ZM7vA1CZw/pjk01hqhxioxkftus+M/nRdhvg6fclVgZRz0wI3PQBSG6eMYrO56NTH4W1oqpdscND0lWYM/I5D0vTWR1K+dou0os9KHuKkMYhJsDsk72DMypvsvEmR8BGDVZcAeLDRGK1XWqNJWMBRfEcIiQH/6OGSNWmsTPzcfSJ33YHuk7DcgB0tms1HfTCXRif9j2iRWtL6lcootRPi3r1qodLtJ8jyc7RICaR0/ZnlpygzE1Rs6GXV8JVCZVOlukJpFVirmykEgACSLCBVilSWS+VOiCEfPSSRygqpQ3MzRKLgzaN9LfiwzaDy5BUNwngOkgr05a2IxOTG++5HN8R7oCEwBusZFw3rgCMXxY0jG/xI8k69Fujagak5h8s/2uKh6R67oTZ1NKnbNqi1VPUzjkXKz1CpPQ6ApJo83XvOrY/FG61Hpens7yTasE3CdYdQslmvG5xjFPcYfqJmoa+WbILl2HjglBxY+4mc3bVD4pAnDFBFiumXq8RIIwj15E8cKfd+4zmRkUPhSGEt5+TBMgaIawz/Ou20Tr+GcS0UNrC2Hu49CS6kQ739brV8/0e/koqaJrmI/kRUOdPAGpNrHF3NN5DKxK4IdPeNdWgBVLkclmZI9x+vWTBVp9AsVYxhPURKSuU7f/EseMrgJ2M4eBNM0AvlfgVP2Zal6ovOWBl7y2md7rr1ZjxZa+9ggNkc6fsoBQ7WcmxbDXxJY6u8I5JfSj0u3sFqARy7dssx9M45s3GLJE+VSwFAIRd1z0GsFM0zaljF2bYAUpY78uHH3Zc10fXYaFmjRkjh9Eky7Z6l4kGDLQHx3kqdmRa5sOLIPaUSUAYPlVpzpOpImaLSEhNU+/fv14QVey4RVKn9OR/iv2x/zJp3PhKIE/vYXIvrmDofWKUxJE0YsVLhNhDNBT2/azauk9NbNouvtlryyQtsQVkkbkhBxLv8rFzhGDIbi1uSBzHhOMSpIyCnN2DDj1qwUApvXCgyHUIeWabeuRWv8Vv40AYUHdxsM1sWSMGGQCw7wD42eMQJILDI+ODHqEeZhfi0xRPlDRIckUgzOgU0X6xVQqoaXWluaOPUeZSIb0v6EP/E2zUpxufjR6Wl4g2J1G+WUN1eXHONnpbqOWHz6w0J7UUskDLZ1Cxll9KfgC61cO33f7Reqg/uT1mkvJERSHki2uud58pEIZ4KYpyoRdqIm83Q2ZNl+TNPihcxUiabmMTJZrhKfeAMFk/GH8U4IAbq1blBeTO7DDBahqXz7poj8i8vrpJtOw9Idi7VgHOkuRnKwDGwccH28KP3lYqIw/Ln/DEMFcP+SiDsRg+PAtYafmIMmSEu/A6iWCGJvdjY1ACudaHMmTZC/uO/f0LGjsyRIZBjVQ+R003P0cZa9UaNHw0RmAtus0ita5/xQPT7A3ROyE/fmBpUMYNnq3asFaMbRgtcsSJNYAxvBKpcrMUeOi6xU+elYc8hyFbWSOh0ubSUV0lLQ72EECsLYXMz/kqg4oQTrEphARaUDZXsYUMkD1aoZ9I4kanjRYZDOR3WqfYk4HchJmpOBt+nrVZ7Zh6YWKIYM2On/CGVaseOHQqorDKiNUoQnTx5smb9J42dKCOHMRPMgTBrLQmRB18rhB4AllJ1XqrXr5XmI2gYd+yIBEINkktBXlihScT+/NjxfsS+1FJHfyPWoHvYw3OAvQAAIABJREFUv9yfj1JHWORQ+k8OHioF02ZK0QIoyE+ZCpoDqF5IAISgWamxZgUtM0dtj/ZAal8kp5dVPHwgvIzWNwlsUlNjrh4ihxbX4Mc8asdxVqxpats+zO3TSV3oB7S7LGOU+JuCxDwjwq4fFTmSOO4A6SYA6W5s8moVEWEPJe3JDoDWuvurWaQ9DKRhFDsEGRLpA0Bqe8KbWn+TV+fSPl+RkB27D0EZ6n3ZvG0/2iFXSm7eMCktnYR5QbVWE5K4MF58SDR42OnRKYkzSVHMI6uzMC9J6GMwcBYPQwUfN3aut2HDhsqdy++Qz9+/RBbOyNamqQqc3OfcyrwT2cy+Tn+bB8N/uUB6Kd6gaMJhzNvXUr5eB3TqAKZ8u7pwjuFjQMQsA3XlsVgFVqicQ3M0dP8TVPfUnjsvzQgEhRAvbEYGl8kfxh796NZYhL4wgwGkOWi0JSNhOQzHLRKxUe2prM3ITJUU962Xws22Rs+5YV56aZk9Q1BlcomWKWOoBw4cUEAluNLyoas/ftxkmTvvZi33LC0rlpKigOQHGdACkJ4+JrHd2+TQ229KXgNAmGEQACxbFsfRjiPqx11fMc3EorzIZvuQafNpFpYWCmrPYTk20r4dXCalc+dL8RJIzE2CdY7qrjC5vBiPFJCmX247WpN5IW7UQ7T8Uf9NQxJDe+J8Ej3K66S4KF/GjwFvkG8jd5cFS05IxiCOOoj6Q2uUlC89bx5MgZQMYgKpo6xOIE0eB+cTFmnDJonU7QSQosKJ8WyNh7O/+UAHUg6eaVNjK1G12i8NUDdvPwXRmy2ydt1OqYF0YEs4iJs9urYiyZSPmyptCa0Uw6RpCEtVkJC7wE0wifWWn4MbH2/sSCoVYH1Og3Fyw/xZctutN8miBaD9cQ87N2K25uFD24p0KPe+dDf1kPWS2TbtM5++FEhTp+YMVPsgWsr759vUSnXu6mZ7Gi5kFtDOz0llMoSzHMWuJf+UUkEMAagVy9/YbFSoZiyGFgIlucHzhGSTA57mHKhqrsVosKa057kV0dRN7Px0c0htszrLGe3YU8aKh9QhwUHaFAGVhH/2UArDUsovLpPBUKCaNWOCLL5hmsxAS2jhwl3/gex5bZVknT8tQ2F557N6BAAbQUwrSqUiZNsiKuLhLN6EYSj4E4gL428/kg/qkMGdb0Js1Dt8rJQtuFUCtywTGYswRxYapAG4tJNP+hzpmLSPkUbgzvnQy4ggqgl/5qgw5GCXyfO/WC+79hxGp8hh8sgX7pOJ4wxc6k1SxxRpQLrpPKyaLeZZE8/mlOPLnc3LCEcS/WbbLNKT0kTXvmEDgHQHXHtk8jmXNHi0WIMWOIW3r8Ij/cxapE40jUkjh/8ZpbeC8QnAGyE/uBH1LxUVTbJj1zFZt26XbGZS9yxi7p4glO0Hwa0vUJtF+xxxy2FNsT6fWggk8Tc1Vcmg4iDi/UUQIpkmd921WObMmYxmqT7oEJikr4VE1XpI0xaIUc+BPG1nb5vf7a3Tbm67z9zHEOIEYTMt9tEmG+Jk+MyusfZ8OxeSteUNiope3NkY4cPWp8+o6KrBFuwsgCUnw04Q364ZZ+5MZ164iBzF67aJwosUn6ArytiXft5UspALyDhQgAITzmEynRlbwWQ1Pi2gpvefJ+jSKmWGn9zU8gu1oCodFBYA5IFBMGlwrtwyfrjMLS0U/9kTcn7rehkJS2EQgCgbFgLrpsOkgSGmFUKsLgz3nk3EDDKZgLRXaV+w68DXJcZmwfqOIJRRj5hY64gJMnLpvZKzbCXixYOkCUmYfAhZO75W29x0INqHEHQLQm2K72toAvjnY5vhnrZ+03F54Tfvy4frt0shavif+OJDct89i2G1BFRhjvc9srJSMVf1+8xGMiUIeJBXrK5lWO1XdEvSslWfuvZpQFq/TYHUw9JHNWZZVUayNy1TRHyvRMj/jAIptxWTS1oAouEUNgfEWDhufhxjlQSrgbYGlhq40JWgSJ0FkFbJmXMVWIu1Us2GlLgjGlYKgRDhImyZQmjzFhSyF30eCk+GycTxI/T3ZAi2lBSb8A6DNEnMk5/FJx2z8zgvtZHM3dL5SY8huYCajjntgFQxznErCFptCSWDi84OMr9598MbUAyow0wXQbP3WvDg+Pt4XUtGEdjn00xPMAoErxZJFtbi80m4Ik5Da+0QSLoG96b5iku+k6cRITg7dCxG2FLvS7+yHvq7Y6tj+2+GJerQb/uTPXvl+OFDcmLnFqk9tEeKmi/I/KEFMndwASzRkGRDdjBIBR/c3Wmvs91FAqGMKDsj0pqDy63iE7znsFsjxwdaA9kUKKarhfCID2B5ERuqLneIDFu8QsoeehRlseO0Hzq7QLYD0pRLZgOAiHZSxYhJORyuhfqhiBycONEg//z9X8t7G87LmXJQsGC9TB5fJosWzoSo762y+JYRhphNL8+OJcsPdcOaHeZlKYctbILeqKn+R4uRFJCedizS9Ug4tQGpBzeLJNWENK7HWCksnyuViH6WgdTZWqnoqHpzxjyIwcbJIk+Yo4T/6RrB7yoUiR0DK+Y8cg4nj1dKOISuakiamrkxSaXSwSVIIBXJ7JlTQekLokOoQ2TiZNIQASXPp8rVjvgOvR/Mp7LKzdNpD9MZwSw0+4ILpOkjZICUQ8TNrMva1lq3tTdN1dqmW6a6mQyY8mnNIdNntIDroCFFwOz9jMuDRHzyi9tZpPaMHPPSiq6qscPFY75KKVIeLjTts+JsaCdu113ctO2e+fnOaFLWUrVkfFZOWaI+x6s+kpDGulqJlp+Wiwd2yoUdG8RTeUKGwr0fBI5tFriTPixaxgb9mgXgxjB5fbrvHjYmoiMGIyEOMKGajxf822zQYrKpmISkHN3yRtym6vNLJXv2zTJ6yUrxzLkR5uIgDEp7ebOOsS1NMGG8zCSbSEtlZVTefOMP8uLLH8j2I+Cv5g5DOSAs5WgteIWtANPp8sjDy+S2RRMhoKLtwtNieKatMgVHSFxy7pBYANTpoqeQa27A9CYSp5Fseh2u/ScSrt+qFinDF61IMBFISZeichEpPAMVSDXKxfHSVYARxFoJOCR4One0RhnP5vyxXJR7A0sO7Zqhb4F58EJxLdSCxC2AlDHnVtM/RPLA+CguBFUON84COC3cRxoLTXnqPDg9PWXWAoT5OfUlTETcAVMDl+lAqjvF2ZH8242V6oi0avN3rW5PZQwNKF3FItWZ5c0NE0IaiyKd8+OMM4Pm6Zl+zenatKQxf808qBWLH+2nap7Tzzkgbc6HLxn6lN4TafVys5IKdY0m07r5XLB8pACU/dkJJkiAsSV0NtcjE0znj0v1J6ulYsd6oNUpCULJKYgSQA/oYawIy8K5JvE7ippzJn+oX5BD8QmVewMtR3uw067D7QdgmgVLtogapwDbOFpNhIuGSWTcNMmes1AGLYKu5nhk8TloVrncDpQOVtuNhkOLXoX4fvwGtWbVqk3y69+8LGfRL6iyvhAfL4IVxORQE7K8Ddr07DaIZa+461ZZtmSmFMDdYNjaxqMTlEjEueoKAdtAn0cJo0kimWSTh9qhyZMOkK6H1oC1SEl5YsYcXUrh2lM9v68Aabq9lRpKaxi0LUJjITr/buc5pY9/x8+ZBawP+3n7lojygvkiLH5mUyknqWDqvNk5rv4TbyMP1/IkWCLD+SCI+kz2UmOsXLIs2lJyvcU6RUj8MKjKB2L1BFIWg7DA2cvupc618SM8BoG8DUjTL9C1SNNHA0DKAlxj811h7tsszfRP27/VXejwAifceeqSRWefsKsq3Y3g32kLruPXtb01/aidndR1eI7uFk5D11ocWYG6MyL71svpj1dL/aFd4M+2SD5MQGoK6HLEyRMw41TqNx8CwFLRh3QhxoLh8hOc8UQUvDJSkLLRn6gQVocvAsAdNEKOQczYP/8mmfz1P5YotAKyfEA99QfooqUJTOhAmR5GXmT/qRWFQ8mufSH56c9elnfe3YgNid5RPpTCMplFXVJooSbi0HoFSBag9j8/NyDPPPW4LF86HdquTniU1wvWgQc2MglP4FvgyLR4KfTMWFvQLCdNMoJHWvOGhBrXSxhAmlSLFHYswZeWNK6VVqwF0qvxSA+CR1rZgUeq7ixvvEykZcAjteBm4aGdgBKHMs2jtQ4Vn1adgNSCpTsO8RXe3HlA5ug4z3b+8TdpYh6GdzhEALBsRyFNNQP0Q+bNuqXwz4B2dOU/nPWcMjTM+m+zBy+1DI3BYQ/mfD791yWZeXOMTm8oqVuHPYBribYbSirkdzLE7lNdGQGMnJO0xq5AIULFIYnu/EjObf5AIiePSB74svnMkGt4ie02WMmFHwBpjOhJDikgTltuRCkOgbJYWBVhbLQW6Acymx1ELDYfHwy2IENfOEJOehGDnL9Axn/9jySBDgAqaUhrQkEszYTXxJDZapRFoFt4tgJZ+p//QZXYayGglAVhjCTjp3DTvTgf8kYTCCkYMQt04kQsdzCCa3cuv0UeuO8WlBCabH80Dq6sD8EG0pfgytNHIFuD5+EDQGo1o2oBnJCWylcVSFvqkbUH/cnHOwhJ+KB5tdp2AFA36opr31NA2hmPNN3K5KiluofapKhFNyeaYWqJUDii7jhjvEyeMcaIy3NccutxXagNwXFCAi/f+NX8fnY30FCXOQzmnfPFLIF5wirL+rXSw0E3ew4MwznAflmLuCvr131Pj42A9mzqsaMNsANZo4MUEoq3yOm90rjxPane9Yl4qtBaNwSwAdKaskiADStxGPPF6ld7AhsHTYMVSLPi4HAi2B9BYg4SkQBS9i1HxBGbNCcMOcEQ9GALhslptC72z5kv4577isiIcUDIAuUdmg3FoxLAeHA+Y4CVGjPlF0Teene3vPAvr8mRE1WSnVOqvE9UZDgEbryRVimoWq340Xp5HLEF0oNj0d9o8a1z5YEH75BFNxdrsiqO7DIps4ypmW4GrE4joKM6i+DDajeBa18F8e8eAtKeqmxqB6SOB5TubtsIoGPUt7cGHdfaaWwAixE2JmOV9AZY5YYH55geQD3+t/PQUTlXUa5SjQvmzZYS4KKyMTBG2Zwi627rccl+cOZQR5+LxZFItLuUU0ogdfZaT7FWBtjW7fHLdYE0gyFVvMCPhnZRtSQn90vj+ndQzrhJvDVnxRtuhNtudkBcEz6mRlqFJPRZA16smc5m1zYWlsI6jKDpWZhNx2CxBrFJcxAjzYvAvQ+WSLkf1KqZ82Tsk18SmYDmcHDPnUSrswmdLc6Mugr/mpDYa2+fRV+gl+XQsQpsQjQ7Qy0iI2N6H1URbnamNFoImmDTQBuV6ykNiMIJ3C1uBE/2sSfukaVLxmi1Li0vNmmli6/SbgRVJtD0DsMMCSzSqtcRH90AQEaMtBOLlPG+XqU/dQKknJkUmFq3WqfRhBH4orUcjSQdn4BvgXlqJRsDY3IRb9hx9Jy8+v5qOX+hCln0IXL34tvlthmTZSiOkU8DlHIDWuOLHz2usUpT6VUNiDrhGhtacKxRi6sukGawgXvwoy6QZjCYtLnY9ZtAGojAtT97RGTj+1KxZa1Ezh+DlYlX1V0zySTtsITN4YOVQfdXA/oEErrSKtRq4qcE0lAAMUdUQQWBgrkwcXLjSM5kFUtNVonkzr1Rhj30OZGJ8LUJpEwqKCDwjIxugU1CUVHo4KGw/I8X35W3V38CNx/fHURlFCxdH1x3Js0oLowuc2oqaVcDbf9CH5VnhI5RSPk2ozKLmf2bb5oh99+/TBYvniqjR5h8hQEWaAjgs37yQ9W8wzGRbAqV/w4N8BwgjVSDX0okIDgAcJ0WyL0KpA5qtrFW2hYEQUqdcdVCcIDOeX8qZsobhmZkmEjUrsZSh98bjlfLH7Ztlo0Qom5giCcvR+aOHy/Lp86WJejQMIHsL06VBVIeV8GUc0FAtQifBqRqtbb39F0gzWAD9+BHXSDNYDAJWxSLY7onG9anXDiHZNMWufDem3Lh8E7JRwaelprRy+TGoCuN2Bh8ewKnST4Zl5z/pnVDubSoPwaLlDWciL0BkIKwSoJJVDJ58iU6ZLSU3LRYcpaiXHQUsvZ47rJACsA+c1bkhz9+Rd54ezOarFGlCVqcAFJfEIK+ISSWkNo12q2ohiGnkFYpWRiMueLA8Qi+H2W8SdCworjGnGwPtAZGy0q07lhx9zyZOsHUW3B7M1mSQBAY3THwT8rfHZVQ5ZsSJpAiRsoSUQOktMoNIV9xuDd5pJ0AqU22mFufA6TWMk2zDM3SYT07vApUIqk7DwzccKRKVqP67RPoK1TG0OoG40lJiCIg7cziIfLAvIWyYvZUKQMTQr8rPW9jgdQMjIO0/Nv5tjQgbReCyGAdux/NfARcIM1gDAmkgE/o8jBZBOuzGeUnZw7KhddelBNIOA1HWxQ0eHc0I/lFiGUSSKkLid/cK0jGqwVH8r2qQNFR1lp8tjExkoPaNRJJnJCvWHKmzJWhrGy6YQFarECTgEDKWKVuNJ4RXXvuTCRzcNyTp5Lyy1+9Ie+s2SxVNVH0kUNYgUAKxaE6SPwFqN2aRuK34sBaB6+9E4gVtE5NU8Ik6Fyswpk0YYzcdONUefQhMAgmD5JCEL71rTgFjf3Rwg0fktCFd1JAmoRFyiIo00eYQOpoZ/Y2kPJ0cc6W02mA1HgKxmDEM6mEDwfbWTTOb3ZwoMcB3oZsOgoQ3bFbtp4+JyebmxDrRmUae3thDLOROByMgPWCUWPlXqh6zZswToaACkx9dHYNNxYwrV+HG6hhICfW7VijdrnydAj0bY0PM1jI7kczHgEXSDMYQsKWDXOxEgnCm5ARPC/lv/2lHPjwLZmM8rxkAxI7sM78rGNmAsfZGKwxj2OjKJBiQ2RTKIRgykow9mhHFp1uP5V2I3CFo1CFagoMktIbb5dh98GtnzIdiAVRF8C4Kde0SQprT1EsGNEGiJJUXQjLm29/LK9DK/Z8FZoWwiJMgIaUW1gkEYQOWF9t27OQTqTSdEx1aIkvGxmyRp8VNzgdWtfQ9MxGh8myoTlyz7LpiJlOl5tung6BLtMPXtmItEijhyVU9bYDpLsc+pMDpEoaMkI0vW6RXgKkBkSNPWh5y3yTNQvVjdD7VQxxZFbuMcSz63ytvLNxm2w6dlLOQ2IR6qvizS+Q2oZG9B3zyWDctHwQEy/EWM4ZN17mw5y/89YZ8FxMZSBB27RApieDgdQ7pAHT9C4IFsdTsdQM1rD70Z4ZARdIMxhHa8HQZlCKExR2pL5CYjs+ljObPpKmY3slr6lOClFTn0uxXACQkvyhH5AEeIUAWARSPpcXh1YBSfvok5MEuKH4RzxwFyPYTyFQnNC2TxJDx8jI2+9GvyqIXA8Zhq4DaEioIMqH4ZKmk/M10cQkPk7wfLnIG+9ulnf+8LEcRMIJ8gDIJcHqhCgKuwAlSIMC/5GyhmG0P44hwcTeVXEKYGhmw/RWN9QcWtF0exEaSJxHw7Tl8p3vPAc5NiOhR6tT+wuFYJHWvAsO6SYkm3YqkHpU7p0gQb1MA/a2i+jVeKQ9lbVvp0fKS3OsvbbiEQOkqnMF0GNlWBuStVmIfH8I59+Mzx88f1FWo+XOun2H5BxEuiMo622FFCI1eviJAG5G5AwnI82w7GMoesiRYYVBWXHTPLn9htkyEma88SOg3au3GEuBMla7faT4rTb5ldKoyGAhux/NeARcIM1gCDWnws+TtUJrE3xIBdOK41L50btycv37UlhfLXkttZKLhAM684BPiNgjrLkELJQoXGR0MdKETzZ2XB6s1AAsHPYSophFFBs4nl0gzVD4SZaMlILpcOtvvgMtqOdLIhc94PHZXCqZ6zUYceBUfx2CA88Pv1FBqLROCgZv2XFOXnl5tazfuFtq60C9wob3UygaFnEYhFN/dhDuPnRQVTQYFVaKmoRaA6J2I/Np9J+UWONpefKxO+Vb330OyoeQRCSQ0pCmAhYI+ZHKPyDZBD3SeiOjlwJSvQEYZ/aq7ZivZa19GpDqvTB1szCWqBlbB/y1NNkh0+MveiME0z0A0Q/QBHI7LNGTDS1Sj5siaPkY/yzJIc+XVj9DI9QqQNgmziaHuNtk4wY7Y3AhMvlT5La5s2UyGi/Sx6BmBQWzszR4ar7TuPJOVCG18DjQjnWcwTp2P5r5CLhAmukYKpLCxWOiFVJ5fvZLBpgm9myRYx++K817tktxqFYKoYSeiw0UjzNOiQQE9wcK2T2QDqQASlYYNCeWjGqTO7r9aIQHa7GaQvOFQ6V4+jwpQ1mozLxBpKRUWsCwR+NobDyK6fEkGKlNKyt0rCwT2jONIfg3ckfoUgnr6d1NsnnrAdm975gqrnshFs0a+ISKyYDCA1MxzlJQFZzlnYKBjPZN9bJwvaFaA6Tf/vdfkbJhAXVNmcn3tCJiGD1mgLQBCvkEUsRIseCMRaqgoGqqvQukHZI45tboWKPOWRLCtHKTtxNUUHEk+EPBnnONCXl342ZZg4aK55pbJIr4cxRJtCQq1TgaObC8yRklkMZwkCjK3CJoO95ECcVYk4xFvGQcLP/Fc2bKsoULZCLCLdmY2SyMU8C2FnHmjqdjWARmSoyYugukmW7hnvi8C6SZjKJd0E5OIIzMdjZxCJaG1KCM6Ph+Obt2tURPHZZkxRlk3kNIKsDSg7URo5UHy5SSEXTlWUaaDfD0wyqlOxgBoEXgGrYOGi7Zo6HEP3+RBBbcIjIUnCO4/Ggjp1R4SFZopLHNIk27IIBEONqsVTW0r+rRCyoYRLNAnO+p0yLr1u+VN95ZK4cOn5KKStCbgsUQKCmWCHRsVONXNylZB0QC8lrbLFKCSxavo7kS8nt3A0ifkmFo+0OL1MRIATMRAGnVuwDRLcja7zIWaTqQsrKJNCiWWfaWjB6B1LHeLYgabDUxyiQmQ1uBcCwxDCzMYjqPMdHzTXH5/YcbZefxE3Dtz6OPGGYCoMibFfvBF6DTgaAJZC5KcDkuLdAabcJ1RnO8EoMYaBbGtAw30Vy0/lg4eYLce+vNMgui5qXoBhFUV8DEu63Yc8pCVovUuYO7QJrJDu6xz7pAmtFQMgBpFjQFOOiO000PAHC82DQCEJOD26Vi40dyYus68aIJ3uA8CPIiRRtHLJTWaStAlB4jRSq8PAZArAUbkRqkUbj1o+beJIOmzJRckPAF4s5sgKdiMOwSgJ3FxITRrDcuYOqhe9CxJvFnDOfFYgAfa0XxgNYzlPFxepBhe2XVu7J6zSdSV4daJz8ql9A7yYP3tUCQlPSopKbacVK8Lr1eEydkX6ZkuE4ef2y5fPsvvyilxR2ANHxYItXvpQEpLVIcCxapEvFV2LmXgZQ3wdSgOSpH9gn+Jioi3ME4M115UpwIokdrW2TTXrQC+XCT1CG+3IKYRxzKYKqlgDiKFzHRXN5SoBaDFJOGCWIYuzA0FOLZSCBi+rJAOStE650JaCC5fMFcuWvBDTKppFggF2voD0xg4pgUweac86G8URdIM9q11+LDLpBmNKoO3YikdrrVSCJxjbNO23jCpERBPBKWaT0AteksSiar0W6l5gISMMjwgxSfC2uRbSISsH4SrHlHG5GckmFSPGqc5I0YL4UTp4p37BSRUrRgAbjS5WaPEp/2BOGucpK7aWDQnrJtVPGN8rkRpolzg1JQGTX9jUCGbbuq5JOPd8u6tbtkz76zeG++5OYWQwS6GaR90LTUIjWufRtQU1Q7LhFc3xOPwSL9y0elbLADpFRrp2sPizRauQauvbVIOwApLFIPau57K0aqxdGpFLgTtrBauhoTSaMe4c8Q3kuKUznGbM2mLfLO+i1yph7hGjQrTPhNS/FWjKnycAGurSDr5weCEoMILG+wWdkAVvzEgIQtpJFBXXtaYYEsmT5FVtx8o0wrzZEi6+UQSFnUACuXngFvlzylVJGAtUjdZFNGO7inPuwCaUYjaZw8SgnGQU/y+3ONiImzGUypZB02K5vhoT3EWQAL+rJXHT0qYfRJ8sCt88MqpWIQrZ0kitizIcg7aOx4GToVXUPHTAaLm72rgFCIYWpPJGCatmK3lAHml8iScVxU43gS9PgAcEI93cOmgcQFnA9V+rNUXw0CJTheCP2h6MbXwDp9841dyjk9c7pOcvJKNAGVUAUSIjEqtCzflCCsPdLjEm4CkD5OIP2CDIeGikol0n5KEkgPA0g/cIB0j+Pap1mkfRVIbTJHKx1MDBJsMeUMH6sJy/p9e2Xdjm2yF0r1ibwyxESRHkI8mdJ2KjmrVi6AFDdKNkwMo703mRn8m54DOy1kw8otRRvuBxEXvW3qJJmKKWaiCQVtxm3nzUtxHF8OcLZAynlM8U3VcnZjpBlt4R76sAukGQ2kZZJy47CrJ2KRXNw0Gu1xtfySbj5ihiTsNwNgYOkJazf5A9K2bhb29iCrnQ3/8vE7H35yAX6QUaclGqJFgvgphUI0/8OvJpg6ifrOgdSUYqZ8Vz0pViBRBJj2E11GUJxIVgL+rv24Up7/ySrZsf0ErNUCvI6kk8n9m42tn7XhA8NdjYYuIka6XP637z4swwAGmmeGVeejAxyia78Gos6b0dd+JwxwWOfsIuqckKmeMq59V9SfOqc/EXBwTGoZpMnoQQIG5e8+bYUzbNZUWfbM4+IbiwIGcD6NaAngyEYpUpY2QzXOxOk8muA3mQ9RvL0WL6/ecUxe+fA9OVyFKq3CEmlAUimJa2DIw8/kENz6VoRtiHasHouyiSLlEGFZstQ2jt5lHsRdJ44cIzdMnCAP3nqjTEVsmalCyiuAimvOQd0I/ChqGteeM2Az90Z+2QHSjNaw++GeGAEXSDMaRcdaSy3odgE3g6ZOtZKmfdVd43NMZDivqUoSN4tjViImZuTJHdOGO8mpALL7PtWxwJ57yho1QNnmgjuuKZ+2bmwqdmry+TzJGDLLBItN25vk7/7bL+TA4UqUj9JfrXqZAAAgAElEQVTScZSHNAZrjqvEcAUXHhsxv5Y6eeqLy+Q/fOsBGTmUySPnqAQB0J9C5a9LvB6tRuq2SSxaoz2ILGGLvdcVox0gvRqPtFMZPUcjgHQyBVIANUtwSR0ikNYTSNFuY/mzT4h/zAhtaxOBxZdN95uXxMaMRK+0pJMZZxYt0JqHEDf+fQb3wPX7D8vvt2yRvRWV0ow+LB4klqiWlYCL7gflKQ+dDAKUQgSFIwZwT8CSDEE4ORDENaMdsh+tkYcAwEfnFsii6TOQXFokE4rZ68zgJaID6QFbM496XpdqBadu1BmtX/fDPTUCLpD21Eh28zhWfT+9i2k3D9WNj5lkVBLEfFZZbd5RL/8FQHrwyAUAqbGy9UF1KOeGYEUz6MTT1Q+1NMjTjy6Rv/nWSikrJZAaDgGlAj2gP4UrXpVk3UfajjkerdIQiAKpNr2jgAus0i6WiF4ZSAnHsJedpoHoxXpZIA0jXhlkwzeaePbGgxtdHNdJoKU9bVtu8C1VKF7Ycui0vAWa09YTZ6QlN0/i+eij1Vwn+dAeYD+ubKTzA6CPeVg1hmElsCcQX47CfWiJoOsAhLILcCMtxTg+ePMieXjxzVKK4c3ThKH76O8j4AJpL8+gbSZn+0V11jfq2p3i5YC0Ct2zaaXRVsocSBMA0mgPAGlnrr225qD1B8uRiTgvLVIgeYBWNqw/a5He2alrzxgMPQWOA65XW2aiHBf/t6oFTC59sPWIvLdluxw8VwleLySsUbDgIV+UVV8QwqbLnkXtBNA2tCsNlf9hjSbxPLopaZdxP5onDYcVu2LOHLn/5ptlajGEaPhW883uo5+PgAuk/XwCMzt9A6QJWlGIMVqL1Lr2GvfVMEP3LNLWGJJr5a9KV4C0uzxSAil1VONOqxECqQpl0yIFmDXACmSMdDmA1DsWHFxYim3CzuiOhUKJALPpGrMwoQx46UpxUjm8A2fkDxs2yrbDx8HrBUUNPNwQsnPsHsYmjPFIE7jDlAREiAQhA/bkYmuXJNA8gVgpc/mFsEwp6Lx4BvRcly6RCQh7e4DQBdand5E0s2XcBz7tAmkfmITeO4X2QLppe538v/8AwRUnRtofgDShFimSOAAuxkj9ADmyJgB5cNP9sEhjANIpmmzyIkbKXilRFkCw+XuKYsEZQOw0BLUnVFTEYCZWwSw9UF4nL7z1lpyqq5cKUJioe+DzBpEXRFkt0LYJycJsmJukOzGUQZ4orVAmh1oJ8OgIShAtBJjec8tC+fySRTKO7jy+DZWiuIfxRJ34bO8tAvebe2AEXCDtgUHsv4e4FEhNjLTNte85i3Q7YqQXMoqRXuraQ7OACTyAmLFIQehi22tclsnaexVIh0L7885nHhNRixSuO+hHAR/LaQ1XTTsXILbKlsQkOSAkKh/uOS/vbt8h286cgjuPCi4IuvhQUdaKXsjMumv3V23TgiolACjjqwTROCvWcE5ZiB/nwUotQwvW22ZNl/tuuVGmFPnxOXauBmEf1rLGZ/nbtUj77xZyztwF0n4/hZlcgAHSOKwrSsHRIiWQplukKq/XI679tQVSghh5nD5H1zVA6TmAlLFI4do//YQBUrAiFEjZ7hhASMlAD66dvAQaieDXy9aj1fLOpq3y8YED4h08GKT7BsinBqS4qAQ1FhFQuRoBkl7JB00thKx/C1x4Vrt6wc+lO++BmPOQ3FwZU1woN0+ZJPcvWiBj2FseLLh85u9QSpyE3oIX79GytnbKzpnMp/vZ3hoBF0h7a+T7xPdeZyAFjzSOfvbdzdpf3iLFjUCZZwZIqf3K8KOxSBNSCouUMVIZi+ow8khRQBGkRUrOFwCY+SGCKEVIth6rkdWbdyA7f1KqUB7agsRRlO4622QDgH0QZi6ArmgOjt3U1CStSDyFKdyMkEEQpZ9JUJyywiGZMKREZo8aIV/93J0CNrCUIPzKJFgSRRhepVuROtYswTy+arm5fWJRuCfRjRFwgbQbg/bZ+QgJ6Kyhh5IUEytbL8p//f//h+w/VCF1jSCYZ0FT0zbH6wb9qX2yCRZpByCltetlixWH/nQ1HmnnQIprUEJ+50BagzjlGGp+PgOLtHQwXHRk1wGmTEaRj8swJTufEES3nbogb2zcIluPnJQaZOCjqmuQhT5XgFlYr0G4936460lUo5EXzLLbCKzeKEWvMY5+/Kbu7PhBxbJi/g1y1w1zZVIRai0ccoCuG6qDUbjbqQagoqyrct//d5QLpP1/DjO4gusMpNckRmqBlK49LMYOFmkz6mlLZkySO55+DJVNY5XfGYMFyPx8GNmjAJI99cDJfedqZM3OnbLu4GEkmtDFFSW5DeGY5AULTBNADaeyJotdVg1TgAdpgAWai5aqAQCoPxyB6EiRLJ07V5bNmCGTBgdkEI1Pmry2EAKNDal5GnGANBtAShUv99G/R8AF0v49fxmeff8HUuXhqkXaBqQsHrCufROUtoqnTFQgDUwYBzed+gKmmIlcUeLb7lON8h5q5z85dEiO1NdKLIgyXWTmm6GIzUqlIJSwGEVlk7u4w1ttxQGSINtHYPHCo5c8WKyjCvJk6ayZct9NC2VKoQ9C3TBALYgSOFnbC8xEnwTlqrLIluwC9ArIcB7dj/f2CLhA2tsz0Kvffz2B9MqVTd3jkYL4boGUxVIAOR8Y8YxFGiD1Sw3aepTNmylLn30SFukoyN0htglwgxyoAumhyjiEmTfJxv37kJ2PSj1c9wb2qYKoth9iL7FGACWoUgHwQ+OoYGIc1sOkEizdJIStg2gP2hpqlFEQZF4+b67cc8MNMr0kWylOfqsdQxCl+AvAO4Hvt8LQdOktlbRXl4H75RmPgAukGQ9hfz7AZwFISX9iMsgAqfZYUouUYOdXcBy1cJ4sefpJaR0xDDqg0ALFlNFQPH0hJq9/slU2wRI9U10jHgjHRAGazcjEs69WFmOksEJ90ARQm1G7ezLvBFDFd1BzthiK3MMLcuTWGbPQf2mhTAXFiY3sGHT2U6aL8oMqjsCklum/ZGr5DevJrWzqz/un7dxdIP1szGM3r6LvAGn31J9okV4ZSGsBeEPnzZbFTz0G0ZJREkJck0B64my9vL99l7yHiqVyiC9HIH/FElMmn/wBSDGzAgrP+dBOmXoIRvcKNiRFWWAFM1FWgODn8BwPLNFZcs8iCJAUeg3Znl8AsRI1jWGJGlls1cXSxJK2eLYuvyo1d3P63I/1mRFwgbTPTEVvnEj/B1KKH7eyXbR17WmRAuiyYEUm4NrXgmY0eO4Muf2pJyU4YQRk9dAiBH2Wtm3eJb/fsFkO4N917MYKKpSPLVej1ApFaxBYs02RkNbMk97UCquXz2kfGLynJK9IxhYVyO2TR8odMyeD6oTOAoyJthCJ+UMxbGTngbyMh1L7FT0FTEzU8q1sVaqrWtIbi79Hv9MF0h4dzv52sGsLpFb9qSu19plZpLQATWUTXXu1/VRGDyWiIMiXzp4pS776ZcmCHulFgNjWw2dl08698v7e/VKFvvMV6GWVA5ArzkUTQFYxRSBGQhUoHJPlolEAKdtU54CU7wNH1IPXx5YOk1mjh8vX77tdRkB9hAIkHliiXsZstZUqxE1Qx++BmDOBlNqubLKsMVGrJcvlwve6QNrfNs4l5+sCab+fwkwu4HJAWgUeKeg8GfJIryaj92l5pB1l9LxUWVLX3mTAyXnVH0cQWWvgoQ06GO2OF//xV8SDxnI0GLccr5ZXtmyS9UeOSzOk7+LaZtl5OELOdOTZK4mPBJsaAqRz0GMpLx6S0YPQHuTG+XLnTfNlQhG6GhA3CaQMhaYeJrmkkoIKpPyn6V1vei7pE20/mUyj+9leHwEXSHt9CnrzBHoXSDPVIyVQaomn5pooFGIaT2t7FLym5exww4dOnyqL/hcA6YgRAl0S2XSyWn69fZtsOHIU6k8g6MMkZJETBaCYVeeP6QQAcIa4aF4ANfIEU3Q5mDy4QO6YO01unT1dxg4dJGCZugZlby7hPvLdLpD2kYnondPo3659d4CUFulGAOmL2yyQsmEhgdSo/7cHUoY5wQCACVmId40qypElUJK6a+FcWKIBtUSZOHI9895ZvX3pW10g7Uuzcd3P5doC6bXWI80USNejCWEshp5LCoVtQGq6AJg2LWxJEq67KMMLc9Hpc76svPkGmVzk00Z1jItqBv66z5v7hX1tBFwg7Wszcl3PxwXSNiA1cUzW3VsgJdUpiKZ1jdVVMg0c1C8/uFLunlpqKE4g+hcitsqQgguk13XR9skvc4G0T07L9Tqp6wmkPS+j11MWKQhTOuA2Tsq/DWsUdilYAInGepkJUejH7lkud00bIdAhgVsPmpSK7/Gzbonn9VqxffV7XCDtqzNzXc7LBdIIXPtWddCRptKEE9PpfABIaaJC6SnRVCfTR5bJY3cvkRVzJwq6J8Otj+BTfK/N2V+XCXO/pI+OgAukfXRirs9pXWcg7WE90owtUtCfInHKkbAdtQHQ9kCahBBzQOrLz8q04UPkuYfvk7unj3Gql+qhP0qVZoKwbVt9fWbN/Za+NwIukPa9ObmOZ3QpkP7dP/+r6pHWNyGX7deq8Ssq5DfDWnvuiTu1HfPQQTThAC7wdNG5AyLGSOZU/M5pftfzeqQ9AaThBEBUgfBSIGXNfhbFmJvqZXxJgTzz4D1y9+zxcO1bQeCH3D01WrXTqguk13HR9smvcoG0T07L9Tqp9kD6yZaaS4Sdrwak7Gv/lceXK5CW0udFG2SjcoSfyBGJV77WBqQ9rEd6vYAUXe5krAOkKxwgDVogpWuPclT3MbBHwAXSAT3/tMJY+J2lCvkWSPcdLFeLNCuQf1WF/DAk5J59bNkAA1ITI1WLlK69C6QDehcZp017SbiPgTkCBkhbYUVGwfnZsLVG/v6//1oIpGw10hUgbWqsVSD9v759r5SVUjmEMUe4w3Dv27v2Pa9HmrFFCh5pOI4e9F1y7YvUtV8xeyzI+dAztUDqcWOkA3PvtL9qF0gH9CowQJpMotc7asw376iV//a938ie/eektgHdirpgkdZerJJnvrhU/tN37pPRw02tD9vFqxpT7JhEy191XPv+AqRtC4KC9szpJ5saECMtkqcfXAEgHaP0pxz2uqI1r0Dq0p8G9DZyLdKBPv0GSBNgoUN5U7bvaZR/+P6LsnPPaampi3UJSGuqy+XLjy6R//u798u4kTnaSM8CqcSRFT+/qktA2h31p56xSEliMvQnPkjGtw/Sn6iMb4H0GQXSUVpfn8f3U+hZBU9cIB3oO8m1SAf0CmgD0jg0OXfua5F//MFLsmP3Kam+GOmS+hOB9KlH7pD//JcPyLhRzPJDCJmHZf6lHwCp4ZEa0ZJ2QAoLnYT8dCD9MoD0HgApXXsFUs3am1JS9zGwR8AF0gE9/21Ayu6au/aFFUi370JP95rwFYDUgAdjoRdrKmGRLlaLdKwCKQSVYZK2+lDzEzsuoXJapOskWmcrmwKmrz3dIfz2weJjE47eskgJpAncRC598BpZhQ84bW6QScVF8uwDK2TlHGORss7edH1ygXRAbyHn4l0gHdCrgEAa0xhpHNqeu/a3yD9870VYpGcUSDvlkbLnEK03BEHpBl+sqZIvP7JYY6TjRhsqEGAU78GL0WMSKf+9JAGkkbodpq99K4GUB2C7DqjGs6+9A6RX62t/qR5pZjJ6FC0Jxy2QQo4Pd4Ysp7BJVaCYMGO7kMYGmYbmdn9070q5b+4oJeS3UqoP541bgWuRDug9ZC7eBdIBvQhMwiTJDpmIbXYdSI2yhwHSCwDS2wCk9zpASkFk6oICYFJAuh5Aug3VljUAUX8KSI0eaVaXLdKeBtKPAaQRB0hZ0URsDKQBaQzZJqrk0yKdlQ8gXblSHoRFijZNaGPCLk4GSCnY7D4G9gi4QDqg578HgfS79yBGymTTpUCaqFsP1z5zIN3/0XqpPrgfoYI68UShu9QNYed0PVIXSAf04u/Ri3eBtEeHs78drKeB1HHtHYs0CYs0Bte+K0Danb72LpD2t/X22T1fF0g/u3PbhStzgdR17buwTNy3XHUEXCC96hB9lt/Qd4C0N7L2rmv/WV7b1/faXCC9vuPdx77NBVLXIu1jS7Kfno4LpP104nrmtF0gdYG0Z1bSQD+KC6QDegX0LpCavvb+LvNI3az9gF6sffriXSDt09NzrU+ud4H00/JIXSC91uvBPX53R8AF0u6O3Gficy6Quq79Z2Ih9/pFuEDa61PQmyfQd4DU5ZH25jpwvzvTEXCBNNMR7Nefd4HUtUj79QLuMyfvAmmfmYreOJG+A6Quj7Q35t/9zp4aARdIe2ok++VxXCB1LdJ+uXD73Em7QNrnpuR6nlBPA6krWnI9Z8/9rr4zAi6Q9p256IUz6UEg7YaM3qflkboyer2wRNyv7NIIuEDapWH6rL6pd4H00/JIXSD9rK7D/n9dLpD2/znM4Ap6EEhdPdIM5sH9aH8fARdI+/sMZnT+PQ2krh5pRtPhfrjfjoALpP126nrixF0gdbP2PbGO3GO4QDqg10DfAVKXRzqgF2K/v3gXSPv9FGZyAS6QuhZpJuvH/awdARdIB/RacIHUBdIBvQF67OJdIO2xoeyPB+pdIP20PFJXRq8/rrGBcc4ukA6Meb7MVfYukH5aHqkLpAN6sfbpi3eBtE9Pz7U+ORdIXdf+Wq+xgXF8F0gHxjz3eYvU1SMd0Aux31+8C6T9fgozuYC+Y5G6QJrJPLqf7e0RcIG0t2egV7+/7wCpyyPt1YXgfnmGI+ACaYYD2L8/7gKpGyPt3yu4r5y9C6R9ZSZ65TwuBdJ//N6Lsn33GamqCYvPn6tn5ZVWtExO4i/+8F9e/OWRVo/IxZoq+dKjt8t//vb9Mm50QMTD51v1dYmekEj5m5KoWy/Rum2SiFZLDJ+N8zU8fPjP04ofSYhrkfbKAnC/tIdGwAXSHhrI/nkYA6SEtHirXzbtqpPvPf+K7NxzVsormyWYUyitra14vXMg5TVfqDkvTz9+p/yX73xBRo3wAmeTOFYUeOoRT+yUhM+9K8naTyRav0XisQqJEWRb8T58n8+TJa1JvM8TUyAN5BRLs5RJ7uDlUjzxGzit8QBmnGO8VWp3HxVXRq9/rrKBcNYukA6EWb7sNbYH0q27G+R7P1kl23edViDNDhakgNTXaizSpMdYpEA4/N0qFy6Uy5cfWy7/z3celTEjYGnipbiEAY4AXwXS9wCkG2CRAkjj5/FaAv95xZMM4gh+PTMLpFnBImnxDHeBdECvyf558S6Q9s9566Gzbg+kO/Y1y/d/+qps23lKzp5v6BqQ1lTIlx5ZAtf+ERk/CsDop0VKILUWac8BqUvI76Fpdw/T4yPgAmmPD2l/OmB7IN1zKCI/+NnvZPO243L6bF3XgPRipTzx8GL5T3/xeZk8NiiSlYTFGdFB8MZPS+jsmi5ZpC79qT+tG/dcO46AC6QDek04QIqYZVyyZN+RmPzw56/Jxi1H5dSZ2i4BaU1tlTz6wC0KpFPG5Yk32wBpK/7zxc+4QDqg19fAuXgXSAfOXHdypQZImfBBqkf2H43Jj154XYH05OmLVwRSzcojDnqxrlo+f+9C+Ztvfk6mTywUX7C1W0DqZu0H9ELs9xfvAmm/n8JMLsAAaQJZ8bgE5cCxqDz/i9/Lhs1H1CJl1j6ZZJIJ1mWHZJOhPyGbDiB9eOWN8n/+2UMyY1KR+NGROSlRpqU+lUXqAmkm8+h+trdHwAXS3p6BXv3+NiCNtQbl4PE2IKVFmpNbdFUgrau/IA+tmC//8U8flJmTiyUrl4xTF0h7dVrdL7/uI+AC6XUf8r70he1jpEw20bVnsolAmhXIc062FUQl8knb6E8J/JMWaX1DjXzungUKpLRI04HUGzt9RfqTlzxS8FS7yiN1s/Z9ae2455I+Ai6QDuj10LtA+ml5pC6QDujF2qcv3gXSPj091/rkMgNSJpvqMrBIXSC91vPrHv96jYALpNdrpPvk93QfSFk5ysqmngJSl0faJxeIe1JdHAEXSLs4UJ/Nt7lA6qo/fTZX9vW+KhdIr/eI96nv6ztA6tKf+tTCcE/mU46AC6SfcsA+W293gdS1SD9bK7q3rsYF0t4a+T7xvQTSGOn2+H9A9h5qlud//qZDf6oVn9KfqPQEcr1KiJKcz9goqE8UI8W/6+vr5SHQn/76m/fK9EnFIPGTKBXT93kipyR0/g8Sr4ceaf1m6JFWQkIPJQDQIPUlskB7yjLHhIyeNysu3pxB0iIjJHfIMhk86et4HjJ6fOBwF/cdkP1rP5LqA/tRu98g3ohf/J6ARD1RoSqfH/9rRdEA66pI1MIlCds9t8biUjp9mtz+ja+IjBwuTXhxw6ka+e3WLbLhyFEJ4zwSeDNVrfRj5hIlgX8mIQnY6gU9q7FBphUWyR/du0LunztG8vgF+kajz2p+3MdAHgEXSAfy7KOeKSkh/PhBoc+RYyea5ae/fFve+3CPnDnbBE5oCYCPIMNBAuh6oF0KfVAvq5w8qG1KeiUEAejPP7hI/vzPF8uc6UMkAJ1RYI/gsPjIaYnW/l5CDR9KqG6zSLgGQiZBVEkFgENefZ/PnwBOxiSSBRJ/Xqk0eUZLHoB0xMSngVMTzOyERaoO7JLDmz6SmkMHJVHVKFktQQlk5UnIGwPo4ZxQgcXzsnxXqk+J1yMtONVh02bI4icfF8/E0dII7em1hy/IWzu3y4b9RySUzML1BSSG9yYciUCCaCuvDxCbnUyIp6lOJhcXyFdW3i33LRgvhYZSa/4HsHZ0qgf0ShroF+8C6QBeASwMjavASEAts2PHm+WX//KOfLBuv5wtb5Hs3MESigBsaYF6KQBNbXsHTAEi3oRf6ssb5JGHbpE/+87tsmBWGY6UBWvT4K4kKiRU8WuJtHwkLQ1bRSI1khUrQOkorEkw+j0APh4v6YtKJAjrsaBMmryjpaD0Dikd+xRwaiyOA2k+4FXD4X2yd/27UrV3n8SqmiTQlA/QzAYAQ7YPotDeZFzLWL0Ae1X0B5DGfV4IRftk+MzZsvzJL4lMLFMg/eBIjbyzfZts2ndIWnD8OCzjmBfi1gDSOICRQKpWeGtCCtQirZNJgwvl6fvulrtnj5N8AGmQpjVtXxdIB/AOart0F0gH8DKwhhV/RwF+B4/E5ecv/F4+XLdXzpU3wyItljhQVF1lWqPaQISWKaSdCYJUjWqMyP33zpc//pObZNaMEqjoZUm+D3J6YZpsp6Sh+iUJhz6SSPM2uOiolorCIk3A704AqBKw+Dw+tf4i2XgqZ4g0JkdIQcmtMnTSk8CpiQDfIo0lNB7ZLrvWrpaqQ4fEW4vPhYoAkXTtYZECualfZZT88Rvg1woLMwaQa6BFOnOmLHv8cckaP1LKAaQfHzkn7+/eJVsOHpUIziVOixTAm8T7YwBTdfNxTn5Yua3hZmORlhbLsw/dJ3fNnCgMePAHtiy+z3XrB/AWSl26C6QDfBUAyzTGGAX+HDoi8sIvX5f1n+yRs5UNiHcWS0xR1HFjae2peInxZoGn0nKxWe67f778yZ/fIXNmltIeRbwSQEkg9ZySpgurJBz+WEItuxAKhWsfDSA6ALceFmkW4qxBfILh1ogflm9wkDTGSyV/0M1SOvmLAFDESGMAUoBV6NAO2foRgfQIgE0MkCayAYKI8cJabmVLEoAfua04uFqVMZ9PLkYjMnrWHLnzS1+SnHHDpArfte74OVmzA8c7cAin6cdn/HDrAbwEUYCpuUIvLNK45PKYTfUyfnCxPPnAClk6ZSLsYAGEx/CbtjxaprhgOsB3EfeCacrjPgbiCGDmo0jk+OA9t0CL+cjhqPziV7+T9Rt3yvmKOvEGYFlqozuipkmu0G0m8ileAYEvVl+UB6BH+uffuVsWzB2roOIjMhOBk+elunwVwgOb4d7vk0SkFmAKIE148B5adAChOC1SvB2xUm+wGDHLQVI8eIGUTfk8vmcUzNRCde0bD2+Xrevel3MA0kQ9LMGWHMRbA/CsAXT8UR0AY40m8JNkzBMZstpoSMbPmisrAaQFsEhrcRUfHzkla7Zula3/s71z+ZGbCMJ4zcP7glWAJAQOG+0FjiQRHNFKXJDgwI0/FnHjxhkRiBBCRKwgTASJllnGOy++r6rLLnsMq9yIup14vetpd7fb9s9fPcZ++J3UqJu+0TWVMfq+pqnOCftAkE7gMhjVc7l784Z8/unHcnbvnryqIKU/do0bAV/hV1RpjpdP3OcC0szPACpSMIfvl5Pfnoh88eXXUKY/y+yPC5lUgB6DNq5IkwolXMekH2CzuFzK/fun8sln78rJXTyPdDOR/TE0G8A8Gv0pF8+/krr+FvOPslnBTF7uQzBieypXKMERglNrmNAr+EnHh8dyuTyU4+N35PbJR6Dr64Ao32S6kYvzR/LT99/IxWwm6zngvzhCH2Cnp77xcdJUo1sAeUPo01QHSBeo+8adt+X9szMZv/aGzKuxPPp1Jg8fP5YffjmXWlWsvYzPHg1oUKTbgup7cYnA1uZKbh4fyocfPJD3Tk9VkcKzqm+cQmitgDTza8jOl6JIsz4NlstaptW+qk6aJr/PABZApAaAqik8j3zMUzJ2OVBUoa5IucHyCmY2nkF65y01wFF+LAcEKV2qZPDkHD8wr2dYYuX6GNUh7Ukzh4CiCWC4hSweITRfVXLJxfQW5hOsR8VsHvVsls+l/uspsgLorsXL8wDc0QSQXTH4xZ7RvAcKWRYKVZUz/4DBtYICnt5+0wJD+D/HR3Ns9myBTIEUrbeTwF48bWrbqt1DFytWs1rKrVfouGBmlQXJOHYHFUFfFGnWF1EBae6HnzRjHukWJj5MVUBhcQWA7pk5z5ng0DtuWjoyCBu18lkDLOpqj/WAgvBbVmPAEaBaQZVOj/Bj8xSl8Bl9CBsYxluAdsUn7DMBdDN6UWYAAAPaSURBVAKzmq9vxgvz8A9ZoSh7hHbRF6RQga222bYG0JZ8d6kBr0Ye6oTaMHRQlajfErD0ewD9Fodol+6GPeyRiWmZo99TprL2JvX/pnUr3ihQBgF8Ve6bNaAPhTo9cDXMESogzf1KKoo06zPAEvINmczATK9ZVkYahTQKnj4hXuyJTSwHgDAJnqWUOn/Tw4gl/aow2fkrP9QqWT+jWozWU9G28NMA/r9xKKlRlrYi3lcoUnhYtepUFz0NhlC7BRBvmm/gHUTeagM8J2UkJqtPN4dmyXUsE/qh3UDeqq6k4lVXQAFpOqLZLgpIsz303PEuSN20baWcfYXUVKBPBCkxheXW5Jx+yUkz8FmOSg1qkSB1EDmM+LcLRjIO/CFEOUfFq78nQNLEVgbqxG8ucUp+TPYkgNQStKyc3xJUUStMCfDUkDcW++Vwd5h6k3HZbJeUr4K4gHRoqHJbV0Ca2xHv7K8b8FxJQMYpqUiFbQ+kVJZeXuFiLgJXtgStqtug5KgcFbgRWEERuvLVQgSeb+91DMGPTTuwTYLq5m1vHahs1yDq1r5vZgZ6cgO4svQ+DkGU61Rh+1TUaNaXUNr5AtLszwLzOTaA24GHA9U/MJM+mueeGhVX8uUkQ1MXQXQdOIDTJ7pg/VS8pGfPJI9mtlNR4YY5wLTftjOcAPWZNVNTM3h0HRidrbFk6mn5hmj211CJ2pdTwEegT4qoAKMKU7WIKfg59W8vn3yqbbUOQ65xKFvep8XIXRV7vYRoko4NRJNPNqpcVhvcBE3Rvt8z7B+rRXKUgpQ6m99KoiJtut45G7puhKETxfdsePtyauU0AkWR5nS0d/a1p8SiwnM4Rkr470Omr9etZdLj+ZS31Hxu/jpIEQpvgln+WYp+N3V739zMZ7Q9mNFuXje+2Nb/2YjWvr9TIWsgbT0CzGm1KY6GdSOp9TBu0ZfrQ5T1KVR2XkeggDTrE8GBR2AQePaAkM6klIm+VOrIFmhNYMgB2JT3RFKa6ImbjVo0oBq3d9OH2tqtXeuSrbWoPHWl+z/pQmB83oDr6FMrnw149oDvlKZIsai7NCKctarUTjsUXqKzr9F3WyRp1ldRAWn2hz+CNEXj3XRvwNMFaRs198g5AzXBZ9oBL9cPuAJSgIrwc+u8fyha8dslu2HVjXPW7VkELWzdETAMUsIy1KnfamoBqiANMNWLxDvnN4SoyNlYAWn2V1JRpFmfAg4U13FBne2My/UBme4mPbO471NNhf/LSzB8aGKfHZ67/e7A70WO8XVQ7Hf4uvIv0nYp+9KOQAHpS3voSsfLCJQR+L+MwD/0wOUnrNU6MQAAAABJRU5ErkJgg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 name="ZoneTexte 2"/>
          <p:cNvSpPr txBox="1"/>
          <p:nvPr/>
        </p:nvSpPr>
        <p:spPr>
          <a:xfrm>
            <a:off x="1411766" y="1899984"/>
            <a:ext cx="10416209" cy="1015663"/>
          </a:xfrm>
          <a:prstGeom prst="rect">
            <a:avLst/>
          </a:prstGeom>
          <a:noFill/>
        </p:spPr>
        <p:txBody>
          <a:bodyPr wrap="square" rtlCol="0">
            <a:spAutoFit/>
          </a:bodyPr>
          <a:lstStyle/>
          <a:p>
            <a:pPr algn="ctr"/>
            <a:r>
              <a:rPr lang="fr-FR" dirty="0"/>
              <a:t>Le CDG après concertation et accord des organisations syndicales à pris la décision de recourir au</a:t>
            </a:r>
          </a:p>
          <a:p>
            <a:pPr algn="ctr"/>
            <a:endParaRPr lang="fr-FR" dirty="0"/>
          </a:p>
          <a:p>
            <a:pPr algn="ctr"/>
            <a:r>
              <a:rPr lang="fr-FR" sz="2400" b="1" dirty="0"/>
              <a:t>  </a:t>
            </a:r>
            <a:r>
              <a:rPr lang="fr-FR" sz="2400" b="1" dirty="0">
                <a:solidFill>
                  <a:schemeClr val="tx2"/>
                </a:solidFill>
              </a:rPr>
              <a:t>VOTE ELECTRONIQUE </a:t>
            </a:r>
          </a:p>
        </p:txBody>
      </p:sp>
      <p:pic>
        <p:nvPicPr>
          <p:cNvPr id="11" name="Image 10"/>
          <p:cNvPicPr>
            <a:picLocks noChangeAspect="1"/>
          </p:cNvPicPr>
          <p:nvPr/>
        </p:nvPicPr>
        <p:blipFill rotWithShape="1">
          <a:blip r:embed="rId2">
            <a:extLst>
              <a:ext uri="{BEBA8EAE-BF5A-486C-A8C5-ECC9F3942E4B}">
                <a14:imgProps xmlns:a14="http://schemas.microsoft.com/office/drawing/2010/main">
                  <a14:imgLayer r:embed="rId3">
                    <a14:imgEffect>
                      <a14:colorTemperature colorTemp="5300"/>
                    </a14:imgEffect>
                  </a14:imgLayer>
                </a14:imgProps>
              </a:ext>
            </a:extLst>
          </a:blip>
          <a:srcRect t="8984" b="17391"/>
          <a:stretch/>
        </p:blipFill>
        <p:spPr>
          <a:xfrm rot="631577">
            <a:off x="7947053" y="3792308"/>
            <a:ext cx="1883819" cy="1541031"/>
          </a:xfrm>
          <a:prstGeom prst="rect">
            <a:avLst/>
          </a:prstGeom>
        </p:spPr>
      </p:pic>
      <p:sp>
        <p:nvSpPr>
          <p:cNvPr id="13" name="ZoneTexte 12"/>
          <p:cNvSpPr txBox="1"/>
          <p:nvPr/>
        </p:nvSpPr>
        <p:spPr>
          <a:xfrm>
            <a:off x="692698" y="2877128"/>
            <a:ext cx="11135277" cy="646331"/>
          </a:xfrm>
          <a:prstGeom prst="rect">
            <a:avLst/>
          </a:prstGeom>
          <a:noFill/>
        </p:spPr>
        <p:txBody>
          <a:bodyPr wrap="square" rtlCol="0">
            <a:spAutoFit/>
          </a:bodyPr>
          <a:lstStyle/>
          <a:p>
            <a:pPr algn="ctr"/>
            <a:r>
              <a:rPr lang="fr-FR" dirty="0">
                <a:solidFill>
                  <a:schemeClr val="tx2"/>
                </a:solidFill>
              </a:rPr>
              <a:t>Afin de garantir l’accès au vote à tous les électeurs, la </a:t>
            </a:r>
            <a:r>
              <a:rPr lang="fr-FR" b="1" dirty="0">
                <a:solidFill>
                  <a:schemeClr val="tx2"/>
                </a:solidFill>
              </a:rPr>
              <a:t>mise à jour régulière des coordonnées personnelles des agents </a:t>
            </a:r>
            <a:r>
              <a:rPr lang="fr-FR" dirty="0">
                <a:solidFill>
                  <a:schemeClr val="tx2"/>
                </a:solidFill>
              </a:rPr>
              <a:t>sera indispensable et obligatoire tout au long de l’année 2026 via le SMD </a:t>
            </a:r>
          </a:p>
        </p:txBody>
      </p:sp>
      <p:pic>
        <p:nvPicPr>
          <p:cNvPr id="14" name="Image 13"/>
          <p:cNvPicPr>
            <a:picLocks noChangeAspect="1"/>
          </p:cNvPicPr>
          <p:nvPr/>
        </p:nvPicPr>
        <p:blipFill>
          <a:blip r:embed="rId4"/>
          <a:stretch>
            <a:fillRect/>
          </a:stretch>
        </p:blipFill>
        <p:spPr>
          <a:xfrm rot="21333890">
            <a:off x="2353721" y="3600204"/>
            <a:ext cx="5024717" cy="2993562"/>
          </a:xfrm>
          <a:prstGeom prst="rect">
            <a:avLst/>
          </a:prstGeom>
        </p:spPr>
      </p:pic>
      <p:sp>
        <p:nvSpPr>
          <p:cNvPr id="2" name="Étoile à 7 branches 1"/>
          <p:cNvSpPr/>
          <p:nvPr/>
        </p:nvSpPr>
        <p:spPr>
          <a:xfrm>
            <a:off x="4021390" y="3852673"/>
            <a:ext cx="4720274" cy="2367312"/>
          </a:xfrm>
          <a:prstGeom prst="star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ln>
                  <a:solidFill>
                    <a:schemeClr val="tx1"/>
                  </a:solidFill>
                </a:ln>
                <a:solidFill>
                  <a:schemeClr val="tx1"/>
                </a:solidFill>
              </a:rPr>
              <a:t> Mise à jour des </a:t>
            </a:r>
            <a:r>
              <a:rPr lang="fr-FR" b="1" dirty="0">
                <a:ln>
                  <a:solidFill>
                    <a:schemeClr val="tx1"/>
                  </a:solidFill>
                </a:ln>
                <a:solidFill>
                  <a:srgbClr val="FF0000"/>
                </a:solidFill>
              </a:rPr>
              <a:t>numéros de sécurités sociales</a:t>
            </a:r>
          </a:p>
        </p:txBody>
      </p:sp>
      <p:pic>
        <p:nvPicPr>
          <p:cNvPr id="15" name="Picture 2" descr="https://www.cdg79.fr/media/cache/bloc_txtimg5050/uploads/fond-documentaire/CDG79-2026-Elections-professionnelles-Actu-site-internet-69c589e462ddf.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828356">
            <a:off x="428676" y="359770"/>
            <a:ext cx="2491926" cy="13973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390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2"/>
                                        </p:tgtEl>
                                        <p:attrNameLst>
                                          <p:attrName>style.color</p:attrName>
                                        </p:attrNameLst>
                                      </p:cBhvr>
                                      <p:to>
                                        <a:schemeClr val="bg1"/>
                                      </p:to>
                                    </p:animClr>
                                    <p:animClr clrSpc="rgb" dir="cw">
                                      <p:cBhvr>
                                        <p:cTn id="7" dur="250" autoRev="1" fill="remove"/>
                                        <p:tgtEl>
                                          <p:spTgt spid="2"/>
                                        </p:tgtEl>
                                        <p:attrNameLst>
                                          <p:attrName>fillcolor</p:attrName>
                                        </p:attrNameLst>
                                      </p:cBhvr>
                                      <p:to>
                                        <a:schemeClr val="bg1"/>
                                      </p:to>
                                    </p:animClr>
                                    <p:set>
                                      <p:cBhvr>
                                        <p:cTn id="8" dur="250" autoRev="1" fill="remove"/>
                                        <p:tgtEl>
                                          <p:spTgt spid="2"/>
                                        </p:tgtEl>
                                        <p:attrNameLst>
                                          <p:attrName>fill.type</p:attrName>
                                        </p:attrNameLst>
                                      </p:cBhvr>
                                      <p:to>
                                        <p:strVal val="solid"/>
                                      </p:to>
                                    </p:set>
                                    <p:set>
                                      <p:cBhvr>
                                        <p:cTn id="9" dur="250" autoRev="1" fill="remove"/>
                                        <p:tgtEl>
                                          <p:spTgt spid="2"/>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1"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1000" fill="hold"/>
                                        <p:tgtEl>
                                          <p:spTgt spid="2"/>
                                        </p:tgtEl>
                                        <p:attrNameLst>
                                          <p:attrName>ppt_w</p:attrName>
                                        </p:attrNameLst>
                                      </p:cBhvr>
                                      <p:tavLst>
                                        <p:tav tm="0">
                                          <p:val>
                                            <p:fltVal val="0"/>
                                          </p:val>
                                        </p:tav>
                                        <p:tav tm="100000">
                                          <p:val>
                                            <p:strVal val="#ppt_w"/>
                                          </p:val>
                                        </p:tav>
                                      </p:tavLst>
                                    </p:anim>
                                    <p:anim calcmode="lin" valueType="num">
                                      <p:cBhvr>
                                        <p:cTn id="15" dur="1000" fill="hold"/>
                                        <p:tgtEl>
                                          <p:spTgt spid="2"/>
                                        </p:tgtEl>
                                        <p:attrNameLst>
                                          <p:attrName>ppt_h</p:attrName>
                                        </p:attrNameLst>
                                      </p:cBhvr>
                                      <p:tavLst>
                                        <p:tav tm="0">
                                          <p:val>
                                            <p:fltVal val="0"/>
                                          </p:val>
                                        </p:tav>
                                        <p:tav tm="100000">
                                          <p:val>
                                            <p:strVal val="#ppt_h"/>
                                          </p:val>
                                        </p:tav>
                                      </p:tavLst>
                                    </p:anim>
                                    <p:anim calcmode="lin" valueType="num">
                                      <p:cBhvr>
                                        <p:cTn id="16" dur="1000" fill="hold"/>
                                        <p:tgtEl>
                                          <p:spTgt spid="2"/>
                                        </p:tgtEl>
                                        <p:attrNameLst>
                                          <p:attrName>style.rotation</p:attrName>
                                        </p:attrNameLst>
                                      </p:cBhvr>
                                      <p:tavLst>
                                        <p:tav tm="0">
                                          <p:val>
                                            <p:fltVal val="90"/>
                                          </p:val>
                                        </p:tav>
                                        <p:tav tm="100000">
                                          <p:val>
                                            <p:fltVal val="0"/>
                                          </p:val>
                                        </p:tav>
                                      </p:tavLst>
                                    </p:anim>
                                    <p:animEffect transition="in" filter="fade">
                                      <p:cBhvr>
                                        <p:cTn id="1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p:txBody>
          <a:bodyPr/>
          <a:lstStyle/>
          <a:p>
            <a:endParaRPr lang="fr-FR"/>
          </a:p>
        </p:txBody>
      </p:sp>
      <p:sp>
        <p:nvSpPr>
          <p:cNvPr id="3" name="Espace réservé du texte 2"/>
          <p:cNvSpPr>
            <a:spLocks noGrp="1"/>
          </p:cNvSpPr>
          <p:nvPr>
            <p:ph type="body" sz="quarter" idx="14"/>
          </p:nvPr>
        </p:nvSpPr>
        <p:spPr/>
        <p:txBody>
          <a:bodyPr/>
          <a:lstStyle/>
          <a:p>
            <a:r>
              <a:rPr lang="fr-FR" dirty="0"/>
              <a:t>L’accès aux données </a:t>
            </a:r>
            <a:r>
              <a:rPr lang="fr-FR" b="1" dirty="0"/>
              <a:t>individuelles</a:t>
            </a:r>
            <a:r>
              <a:rPr lang="fr-FR" dirty="0"/>
              <a:t> des agents </a:t>
            </a:r>
          </a:p>
        </p:txBody>
      </p:sp>
      <p:sp>
        <p:nvSpPr>
          <p:cNvPr id="4" name="Titre 3"/>
          <p:cNvSpPr>
            <a:spLocks noGrp="1"/>
          </p:cNvSpPr>
          <p:nvPr>
            <p:ph type="title"/>
          </p:nvPr>
        </p:nvSpPr>
        <p:spPr/>
        <p:txBody>
          <a:bodyPr/>
          <a:lstStyle/>
          <a:p>
            <a:r>
              <a:rPr lang="fr-FR" dirty="0"/>
              <a:t>Ouverture du SMD - SIRH</a:t>
            </a:r>
          </a:p>
        </p:txBody>
      </p:sp>
      <p:sp>
        <p:nvSpPr>
          <p:cNvPr id="5" name="Espace réservé du numéro de diapositive 4"/>
          <p:cNvSpPr>
            <a:spLocks noGrp="1"/>
          </p:cNvSpPr>
          <p:nvPr>
            <p:ph type="sldNum" sz="quarter" idx="4294967295"/>
          </p:nvPr>
        </p:nvSpPr>
        <p:spPr>
          <a:xfrm>
            <a:off x="9672638" y="6210300"/>
            <a:ext cx="2519362" cy="287338"/>
          </a:xfrm>
          <a:prstGeom prst="rect">
            <a:avLst/>
          </a:prstGeom>
        </p:spPr>
        <p:txBody>
          <a:bodyPr/>
          <a:lstStyle/>
          <a:p>
            <a:fld id="{8E0A238A-8599-44CE-8C7D-9538EC0F8B06}" type="slidenum">
              <a:rPr lang="fr-FR" smtClean="0"/>
              <a:pPr/>
              <a:t>44</a:t>
            </a:fld>
            <a:endParaRPr lang="fr-FR" dirty="0"/>
          </a:p>
        </p:txBody>
      </p:sp>
      <p:pic>
        <p:nvPicPr>
          <p:cNvPr id="11" name="Image 10"/>
          <p:cNvPicPr/>
          <p:nvPr/>
        </p:nvPicPr>
        <p:blipFill>
          <a:blip r:embed="rId2"/>
          <a:stretch>
            <a:fillRect/>
          </a:stretch>
        </p:blipFill>
        <p:spPr>
          <a:xfrm>
            <a:off x="398877" y="472884"/>
            <a:ext cx="2186061" cy="1909714"/>
          </a:xfrm>
          <a:prstGeom prst="rect">
            <a:avLst/>
          </a:prstGeom>
        </p:spPr>
      </p:pic>
      <p:pic>
        <p:nvPicPr>
          <p:cNvPr id="12" name="Image 11"/>
          <p:cNvPicPr/>
          <p:nvPr/>
        </p:nvPicPr>
        <p:blipFill>
          <a:blip r:embed="rId3">
            <a:extLst>
              <a:ext uri="{28A0092B-C50C-407E-A947-70E740481C1C}">
                <a14:useLocalDpi xmlns:a14="http://schemas.microsoft.com/office/drawing/2010/main" val="0"/>
              </a:ext>
            </a:extLst>
          </a:blip>
          <a:srcRect/>
          <a:stretch>
            <a:fillRect/>
          </a:stretch>
        </p:blipFill>
        <p:spPr bwMode="auto">
          <a:xfrm>
            <a:off x="2121218" y="1620146"/>
            <a:ext cx="6120765" cy="2695575"/>
          </a:xfrm>
          <a:prstGeom prst="rect">
            <a:avLst/>
          </a:prstGeom>
          <a:noFill/>
          <a:ln>
            <a:noFill/>
          </a:ln>
        </p:spPr>
      </p:pic>
      <p:pic>
        <p:nvPicPr>
          <p:cNvPr id="14" name="Image 13"/>
          <p:cNvPicPr/>
          <p:nvPr/>
        </p:nvPicPr>
        <p:blipFill rotWithShape="1">
          <a:blip r:embed="rId4">
            <a:extLst>
              <a:ext uri="{28A0092B-C50C-407E-A947-70E740481C1C}">
                <a14:useLocalDpi xmlns:a14="http://schemas.microsoft.com/office/drawing/2010/main" val="0"/>
              </a:ext>
            </a:extLst>
          </a:blip>
          <a:srcRect b="39309"/>
          <a:stretch/>
        </p:blipFill>
        <p:spPr bwMode="auto">
          <a:xfrm>
            <a:off x="6888900" y="3161365"/>
            <a:ext cx="4991100" cy="304863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971592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texte 10"/>
          <p:cNvSpPr>
            <a:spLocks noGrp="1"/>
          </p:cNvSpPr>
          <p:nvPr>
            <p:ph type="body" sz="quarter" idx="13"/>
          </p:nvPr>
        </p:nvSpPr>
        <p:spPr/>
        <p:txBody>
          <a:bodyPr/>
          <a:lstStyle/>
          <a:p>
            <a:endParaRPr lang="fr-FR"/>
          </a:p>
        </p:txBody>
      </p:sp>
      <p:sp>
        <p:nvSpPr>
          <p:cNvPr id="3" name="Espace réservé du texte 2"/>
          <p:cNvSpPr>
            <a:spLocks noGrp="1"/>
          </p:cNvSpPr>
          <p:nvPr>
            <p:ph type="body" sz="quarter" idx="14"/>
          </p:nvPr>
        </p:nvSpPr>
        <p:spPr/>
        <p:txBody>
          <a:bodyPr/>
          <a:lstStyle/>
          <a:p>
            <a:r>
              <a:rPr lang="fr-FR" dirty="0"/>
              <a:t>L’accès aux données </a:t>
            </a:r>
            <a:r>
              <a:rPr lang="fr-FR" b="1" dirty="0"/>
              <a:t>individuelles</a:t>
            </a:r>
            <a:r>
              <a:rPr lang="fr-FR" dirty="0"/>
              <a:t> des agents </a:t>
            </a:r>
          </a:p>
        </p:txBody>
      </p:sp>
      <p:sp>
        <p:nvSpPr>
          <p:cNvPr id="4" name="Titre 3"/>
          <p:cNvSpPr>
            <a:spLocks noGrp="1"/>
          </p:cNvSpPr>
          <p:nvPr>
            <p:ph type="title"/>
          </p:nvPr>
        </p:nvSpPr>
        <p:spPr/>
        <p:txBody>
          <a:bodyPr/>
          <a:lstStyle/>
          <a:p>
            <a:r>
              <a:rPr lang="fr-FR" dirty="0"/>
              <a:t>Ouverture du SMD - SIRH</a:t>
            </a:r>
          </a:p>
        </p:txBody>
      </p:sp>
      <p:sp>
        <p:nvSpPr>
          <p:cNvPr id="5" name="Espace réservé du numéro de diapositive 4"/>
          <p:cNvSpPr>
            <a:spLocks noGrp="1"/>
          </p:cNvSpPr>
          <p:nvPr>
            <p:ph type="sldNum" sz="quarter" idx="4294967295"/>
          </p:nvPr>
        </p:nvSpPr>
        <p:spPr>
          <a:xfrm>
            <a:off x="9672638" y="6210300"/>
            <a:ext cx="2519362" cy="287338"/>
          </a:xfrm>
          <a:prstGeom prst="rect">
            <a:avLst/>
          </a:prstGeom>
        </p:spPr>
        <p:txBody>
          <a:bodyPr/>
          <a:lstStyle/>
          <a:p>
            <a:fld id="{8E0A238A-8599-44CE-8C7D-9538EC0F8B06}" type="slidenum">
              <a:rPr lang="fr-FR" smtClean="0"/>
              <a:pPr/>
              <a:t>45</a:t>
            </a:fld>
            <a:endParaRPr lang="fr-FR" dirty="0"/>
          </a:p>
        </p:txBody>
      </p:sp>
      <p:pic>
        <p:nvPicPr>
          <p:cNvPr id="8" name="Image 7"/>
          <p:cNvPicPr/>
          <p:nvPr/>
        </p:nvPicPr>
        <p:blipFill>
          <a:blip r:embed="rId2">
            <a:extLst>
              <a:ext uri="{28A0092B-C50C-407E-A947-70E740481C1C}">
                <a14:useLocalDpi xmlns:a14="http://schemas.microsoft.com/office/drawing/2010/main" val="0"/>
              </a:ext>
            </a:extLst>
          </a:blip>
          <a:srcRect/>
          <a:stretch>
            <a:fillRect/>
          </a:stretch>
        </p:blipFill>
        <p:spPr bwMode="auto">
          <a:xfrm>
            <a:off x="252412" y="1255997"/>
            <a:ext cx="5753100" cy="2886075"/>
          </a:xfrm>
          <a:prstGeom prst="rect">
            <a:avLst/>
          </a:prstGeom>
          <a:noFill/>
          <a:ln>
            <a:noFill/>
          </a:ln>
        </p:spPr>
      </p:pic>
      <p:pic>
        <p:nvPicPr>
          <p:cNvPr id="9" name="Image 8"/>
          <p:cNvPicPr/>
          <p:nvPr/>
        </p:nvPicPr>
        <p:blipFill>
          <a:blip r:embed="rId3">
            <a:extLst>
              <a:ext uri="{28A0092B-C50C-407E-A947-70E740481C1C}">
                <a14:useLocalDpi xmlns:a14="http://schemas.microsoft.com/office/drawing/2010/main" val="0"/>
              </a:ext>
            </a:extLst>
          </a:blip>
          <a:srcRect/>
          <a:stretch>
            <a:fillRect/>
          </a:stretch>
        </p:blipFill>
        <p:spPr bwMode="auto">
          <a:xfrm>
            <a:off x="6005512" y="1665875"/>
            <a:ext cx="5762625" cy="3429000"/>
          </a:xfrm>
          <a:prstGeom prst="rect">
            <a:avLst/>
          </a:prstGeom>
          <a:noFill/>
          <a:ln>
            <a:noFill/>
          </a:ln>
        </p:spPr>
      </p:pic>
      <p:sp>
        <p:nvSpPr>
          <p:cNvPr id="2"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pic>
        <p:nvPicPr>
          <p:cNvPr id="1025" name="Image 7" descr="Porte voix images vectorielles, Porte voix vecteurs libres de droits |  Depositphoto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34281" y="4342821"/>
            <a:ext cx="625475" cy="62547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6847019" y="4950909"/>
            <a:ext cx="5025961"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100" b="1" i="0" u="none" strike="noStrike" cap="none" normalizeH="0" baseline="0" dirty="0">
                <a:ln>
                  <a:noFill/>
                </a:ln>
                <a:solidFill>
                  <a:srgbClr val="C00000"/>
                </a:solidFill>
                <a:effectLst/>
                <a:latin typeface="Arial" panose="020B0604020202020204" pitchFamily="34" charset="0"/>
                <a:ea typeface="Calibri" panose="020F0502020204030204" pitchFamily="34" charset="0"/>
                <a:cs typeface="Arial" panose="020B0604020202020204" pitchFamily="34" charset="0"/>
              </a:rPr>
              <a:t>Seule la rubrique adresse et téléphone est accessible </a:t>
            </a:r>
            <a:r>
              <a:rPr kumimoji="0" lang="fr-FR" altLang="fr-FR" sz="1100" b="1" i="0" u="none" strike="noStrike" cap="none" normalizeH="0" baseline="0" dirty="0">
                <a:ln>
                  <a:noFill/>
                </a:ln>
                <a:solidFill>
                  <a:srgbClr val="C00000"/>
                </a:solidFill>
                <a:effectLst/>
                <a:latin typeface="Calibri" panose="020F0502020204030204" pitchFamily="34" charset="0"/>
                <a:ea typeface="Calibri" panose="020F0502020204030204" pitchFamily="34" charset="0"/>
                <a:cs typeface="Arial" panose="020B0604020202020204" pitchFamily="34" charset="0"/>
              </a:rPr>
              <a:t>à</a:t>
            </a:r>
            <a:r>
              <a:rPr kumimoji="0" lang="fr-FR" altLang="fr-FR" sz="1100" b="1" i="0" u="none" strike="noStrike" cap="none" normalizeH="0" baseline="0" dirty="0">
                <a:ln>
                  <a:noFill/>
                </a:ln>
                <a:solidFill>
                  <a:srgbClr val="C00000"/>
                </a:solidFill>
                <a:effectLst/>
                <a:latin typeface="Arial" panose="020B0604020202020204" pitchFamily="34" charset="0"/>
                <a:ea typeface="Calibri" panose="020F0502020204030204" pitchFamily="34" charset="0"/>
                <a:cs typeface="Arial" panose="020B0604020202020204" pitchFamily="34" charset="0"/>
              </a:rPr>
              <a:t> la collectivit</a:t>
            </a:r>
            <a:r>
              <a:rPr kumimoji="0" lang="fr-FR" altLang="fr-FR" sz="1100" b="1" i="0" u="none" strike="noStrike" cap="none" normalizeH="0" baseline="0" dirty="0">
                <a:ln>
                  <a:noFill/>
                </a:ln>
                <a:solidFill>
                  <a:srgbClr val="C00000"/>
                </a:solidFill>
                <a:effectLst/>
                <a:latin typeface="Calibri" panose="020F0502020204030204" pitchFamily="34" charset="0"/>
                <a:ea typeface="Calibri" panose="020F0502020204030204" pitchFamily="34" charset="0"/>
                <a:cs typeface="Arial" panose="020B0604020202020204" pitchFamily="34" charset="0"/>
              </a:rPr>
              <a:t>é</a:t>
            </a:r>
            <a:r>
              <a:rPr kumimoji="0" lang="fr-FR" altLang="fr-FR" sz="1100" b="1" i="0" u="none" strike="noStrike" cap="none" normalizeH="0" baseline="0" dirty="0">
                <a:ln>
                  <a:noFill/>
                </a:ln>
                <a:solidFill>
                  <a:srgbClr val="C00000"/>
                </a:solidFill>
                <a:effectLst/>
                <a:latin typeface="Arial" panose="020B0604020202020204" pitchFamily="34" charset="0"/>
                <a:ea typeface="Calibri" panose="020F0502020204030204" pitchFamily="34" charset="0"/>
                <a:cs typeface="Arial" panose="020B0604020202020204" pitchFamily="34" charset="0"/>
              </a:rPr>
              <a:t> qui devra elle-même mettre </a:t>
            </a:r>
            <a:r>
              <a:rPr kumimoji="0" lang="fr-FR" altLang="fr-FR" sz="1100" b="1" i="0" u="none" strike="noStrike" cap="none" normalizeH="0" baseline="0" dirty="0">
                <a:ln>
                  <a:noFill/>
                </a:ln>
                <a:solidFill>
                  <a:srgbClr val="C00000"/>
                </a:solidFill>
                <a:effectLst/>
                <a:latin typeface="Calibri" panose="020F0502020204030204" pitchFamily="34" charset="0"/>
                <a:ea typeface="Calibri" panose="020F0502020204030204" pitchFamily="34" charset="0"/>
                <a:cs typeface="Arial" panose="020B0604020202020204" pitchFamily="34" charset="0"/>
              </a:rPr>
              <a:t>à</a:t>
            </a:r>
            <a:r>
              <a:rPr kumimoji="0" lang="fr-FR" altLang="fr-FR" sz="1100" b="1" i="0" u="none" strike="noStrike" cap="none" normalizeH="0" baseline="0" dirty="0">
                <a:ln>
                  <a:noFill/>
                </a:ln>
                <a:solidFill>
                  <a:srgbClr val="C00000"/>
                </a:solidFill>
                <a:effectLst/>
                <a:latin typeface="Arial" panose="020B0604020202020204" pitchFamily="34" charset="0"/>
                <a:ea typeface="Calibri" panose="020F0502020204030204" pitchFamily="34" charset="0"/>
                <a:cs typeface="Arial" panose="020B0604020202020204" pitchFamily="34" charset="0"/>
              </a:rPr>
              <a:t> jour r</a:t>
            </a:r>
            <a:r>
              <a:rPr kumimoji="0" lang="fr-FR" altLang="fr-FR" sz="1100" b="1" i="0" u="none" strike="noStrike" cap="none" normalizeH="0" baseline="0" dirty="0">
                <a:ln>
                  <a:noFill/>
                </a:ln>
                <a:solidFill>
                  <a:srgbClr val="C00000"/>
                </a:solidFill>
                <a:effectLst/>
                <a:latin typeface="Calibri" panose="020F0502020204030204" pitchFamily="34" charset="0"/>
                <a:ea typeface="Calibri" panose="020F0502020204030204" pitchFamily="34" charset="0"/>
                <a:cs typeface="Arial" panose="020B0604020202020204" pitchFamily="34" charset="0"/>
              </a:rPr>
              <a:t>é</a:t>
            </a:r>
            <a:r>
              <a:rPr kumimoji="0" lang="fr-FR" altLang="fr-FR" sz="1100" b="1" i="0" u="none" strike="noStrike" cap="none" normalizeH="0" baseline="0" dirty="0">
                <a:ln>
                  <a:noFill/>
                </a:ln>
                <a:solidFill>
                  <a:srgbClr val="C00000"/>
                </a:solidFill>
                <a:effectLst/>
                <a:latin typeface="Arial" panose="020B0604020202020204" pitchFamily="34" charset="0"/>
                <a:ea typeface="Calibri" panose="020F0502020204030204" pitchFamily="34" charset="0"/>
                <a:cs typeface="Arial" panose="020B0604020202020204" pitchFamily="34" charset="0"/>
              </a:rPr>
              <a:t>guli</a:t>
            </a:r>
            <a:r>
              <a:rPr kumimoji="0" lang="fr-FR" altLang="fr-FR" sz="1100" b="1" i="0" u="none" strike="noStrike" cap="none" normalizeH="0" baseline="0" dirty="0">
                <a:ln>
                  <a:noFill/>
                </a:ln>
                <a:solidFill>
                  <a:srgbClr val="C00000"/>
                </a:solidFill>
                <a:effectLst/>
                <a:latin typeface="Calibri" panose="020F0502020204030204" pitchFamily="34" charset="0"/>
                <a:ea typeface="Calibri" panose="020F0502020204030204" pitchFamily="34" charset="0"/>
                <a:cs typeface="Arial" panose="020B0604020202020204" pitchFamily="34" charset="0"/>
              </a:rPr>
              <a:t>è</a:t>
            </a:r>
            <a:r>
              <a:rPr kumimoji="0" lang="fr-FR" altLang="fr-FR" sz="1100" b="1" i="0" u="none" strike="noStrike" cap="none" normalizeH="0" baseline="0" dirty="0">
                <a:ln>
                  <a:noFill/>
                </a:ln>
                <a:solidFill>
                  <a:srgbClr val="C00000"/>
                </a:solidFill>
                <a:effectLst/>
                <a:latin typeface="Arial" panose="020B0604020202020204" pitchFamily="34" charset="0"/>
                <a:ea typeface="Calibri" panose="020F0502020204030204" pitchFamily="34" charset="0"/>
                <a:cs typeface="Arial" panose="020B0604020202020204" pitchFamily="34" charset="0"/>
              </a:rPr>
              <a:t>rement les coordonn</a:t>
            </a:r>
            <a:r>
              <a:rPr kumimoji="0" lang="fr-FR" altLang="fr-FR" sz="1100" b="1" i="0" u="none" strike="noStrike" cap="none" normalizeH="0" baseline="0" dirty="0">
                <a:ln>
                  <a:noFill/>
                </a:ln>
                <a:solidFill>
                  <a:srgbClr val="C00000"/>
                </a:solidFill>
                <a:effectLst/>
                <a:latin typeface="Calibri" panose="020F0502020204030204" pitchFamily="34" charset="0"/>
                <a:ea typeface="Calibri" panose="020F0502020204030204" pitchFamily="34" charset="0"/>
                <a:cs typeface="Arial" panose="020B0604020202020204" pitchFamily="34" charset="0"/>
              </a:rPr>
              <a:t>é</a:t>
            </a:r>
            <a:r>
              <a:rPr kumimoji="0" lang="fr-FR" altLang="fr-FR" sz="1100" b="1" i="0" u="none" strike="noStrike" cap="none" normalizeH="0" baseline="0" dirty="0">
                <a:ln>
                  <a:noFill/>
                </a:ln>
                <a:solidFill>
                  <a:srgbClr val="C00000"/>
                </a:solidFill>
                <a:effectLst/>
                <a:latin typeface="Arial" panose="020B0604020202020204" pitchFamily="34" charset="0"/>
                <a:ea typeface="Calibri" panose="020F0502020204030204" pitchFamily="34" charset="0"/>
                <a:cs typeface="Arial" panose="020B0604020202020204" pitchFamily="34" charset="0"/>
              </a:rPr>
              <a:t>es des agents et de manière assidu toute</a:t>
            </a:r>
            <a:r>
              <a:rPr kumimoji="0" lang="fr-FR" altLang="fr-FR" sz="1100" b="1" i="0" u="none" strike="noStrike" cap="none" normalizeH="0" dirty="0">
                <a:ln>
                  <a:noFill/>
                </a:ln>
                <a:solidFill>
                  <a:srgbClr val="C00000"/>
                </a:solidFill>
                <a:effectLst/>
                <a:latin typeface="Arial" panose="020B0604020202020204" pitchFamily="34" charset="0"/>
                <a:ea typeface="Calibri" panose="020F0502020204030204" pitchFamily="34" charset="0"/>
                <a:cs typeface="Arial" panose="020B0604020202020204" pitchFamily="34" charset="0"/>
              </a:rPr>
              <a:t> l’année 2026 en vue de l’envoi du matériel de vote fin 2026 dans le cadre des élections professionnelles </a:t>
            </a:r>
            <a:r>
              <a:rPr kumimoji="0" lang="fr-FR" altLang="fr-FR" sz="1100" b="1" i="0" u="none" strike="noStrike" cap="none" normalizeH="0" baseline="0" dirty="0">
                <a:ln>
                  <a:noFill/>
                </a:ln>
                <a:solidFill>
                  <a:srgbClr val="C00000"/>
                </a:solidFill>
                <a:effectLst/>
                <a:latin typeface="Arial" panose="020B0604020202020204" pitchFamily="34" charset="0"/>
                <a:ea typeface="Calibri" panose="020F0502020204030204" pitchFamily="34" charset="0"/>
                <a:cs typeface="Arial" panose="020B0604020202020204" pitchFamily="34" charset="0"/>
              </a:rPr>
              <a:t>.</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7" name="Ellipse 6"/>
          <p:cNvSpPr/>
          <p:nvPr/>
        </p:nvSpPr>
        <p:spPr>
          <a:xfrm>
            <a:off x="1463675" y="3084576"/>
            <a:ext cx="1498981" cy="414528"/>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10" name="Étoile à 7 branches 9"/>
          <p:cNvSpPr/>
          <p:nvPr/>
        </p:nvSpPr>
        <p:spPr>
          <a:xfrm rot="21362901">
            <a:off x="703484" y="3365463"/>
            <a:ext cx="4518343" cy="2804168"/>
          </a:xfrm>
          <a:prstGeom prst="star7">
            <a:avLst>
              <a:gd name="adj" fmla="val 39136"/>
              <a:gd name="hf" fmla="val 102572"/>
              <a:gd name="vf" fmla="val 105210"/>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1400" dirty="0"/>
              <a:t>Si aucun numéro de sécurité social n’apparait -&gt; le communiquer au service Expertise RH</a:t>
            </a:r>
          </a:p>
          <a:p>
            <a:pPr algn="ctr"/>
            <a:r>
              <a:rPr lang="fr-FR" sz="1400" b="1" dirty="0">
                <a:solidFill>
                  <a:srgbClr val="FF0000"/>
                </a:solidFill>
              </a:rPr>
              <a:t>Il ne peut pas être renseigné ou corrigé directement par la collectivité </a:t>
            </a:r>
          </a:p>
        </p:txBody>
      </p:sp>
    </p:spTree>
    <p:extLst>
      <p:ext uri="{BB962C8B-B14F-4D97-AF65-F5344CB8AC3E}">
        <p14:creationId xmlns:p14="http://schemas.microsoft.com/office/powerpoint/2010/main" val="27133899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4"/>
          </p:nvPr>
        </p:nvSpPr>
        <p:spPr/>
        <p:txBody>
          <a:bodyPr/>
          <a:lstStyle/>
          <a:p>
            <a:r>
              <a:rPr lang="fr-FR" dirty="0"/>
              <a:t>L’accès aux données </a:t>
            </a:r>
            <a:r>
              <a:rPr lang="fr-FR" b="1" dirty="0"/>
              <a:t>carrières</a:t>
            </a:r>
            <a:r>
              <a:rPr lang="fr-FR" dirty="0"/>
              <a:t> des agents </a:t>
            </a:r>
          </a:p>
        </p:txBody>
      </p:sp>
      <p:sp>
        <p:nvSpPr>
          <p:cNvPr id="4" name="Titre 3"/>
          <p:cNvSpPr>
            <a:spLocks noGrp="1"/>
          </p:cNvSpPr>
          <p:nvPr>
            <p:ph type="title"/>
          </p:nvPr>
        </p:nvSpPr>
        <p:spPr/>
        <p:txBody>
          <a:bodyPr/>
          <a:lstStyle/>
          <a:p>
            <a:r>
              <a:rPr lang="fr-FR" dirty="0"/>
              <a:t>Ouverture du SMD - SIRH</a:t>
            </a:r>
          </a:p>
        </p:txBody>
      </p:sp>
      <p:sp>
        <p:nvSpPr>
          <p:cNvPr id="5" name="Espace réservé du numéro de diapositive 4"/>
          <p:cNvSpPr>
            <a:spLocks noGrp="1"/>
          </p:cNvSpPr>
          <p:nvPr>
            <p:ph type="sldNum" sz="quarter" idx="4294967295"/>
          </p:nvPr>
        </p:nvSpPr>
        <p:spPr>
          <a:xfrm>
            <a:off x="9672638" y="6210300"/>
            <a:ext cx="2519362" cy="287338"/>
          </a:xfrm>
          <a:prstGeom prst="rect">
            <a:avLst/>
          </a:prstGeom>
        </p:spPr>
        <p:txBody>
          <a:bodyPr/>
          <a:lstStyle/>
          <a:p>
            <a:fld id="{8E0A238A-8599-44CE-8C7D-9538EC0F8B06}" type="slidenum">
              <a:rPr lang="fr-FR" smtClean="0"/>
              <a:pPr/>
              <a:t>46</a:t>
            </a:fld>
            <a:endParaRPr lang="fr-FR" dirty="0"/>
          </a:p>
        </p:txBody>
      </p:sp>
      <p:sp>
        <p:nvSpPr>
          <p:cNvPr id="2"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pic>
        <p:nvPicPr>
          <p:cNvPr id="10" name="Image 9"/>
          <p:cNvPicPr/>
          <p:nvPr/>
        </p:nvPicPr>
        <p:blipFill>
          <a:blip r:embed="rId2"/>
          <a:stretch>
            <a:fillRect/>
          </a:stretch>
        </p:blipFill>
        <p:spPr>
          <a:xfrm>
            <a:off x="595239" y="1108213"/>
            <a:ext cx="2156460" cy="1528445"/>
          </a:xfrm>
          <a:prstGeom prst="rect">
            <a:avLst/>
          </a:prstGeom>
        </p:spPr>
      </p:pic>
      <p:pic>
        <p:nvPicPr>
          <p:cNvPr id="11" name="Image 10"/>
          <p:cNvPicPr/>
          <p:nvPr/>
        </p:nvPicPr>
        <p:blipFill>
          <a:blip r:embed="rId3">
            <a:extLst>
              <a:ext uri="{28A0092B-C50C-407E-A947-70E740481C1C}">
                <a14:useLocalDpi xmlns:a14="http://schemas.microsoft.com/office/drawing/2010/main" val="0"/>
              </a:ext>
            </a:extLst>
          </a:blip>
          <a:srcRect/>
          <a:stretch>
            <a:fillRect/>
          </a:stretch>
        </p:blipFill>
        <p:spPr bwMode="auto">
          <a:xfrm>
            <a:off x="2751699" y="1492553"/>
            <a:ext cx="6608301" cy="4203113"/>
          </a:xfrm>
          <a:prstGeom prst="rect">
            <a:avLst/>
          </a:prstGeom>
          <a:noFill/>
          <a:ln>
            <a:noFill/>
          </a:ln>
        </p:spPr>
      </p:pic>
      <p:pic>
        <p:nvPicPr>
          <p:cNvPr id="2050" name="Image 13" descr="Porte voix images vectorielles, Porte voix vecteurs libres de droits |  Depositphoto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8895" y="5765490"/>
            <a:ext cx="625475" cy="625475"/>
          </a:xfrm>
          <a:prstGeom prst="rect">
            <a:avLst/>
          </a:prstGeom>
          <a:noFill/>
          <a:extLst>
            <a:ext uri="{909E8E84-426E-40DD-AFC4-6F175D3DCCD1}">
              <a14:hiddenFill xmlns:a14="http://schemas.microsoft.com/office/drawing/2010/main">
                <a:solidFill>
                  <a:srgbClr val="FFFFFF"/>
                </a:solidFill>
              </a14:hiddenFill>
            </a:ext>
          </a:extLst>
        </p:spPr>
      </p:pic>
      <p:pic>
        <p:nvPicPr>
          <p:cNvPr id="2049" name="Image 14" descr="Capture décran 2025-03-20 à 10.07.5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052468" y="6208718"/>
            <a:ext cx="1135063" cy="25876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2" name="Rectangle 4"/>
          <p:cNvSpPr>
            <a:spLocks noChangeArrowheads="1"/>
          </p:cNvSpPr>
          <p:nvPr/>
        </p:nvSpPr>
        <p:spPr bwMode="auto">
          <a:xfrm>
            <a:off x="1157291" y="5975467"/>
            <a:ext cx="11128367"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1000" b="1" i="0" u="none" strike="noStrike" cap="none" normalizeH="0" baseline="0" dirty="0">
                <a:ln>
                  <a:noFill/>
                </a:ln>
                <a:solidFill>
                  <a:srgbClr val="C00000"/>
                </a:solidFill>
                <a:effectLst/>
                <a:latin typeface="Arial" panose="020B0604020202020204" pitchFamily="34" charset="0"/>
                <a:ea typeface="Arial" panose="020B0604020202020204" pitchFamily="34" charset="0"/>
              </a:rPr>
              <a:t>En cas de différence entre le suivi du CDG et celui de la collectivité, revenir au plus vite vers le service Expertise Statutaire et GRH en déposant les arrêtés carrières correspondants</a:t>
            </a: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1000" b="1" i="0" u="none" strike="noStrike" cap="none" normalizeH="0" baseline="0" dirty="0">
                <a:ln>
                  <a:noFill/>
                </a:ln>
                <a:solidFill>
                  <a:srgbClr val="C00000"/>
                </a:solidFill>
                <a:effectLst/>
                <a:latin typeface="Arial" panose="020B0604020202020204" pitchFamily="34" charset="0"/>
                <a:ea typeface="Arial" panose="020B0604020202020204" pitchFamily="34" charset="0"/>
              </a:rPr>
              <a:t> via la plateforme </a:t>
            </a:r>
            <a:r>
              <a:rPr kumimoji="0" lang="fr-FR" altLang="fr-FR" sz="1000" b="1" i="0" u="none" strike="noStrike" cap="none" normalizeH="0" baseline="0" dirty="0" err="1">
                <a:ln>
                  <a:noFill/>
                </a:ln>
                <a:solidFill>
                  <a:srgbClr val="C00000"/>
                </a:solidFill>
                <a:effectLst/>
                <a:latin typeface="Arial" panose="020B0604020202020204" pitchFamily="34" charset="0"/>
                <a:ea typeface="Arial" panose="020B0604020202020204" pitchFamily="34" charset="0"/>
              </a:rPr>
              <a:t>Visiativ</a:t>
            </a:r>
            <a:r>
              <a:rPr kumimoji="0" lang="fr-FR" altLang="fr-FR" sz="1000" b="1" i="0" u="none" strike="noStrike" cap="none" normalizeH="0" baseline="0" dirty="0">
                <a:ln>
                  <a:noFill/>
                </a:ln>
                <a:solidFill>
                  <a:srgbClr val="C00000"/>
                </a:solidFill>
                <a:effectLst/>
                <a:latin typeface="Arial" panose="020B0604020202020204" pitchFamily="34" charset="0"/>
                <a:ea typeface="Arial" panose="020B0604020202020204" pitchFamily="34" charset="0"/>
              </a:rPr>
              <a:t> </a:t>
            </a:r>
            <a:r>
              <a:rPr kumimoji="0" lang="fr-FR" altLang="fr-FR" sz="1100" b="0" i="0" u="none" strike="noStrike" cap="none" normalizeH="0" baseline="0" dirty="0">
                <a:ln>
                  <a:noFill/>
                </a:ln>
                <a:solidFill>
                  <a:schemeClr val="tx1"/>
                </a:solidFill>
                <a:effectLst/>
                <a:latin typeface="Arial" panose="020B0604020202020204" pitchFamily="34" charset="0"/>
                <a:ea typeface="Arial" panose="020B0604020202020204" pitchFamily="34" charset="0"/>
              </a:rPr>
              <a:t>Via le site internet du CDG 79 </a:t>
            </a:r>
            <a:r>
              <a:rPr kumimoji="0" lang="fr-FR" altLang="fr-FR" sz="1100" b="0" i="0" u="none" strike="noStrike" cap="none" normalizeH="0" baseline="0" dirty="0">
                <a:ln>
                  <a:noFill/>
                </a:ln>
                <a:solidFill>
                  <a:schemeClr val="tx1"/>
                </a:solidFill>
                <a:effectLst/>
                <a:latin typeface="Arial" panose="020B0604020202020204" pitchFamily="34" charset="0"/>
                <a:ea typeface="Arial" panose="020B0604020202020204" pitchFamily="34" charset="0"/>
                <a:hlinkClick r:id="rId6"/>
              </a:rPr>
              <a:t>https://www.cdg79.fr/</a:t>
            </a:r>
            <a:r>
              <a:rPr kumimoji="0" lang="fr-FR" altLang="fr-FR" sz="1100" b="0" i="0" u="none" strike="noStrike" cap="none" normalizeH="0" baseline="0" dirty="0">
                <a:ln>
                  <a:noFill/>
                </a:ln>
                <a:solidFill>
                  <a:schemeClr val="tx1"/>
                </a:solidFill>
                <a:effectLst/>
                <a:latin typeface="Arial" panose="020B0604020202020204" pitchFamily="34" charset="0"/>
                <a:ea typeface="Arial" panose="020B0604020202020204" pitchFamily="34" charset="0"/>
              </a:rPr>
              <a:t>  en cliquant  en haut à droite de la page d’accueil sur le bouton</a:t>
            </a:r>
            <a:r>
              <a:rPr kumimoji="0" lang="en-US" altLang="fr-FR" sz="1100" b="0" i="0" u="none" strike="noStrike" cap="none" normalizeH="0" baseline="0" dirty="0">
                <a:ln>
                  <a:noFill/>
                </a:ln>
                <a:solidFill>
                  <a:schemeClr val="tx1"/>
                </a:solidFill>
                <a:effectLst/>
                <a:latin typeface="Arial" panose="020B0604020202020204" pitchFamily="34" charset="0"/>
                <a:ea typeface="Arial" panose="020B0604020202020204" pitchFamily="34" charset="0"/>
              </a:rPr>
              <a:t> </a:t>
            </a:r>
            <a:endParaRPr kumimoji="0" lang="en-US" altLang="fr-FR" sz="1800" b="0" i="0" u="none" strike="noStrike" cap="none" normalizeH="0" baseline="0" dirty="0">
              <a:ln>
                <a:noFill/>
              </a:ln>
              <a:solidFill>
                <a:schemeClr val="tx1"/>
              </a:solidFill>
              <a:effectLst/>
              <a:latin typeface="Arial" panose="020B0604020202020204" pitchFamily="34" charset="0"/>
            </a:endParaRPr>
          </a:p>
        </p:txBody>
      </p:sp>
      <p:sp>
        <p:nvSpPr>
          <p:cNvPr id="13" name="Rectangle 5"/>
          <p:cNvSpPr>
            <a:spLocks noChangeArrowheads="1"/>
          </p:cNvSpPr>
          <p:nvPr/>
        </p:nvSpPr>
        <p:spPr bwMode="auto">
          <a:xfrm>
            <a:off x="0" y="17986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Tree>
    <p:extLst>
      <p:ext uri="{BB962C8B-B14F-4D97-AF65-F5344CB8AC3E}">
        <p14:creationId xmlns:p14="http://schemas.microsoft.com/office/powerpoint/2010/main" val="40893173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texte 10"/>
          <p:cNvSpPr>
            <a:spLocks noGrp="1"/>
          </p:cNvSpPr>
          <p:nvPr>
            <p:ph type="body" sz="quarter" idx="13"/>
          </p:nvPr>
        </p:nvSpPr>
        <p:spPr/>
        <p:txBody>
          <a:bodyPr/>
          <a:lstStyle/>
          <a:p>
            <a:endParaRPr lang="fr-FR"/>
          </a:p>
        </p:txBody>
      </p:sp>
      <p:sp>
        <p:nvSpPr>
          <p:cNvPr id="3" name="Espace réservé du texte 2"/>
          <p:cNvSpPr>
            <a:spLocks noGrp="1"/>
          </p:cNvSpPr>
          <p:nvPr>
            <p:ph type="body" sz="quarter" idx="14"/>
          </p:nvPr>
        </p:nvSpPr>
        <p:spPr/>
        <p:txBody>
          <a:bodyPr/>
          <a:lstStyle/>
          <a:p>
            <a:r>
              <a:rPr lang="fr-FR"/>
              <a:t>Le contrôle des effectifs dans le cadre des futures élections professionnelles </a:t>
            </a:r>
            <a:endParaRPr lang="fr-FR" dirty="0"/>
          </a:p>
        </p:txBody>
      </p:sp>
      <p:sp>
        <p:nvSpPr>
          <p:cNvPr id="4" name="Titre 3"/>
          <p:cNvSpPr>
            <a:spLocks noGrp="1"/>
          </p:cNvSpPr>
          <p:nvPr>
            <p:ph type="title"/>
          </p:nvPr>
        </p:nvSpPr>
        <p:spPr/>
        <p:txBody>
          <a:bodyPr/>
          <a:lstStyle/>
          <a:p>
            <a:r>
              <a:rPr lang="fr-FR"/>
              <a:t>Ouverture du SMD - SIRH</a:t>
            </a:r>
            <a:endParaRPr lang="fr-FR" dirty="0"/>
          </a:p>
        </p:txBody>
      </p:sp>
      <p:sp>
        <p:nvSpPr>
          <p:cNvPr id="5" name="Espace réservé du numéro de diapositive 4"/>
          <p:cNvSpPr>
            <a:spLocks noGrp="1"/>
          </p:cNvSpPr>
          <p:nvPr>
            <p:ph type="sldNum" sz="quarter" idx="4294967295"/>
          </p:nvPr>
        </p:nvSpPr>
        <p:spPr>
          <a:xfrm>
            <a:off x="9672638" y="6210300"/>
            <a:ext cx="2519362" cy="287338"/>
          </a:xfrm>
          <a:prstGeom prst="rect">
            <a:avLst/>
          </a:prstGeom>
        </p:spPr>
        <p:txBody>
          <a:bodyPr/>
          <a:lstStyle/>
          <a:p>
            <a:fld id="{8E0A238A-8599-44CE-8C7D-9538EC0F8B06}" type="slidenum">
              <a:rPr lang="fr-FR" smtClean="0"/>
              <a:pPr/>
              <a:t>47</a:t>
            </a:fld>
            <a:endParaRPr lang="fr-FR" dirty="0"/>
          </a:p>
        </p:txBody>
      </p:sp>
      <p:sp>
        <p:nvSpPr>
          <p:cNvPr id="2"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7"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3" name="Rectangle 5"/>
          <p:cNvSpPr>
            <a:spLocks noChangeArrowheads="1"/>
          </p:cNvSpPr>
          <p:nvPr/>
        </p:nvSpPr>
        <p:spPr bwMode="auto">
          <a:xfrm>
            <a:off x="0" y="17986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pic>
        <p:nvPicPr>
          <p:cNvPr id="17" name="Image 16"/>
          <p:cNvPicPr/>
          <p:nvPr/>
        </p:nvPicPr>
        <p:blipFill>
          <a:blip r:embed="rId2">
            <a:extLst>
              <a:ext uri="{28A0092B-C50C-407E-A947-70E740481C1C}">
                <a14:useLocalDpi xmlns:a14="http://schemas.microsoft.com/office/drawing/2010/main" val="0"/>
              </a:ext>
            </a:extLst>
          </a:blip>
          <a:srcRect/>
          <a:stretch>
            <a:fillRect/>
          </a:stretch>
        </p:blipFill>
        <p:spPr bwMode="auto">
          <a:xfrm>
            <a:off x="469509" y="1108213"/>
            <a:ext cx="1722120" cy="1242060"/>
          </a:xfrm>
          <a:prstGeom prst="rect">
            <a:avLst/>
          </a:prstGeom>
          <a:noFill/>
          <a:ln>
            <a:noFill/>
          </a:ln>
        </p:spPr>
      </p:pic>
      <p:pic>
        <p:nvPicPr>
          <p:cNvPr id="18" name="Image 17"/>
          <p:cNvPicPr/>
          <p:nvPr/>
        </p:nvPicPr>
        <p:blipFill>
          <a:blip r:embed="rId3">
            <a:extLst>
              <a:ext uri="{28A0092B-C50C-407E-A947-70E740481C1C}">
                <a14:useLocalDpi xmlns:a14="http://schemas.microsoft.com/office/drawing/2010/main" val="0"/>
              </a:ext>
            </a:extLst>
          </a:blip>
          <a:srcRect/>
          <a:stretch>
            <a:fillRect/>
          </a:stretch>
        </p:blipFill>
        <p:spPr bwMode="auto">
          <a:xfrm>
            <a:off x="2313841" y="1282945"/>
            <a:ext cx="6583973" cy="2233978"/>
          </a:xfrm>
          <a:prstGeom prst="rect">
            <a:avLst/>
          </a:prstGeom>
          <a:noFill/>
          <a:ln>
            <a:noFill/>
          </a:ln>
        </p:spPr>
      </p:pic>
      <p:pic>
        <p:nvPicPr>
          <p:cNvPr id="19" name="Image 18"/>
          <p:cNvPicPr/>
          <p:nvPr/>
        </p:nvPicPr>
        <p:blipFill>
          <a:blip r:embed="rId4"/>
          <a:stretch>
            <a:fillRect/>
          </a:stretch>
        </p:blipFill>
        <p:spPr>
          <a:xfrm>
            <a:off x="4472329" y="3620111"/>
            <a:ext cx="6271895" cy="1238250"/>
          </a:xfrm>
          <a:prstGeom prst="rect">
            <a:avLst/>
          </a:prstGeom>
        </p:spPr>
      </p:pic>
    </p:spTree>
    <p:extLst>
      <p:ext uri="{BB962C8B-B14F-4D97-AF65-F5344CB8AC3E}">
        <p14:creationId xmlns:p14="http://schemas.microsoft.com/office/powerpoint/2010/main" val="33129988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2440B671-A994-4639-808E-A72854BC0842}"/>
              </a:ext>
            </a:extLst>
          </p:cNvPr>
          <p:cNvSpPr>
            <a:spLocks noGrp="1"/>
          </p:cNvSpPr>
          <p:nvPr>
            <p:ph type="body" sz="quarter" idx="12"/>
          </p:nvPr>
        </p:nvSpPr>
        <p:spPr/>
        <p:txBody>
          <a:bodyPr/>
          <a:lstStyle/>
          <a:p>
            <a:r>
              <a:rPr lang="fr-FR" dirty="0"/>
              <a:t>IV – RAPPORT SOCIAL UNIQUE</a:t>
            </a:r>
          </a:p>
        </p:txBody>
      </p:sp>
    </p:spTree>
    <p:extLst>
      <p:ext uri="{BB962C8B-B14F-4D97-AF65-F5344CB8AC3E}">
        <p14:creationId xmlns:p14="http://schemas.microsoft.com/office/powerpoint/2010/main" val="30794865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3"/>
          </p:nvPr>
        </p:nvSpPr>
        <p:spPr>
          <a:xfrm>
            <a:off x="1124744" y="1252603"/>
            <a:ext cx="10515600" cy="4752786"/>
          </a:xfrm>
        </p:spPr>
        <p:txBody>
          <a:bodyPr/>
          <a:lstStyle/>
          <a:p>
            <a:endParaRPr lang="fr-FR" dirty="0"/>
          </a:p>
          <a:p>
            <a:pPr algn="just"/>
            <a:endParaRPr lang="fr-FR" dirty="0" smtClean="0"/>
          </a:p>
          <a:p>
            <a:pPr algn="just"/>
            <a:r>
              <a:rPr lang="fr-FR" dirty="0" smtClean="0"/>
              <a:t>Campagne </a:t>
            </a:r>
            <a:r>
              <a:rPr lang="fr-FR" dirty="0"/>
              <a:t>lancée en avril dernier !</a:t>
            </a:r>
          </a:p>
          <a:p>
            <a:pPr algn="just"/>
            <a:endParaRPr lang="fr-FR" dirty="0"/>
          </a:p>
          <a:p>
            <a:pPr marL="285750" indent="-285750" algn="just">
              <a:buFontTx/>
              <a:buChar char="-"/>
            </a:pPr>
            <a:r>
              <a:rPr lang="fr-FR" dirty="0"/>
              <a:t>Envoi du mail avec identifiant (SIRET) et mot de passe provisoire le 21/04/2026</a:t>
            </a:r>
          </a:p>
          <a:p>
            <a:pPr marL="285750" indent="-285750" algn="just">
              <a:buFontTx/>
              <a:buChar char="-"/>
            </a:pPr>
            <a:r>
              <a:rPr lang="fr-FR" dirty="0"/>
              <a:t>Clôture de campagne le </a:t>
            </a:r>
            <a:r>
              <a:rPr lang="fr-FR" dirty="0" smtClean="0"/>
              <a:t>31/10/2026</a:t>
            </a:r>
          </a:p>
          <a:p>
            <a:pPr marL="285750" indent="-285750" algn="just">
              <a:buFontTx/>
              <a:buChar char="-"/>
            </a:pPr>
            <a:r>
              <a:rPr lang="fr-FR" dirty="0" smtClean="0"/>
              <a:t>Obligatoire</a:t>
            </a:r>
            <a:endParaRPr lang="fr-FR" dirty="0"/>
          </a:p>
          <a:p>
            <a:pPr marL="285750" indent="-285750" algn="just">
              <a:buFontTx/>
              <a:buChar char="-"/>
            </a:pPr>
            <a:r>
              <a:rPr lang="fr-FR" dirty="0" smtClean="0"/>
              <a:t>Intérêts : avoir </a:t>
            </a:r>
            <a:r>
              <a:rPr lang="fr-FR" dirty="0"/>
              <a:t>des données chiffrées pour vos nouveaux élus, </a:t>
            </a:r>
            <a:r>
              <a:rPr lang="fr-FR" dirty="0" smtClean="0"/>
              <a:t>éditer </a:t>
            </a:r>
            <a:r>
              <a:rPr lang="fr-FR" dirty="0"/>
              <a:t>des synthèses thématiques, </a:t>
            </a:r>
            <a:r>
              <a:rPr lang="fr-FR" dirty="0" smtClean="0"/>
              <a:t>obtenir </a:t>
            </a:r>
            <a:r>
              <a:rPr lang="fr-FR" dirty="0"/>
              <a:t>l’outil LDG, </a:t>
            </a:r>
            <a:r>
              <a:rPr lang="fr-FR" dirty="0" smtClean="0"/>
              <a:t>contribuer </a:t>
            </a:r>
            <a:r>
              <a:rPr lang="fr-FR" dirty="0"/>
              <a:t>à la remontée d’informations sociales nécessaire à la réalisation d’outils, </a:t>
            </a:r>
            <a:r>
              <a:rPr lang="fr-FR" dirty="0" smtClean="0"/>
              <a:t>…</a:t>
            </a:r>
          </a:p>
          <a:p>
            <a:pPr marL="285750" indent="-285750" algn="just">
              <a:buFontTx/>
              <a:buChar char="-"/>
            </a:pPr>
            <a:r>
              <a:rPr lang="fr-FR" dirty="0" smtClean="0"/>
              <a:t>43 RSU transmis à ce jour</a:t>
            </a:r>
            <a:endParaRPr lang="fr-FR" dirty="0"/>
          </a:p>
        </p:txBody>
      </p:sp>
      <p:sp>
        <p:nvSpPr>
          <p:cNvPr id="4" name="Titre 3">
            <a:extLst>
              <a:ext uri="{FF2B5EF4-FFF2-40B4-BE49-F238E27FC236}">
                <a16:creationId xmlns:a16="http://schemas.microsoft.com/office/drawing/2014/main" id="{0F35D8D0-C160-41E7-808E-CD7273C751EB}"/>
              </a:ext>
            </a:extLst>
          </p:cNvPr>
          <p:cNvSpPr txBox="1">
            <a:spLocks/>
          </p:cNvSpPr>
          <p:nvPr/>
        </p:nvSpPr>
        <p:spPr>
          <a:xfrm>
            <a:off x="303607" y="302738"/>
            <a:ext cx="11810196" cy="395597"/>
          </a:xfrm>
          <a:prstGeom prst="rect">
            <a:avLst/>
          </a:prstGeom>
        </p:spPr>
        <p:txBody>
          <a:bodyPr/>
          <a:lstStyle>
            <a:lvl1pPr algn="r" defTabSz="914400" rtl="0" eaLnBrk="1" latinLnBrk="0" hangingPunct="1">
              <a:lnSpc>
                <a:spcPct val="90000"/>
              </a:lnSpc>
              <a:spcBef>
                <a:spcPct val="0"/>
              </a:spcBef>
              <a:buNone/>
              <a:defRPr sz="2400" b="1" kern="1200">
                <a:solidFill>
                  <a:schemeClr val="tx2"/>
                </a:solidFill>
                <a:latin typeface="Arial" panose="020B0604020202020204" pitchFamily="34" charset="0"/>
                <a:ea typeface="+mj-ea"/>
                <a:cs typeface="Arial" panose="020B0604020202020204" pitchFamily="34" charset="0"/>
              </a:defRPr>
            </a:lvl1pPr>
          </a:lstStyle>
          <a:p>
            <a:endParaRPr lang="fr-FR" sz="1600" cap="all" dirty="0">
              <a:latin typeface="+mn-lt"/>
            </a:endParaRPr>
          </a:p>
        </p:txBody>
      </p:sp>
      <p:sp>
        <p:nvSpPr>
          <p:cNvPr id="5" name="Espace réservé du texte 2">
            <a:extLst>
              <a:ext uri="{FF2B5EF4-FFF2-40B4-BE49-F238E27FC236}">
                <a16:creationId xmlns:a16="http://schemas.microsoft.com/office/drawing/2014/main" id="{8599560D-BEE5-4370-95D3-A1600D8E27B6}"/>
              </a:ext>
            </a:extLst>
          </p:cNvPr>
          <p:cNvSpPr>
            <a:spLocks noGrp="1"/>
          </p:cNvSpPr>
          <p:nvPr>
            <p:ph type="body" sz="quarter" idx="4294967295"/>
          </p:nvPr>
        </p:nvSpPr>
        <p:spPr>
          <a:xfrm>
            <a:off x="838200" y="698335"/>
            <a:ext cx="11088688" cy="342065"/>
          </a:xfrm>
          <a:prstGeom prst="rect">
            <a:avLst/>
          </a:prstGeom>
        </p:spPr>
        <p:txBody>
          <a:bodyPr/>
          <a:lstStyle/>
          <a:p>
            <a:r>
              <a:rPr lang="fr-FR" dirty="0"/>
              <a:t>RSU 2025</a:t>
            </a:r>
          </a:p>
        </p:txBody>
      </p:sp>
      <p:pic>
        <p:nvPicPr>
          <p:cNvPr id="1026" name="Picture 2" descr="CDG 60 - Centre de Gestion de l'Oise de la Fonction Publique Territoria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285" y="443990"/>
            <a:ext cx="2100146" cy="2100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21844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8599560D-BEE5-4370-95D3-A1600D8E27B6}"/>
              </a:ext>
            </a:extLst>
          </p:cNvPr>
          <p:cNvSpPr>
            <a:spLocks noGrp="1"/>
          </p:cNvSpPr>
          <p:nvPr>
            <p:ph type="body" sz="quarter" idx="14"/>
          </p:nvPr>
        </p:nvSpPr>
        <p:spPr/>
        <p:txBody>
          <a:bodyPr/>
          <a:lstStyle/>
          <a:p>
            <a:r>
              <a:rPr lang="fr-FR" dirty="0"/>
              <a:t>extension aux secteurs du grand âge et du handicap</a:t>
            </a:r>
          </a:p>
        </p:txBody>
      </p:sp>
      <p:sp>
        <p:nvSpPr>
          <p:cNvPr id="4" name="Titre 3">
            <a:extLst>
              <a:ext uri="{FF2B5EF4-FFF2-40B4-BE49-F238E27FC236}">
                <a16:creationId xmlns:a16="http://schemas.microsoft.com/office/drawing/2014/main" id="{0F35D8D0-C160-41E7-808E-CD7273C751EB}"/>
              </a:ext>
            </a:extLst>
          </p:cNvPr>
          <p:cNvSpPr>
            <a:spLocks noGrp="1"/>
          </p:cNvSpPr>
          <p:nvPr>
            <p:ph type="title"/>
          </p:nvPr>
        </p:nvSpPr>
        <p:spPr>
          <a:xfrm>
            <a:off x="303607" y="302738"/>
            <a:ext cx="11810196" cy="395597"/>
          </a:xfrm>
        </p:spPr>
        <p:txBody>
          <a:bodyPr/>
          <a:lstStyle/>
          <a:p>
            <a:r>
              <a:rPr lang="fr-FR" u="sng" dirty="0"/>
              <a:t>Contrôle des antécédents judiciaires</a:t>
            </a:r>
            <a:r>
              <a:rPr lang="fr-FR" dirty="0"/>
              <a:t> : </a:t>
            </a:r>
            <a:endParaRPr lang="fr-FR" sz="1600" cap="all" dirty="0">
              <a:latin typeface="+mn-lt"/>
            </a:endParaRPr>
          </a:p>
        </p:txBody>
      </p:sp>
      <p:sp>
        <p:nvSpPr>
          <p:cNvPr id="5" name="Espace réservé du numéro de diapositive 4">
            <a:extLst>
              <a:ext uri="{FF2B5EF4-FFF2-40B4-BE49-F238E27FC236}">
                <a16:creationId xmlns:a16="http://schemas.microsoft.com/office/drawing/2014/main" id="{DE933FB2-9AFA-4BD6-8202-7407BF5A96B4}"/>
              </a:ext>
            </a:extLst>
          </p:cNvPr>
          <p:cNvSpPr>
            <a:spLocks noGrp="1"/>
          </p:cNvSpPr>
          <p:nvPr>
            <p:ph type="sldNum" sz="quarter" idx="12"/>
          </p:nvPr>
        </p:nvSpPr>
        <p:spPr/>
        <p:txBody>
          <a:bodyPr/>
          <a:lstStyle/>
          <a:p>
            <a:fld id="{8E0A238A-8599-44CE-8C7D-9538EC0F8B06}" type="slidenum">
              <a:rPr lang="fr-FR" smtClean="0"/>
              <a:pPr/>
              <a:t>5</a:t>
            </a:fld>
            <a:endParaRPr lang="fr-FR" dirty="0"/>
          </a:p>
        </p:txBody>
      </p:sp>
      <p:sp>
        <p:nvSpPr>
          <p:cNvPr id="14" name="Espace réservé du contenu 2">
            <a:extLst>
              <a:ext uri="{FF2B5EF4-FFF2-40B4-BE49-F238E27FC236}">
                <a16:creationId xmlns:a16="http://schemas.microsoft.com/office/drawing/2014/main" id="{1E49A669-E642-16A1-A2B1-DC9F86876E28}"/>
              </a:ext>
            </a:extLst>
          </p:cNvPr>
          <p:cNvSpPr txBox="1">
            <a:spLocks/>
          </p:cNvSpPr>
          <p:nvPr/>
        </p:nvSpPr>
        <p:spPr>
          <a:xfrm>
            <a:off x="967961" y="4844630"/>
            <a:ext cx="10829165" cy="1187117"/>
          </a:xfrm>
          <a:prstGeom prst="rect">
            <a:avLst/>
          </a:prstGeom>
        </p:spPr>
        <p:txBody>
          <a:bodyPr lIns="91440" tIns="45720" rIns="91440" bIns="45720" anchor="t">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lgn="just">
              <a:buNone/>
            </a:pPr>
            <a:endParaRPr lang="fr-FR" sz="2000" dirty="0">
              <a:solidFill>
                <a:srgbClr val="203242"/>
              </a:solidFill>
            </a:endParaRPr>
          </a:p>
        </p:txBody>
      </p:sp>
      <p:sp>
        <p:nvSpPr>
          <p:cNvPr id="9" name="Espace réservé du contenu 2">
            <a:extLst>
              <a:ext uri="{FF2B5EF4-FFF2-40B4-BE49-F238E27FC236}">
                <a16:creationId xmlns:a16="http://schemas.microsoft.com/office/drawing/2014/main" id="{1E49A669-E642-16A1-A2B1-DC9F86876E28}"/>
              </a:ext>
            </a:extLst>
          </p:cNvPr>
          <p:cNvSpPr txBox="1">
            <a:spLocks/>
          </p:cNvSpPr>
          <p:nvPr/>
        </p:nvSpPr>
        <p:spPr>
          <a:xfrm>
            <a:off x="625561" y="1202248"/>
            <a:ext cx="10829165" cy="1962116"/>
          </a:xfrm>
          <a:prstGeom prst="rect">
            <a:avLst/>
          </a:prstGeom>
        </p:spPr>
        <p:txBody>
          <a:bodyPr lIns="91440" tIns="45720" rIns="91440" bIns="45720" anchor="t">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lgn="just">
              <a:buNone/>
            </a:pPr>
            <a:endParaRPr lang="fr-FR" sz="2000" dirty="0">
              <a:solidFill>
                <a:srgbClr val="203242"/>
              </a:solidFill>
            </a:endParaRPr>
          </a:p>
        </p:txBody>
      </p:sp>
      <p:sp>
        <p:nvSpPr>
          <p:cNvPr id="2" name="ZoneTexte 1"/>
          <p:cNvSpPr txBox="1"/>
          <p:nvPr/>
        </p:nvSpPr>
        <p:spPr>
          <a:xfrm>
            <a:off x="838200" y="1218958"/>
            <a:ext cx="10896684" cy="3693319"/>
          </a:xfrm>
          <a:prstGeom prst="rect">
            <a:avLst/>
          </a:prstGeom>
          <a:noFill/>
        </p:spPr>
        <p:txBody>
          <a:bodyPr wrap="square" rtlCol="0">
            <a:spAutoFit/>
          </a:bodyPr>
          <a:lstStyle/>
          <a:p>
            <a:pPr algn="just"/>
            <a:r>
              <a:rPr lang="fr-FR" dirty="0"/>
              <a:t>Dans la continuité de la loi n°2024-317 « Bien vieillir » du 8 avril 2024, trois nouveaux textes viennent compléter et étendre le dispositif de contrôle des antécédents judiciaires.</a:t>
            </a:r>
          </a:p>
          <a:p>
            <a:pPr algn="just"/>
            <a:endParaRPr lang="fr-FR" dirty="0"/>
          </a:p>
          <a:p>
            <a:pPr algn="just"/>
            <a:r>
              <a:rPr lang="fr-FR" dirty="0"/>
              <a:t>Pour rappel, les personnes exerçant dans le champ de l’accueil du jeune enfant et de la protection de l’enfance sont soumises à un dispositif de contrôle des antécédents judiciaires afin de s’assurer qu’elles sont en capacité d’exercer une activité auprès de ce public.</a:t>
            </a:r>
          </a:p>
          <a:p>
            <a:pPr algn="just"/>
            <a:r>
              <a:rPr lang="fr-FR" dirty="0"/>
              <a:t>Ce contrôle repose sur la délivrance d’une « </a:t>
            </a:r>
            <a:r>
              <a:rPr lang="fr-FR" b="1" dirty="0"/>
              <a:t>attestation d’honorabilité</a:t>
            </a:r>
            <a:r>
              <a:rPr lang="fr-FR" dirty="0"/>
              <a:t> », obtenue via un système d’information sécurisé permettant la consultation des données inscrites au sein :</a:t>
            </a:r>
          </a:p>
          <a:p>
            <a:pPr algn="just"/>
            <a:r>
              <a:rPr lang="fr-FR" dirty="0"/>
              <a:t> </a:t>
            </a:r>
          </a:p>
          <a:p>
            <a:pPr marL="285750" lvl="0" indent="-285750" algn="just">
              <a:buFont typeface="Arial" panose="020B0604020202020204" pitchFamily="34" charset="0"/>
              <a:buChar char="•"/>
            </a:pPr>
            <a:r>
              <a:rPr lang="fr-FR" dirty="0"/>
              <a:t>Du bulletin n°2 du casier judiciaire (B2)</a:t>
            </a:r>
          </a:p>
          <a:p>
            <a:pPr marL="285750" lvl="0" indent="-285750" algn="just">
              <a:buFont typeface="Arial" panose="020B0604020202020204" pitchFamily="34" charset="0"/>
              <a:buChar char="•"/>
            </a:pPr>
            <a:r>
              <a:rPr lang="fr-FR" dirty="0"/>
              <a:t>Et du Fichier Judiciaire Automatisé des auteurs d’Infractions Sexuelles ou violentes (FIJAIS).</a:t>
            </a:r>
          </a:p>
          <a:p>
            <a:pPr lvl="0" algn="just"/>
            <a:endParaRPr lang="fr-FR" dirty="0"/>
          </a:p>
          <a:p>
            <a:pPr algn="just"/>
            <a:endParaRPr lang="fr-FR" dirty="0"/>
          </a:p>
        </p:txBody>
      </p:sp>
      <p:sp>
        <p:nvSpPr>
          <p:cNvPr id="8" name="Parchemin : horizontal 1">
            <a:extLst>
              <a:ext uri="{FF2B5EF4-FFF2-40B4-BE49-F238E27FC236}">
                <a16:creationId xmlns:a16="http://schemas.microsoft.com/office/drawing/2014/main" id="{9483FBBC-F1A1-ECE5-7C87-D9AE50BA82AD}"/>
              </a:ext>
            </a:extLst>
          </p:cNvPr>
          <p:cNvSpPr/>
          <p:nvPr/>
        </p:nvSpPr>
        <p:spPr>
          <a:xfrm>
            <a:off x="3728906" y="6005389"/>
            <a:ext cx="3791572" cy="808613"/>
          </a:xfrm>
          <a:prstGeom prst="horizontalScroll">
            <a:avLst/>
          </a:prstGeom>
          <a:solidFill>
            <a:srgbClr val="9BAAB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a:t>troisième trimestre 2026</a:t>
            </a:r>
            <a:endParaRPr lang="fr-FR" b="1" dirty="0">
              <a:solidFill>
                <a:schemeClr val="tx2"/>
              </a:solidFill>
              <a:latin typeface="Avenir Medium" panose="02000603020000020003"/>
            </a:endParaRPr>
          </a:p>
        </p:txBody>
      </p:sp>
      <p:pic>
        <p:nvPicPr>
          <p:cNvPr id="10"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20000" y="5223665"/>
            <a:ext cx="1011930" cy="1011930"/>
          </a:xfrm>
          <a:prstGeom prst="rect">
            <a:avLst/>
          </a:prstGeom>
        </p:spPr>
      </p:pic>
    </p:spTree>
    <p:extLst>
      <p:ext uri="{BB962C8B-B14F-4D97-AF65-F5344CB8AC3E}">
        <p14:creationId xmlns:p14="http://schemas.microsoft.com/office/powerpoint/2010/main" val="294000246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3"/>
          </p:nvPr>
        </p:nvSpPr>
        <p:spPr>
          <a:xfrm>
            <a:off x="1124744" y="1252603"/>
            <a:ext cx="10515600" cy="4752786"/>
          </a:xfrm>
        </p:spPr>
        <p:txBody>
          <a:bodyPr/>
          <a:lstStyle/>
          <a:p>
            <a:r>
              <a:rPr lang="fr-FR" dirty="0" smtClean="0"/>
              <a:t>Pensez </a:t>
            </a:r>
            <a:endParaRPr lang="fr-FR" dirty="0"/>
          </a:p>
        </p:txBody>
      </p:sp>
      <p:sp>
        <p:nvSpPr>
          <p:cNvPr id="4" name="Titre 3">
            <a:extLst>
              <a:ext uri="{FF2B5EF4-FFF2-40B4-BE49-F238E27FC236}">
                <a16:creationId xmlns:a16="http://schemas.microsoft.com/office/drawing/2014/main" id="{0F35D8D0-C160-41E7-808E-CD7273C751EB}"/>
              </a:ext>
            </a:extLst>
          </p:cNvPr>
          <p:cNvSpPr txBox="1">
            <a:spLocks/>
          </p:cNvSpPr>
          <p:nvPr/>
        </p:nvSpPr>
        <p:spPr>
          <a:xfrm>
            <a:off x="303607" y="302738"/>
            <a:ext cx="11810196" cy="395597"/>
          </a:xfrm>
          <a:prstGeom prst="rect">
            <a:avLst/>
          </a:prstGeom>
        </p:spPr>
        <p:txBody>
          <a:bodyPr/>
          <a:lstStyle>
            <a:lvl1pPr algn="r" defTabSz="914400" rtl="0" eaLnBrk="1" latinLnBrk="0" hangingPunct="1">
              <a:lnSpc>
                <a:spcPct val="90000"/>
              </a:lnSpc>
              <a:spcBef>
                <a:spcPct val="0"/>
              </a:spcBef>
              <a:buNone/>
              <a:defRPr sz="2400" b="1" kern="1200">
                <a:solidFill>
                  <a:schemeClr val="tx2"/>
                </a:solidFill>
                <a:latin typeface="Arial" panose="020B0604020202020204" pitchFamily="34" charset="0"/>
                <a:ea typeface="+mj-ea"/>
                <a:cs typeface="Arial" panose="020B0604020202020204" pitchFamily="34" charset="0"/>
              </a:defRPr>
            </a:lvl1pPr>
          </a:lstStyle>
          <a:p>
            <a:endParaRPr lang="fr-FR" sz="1600" cap="all" dirty="0">
              <a:latin typeface="+mn-lt"/>
            </a:endParaRPr>
          </a:p>
        </p:txBody>
      </p:sp>
      <p:sp>
        <p:nvSpPr>
          <p:cNvPr id="5" name="Espace réservé du texte 2">
            <a:extLst>
              <a:ext uri="{FF2B5EF4-FFF2-40B4-BE49-F238E27FC236}">
                <a16:creationId xmlns:a16="http://schemas.microsoft.com/office/drawing/2014/main" id="{8599560D-BEE5-4370-95D3-A1600D8E27B6}"/>
              </a:ext>
            </a:extLst>
          </p:cNvPr>
          <p:cNvSpPr>
            <a:spLocks noGrp="1"/>
          </p:cNvSpPr>
          <p:nvPr>
            <p:ph type="body" sz="quarter" idx="4294967295"/>
          </p:nvPr>
        </p:nvSpPr>
        <p:spPr>
          <a:xfrm>
            <a:off x="838200" y="698335"/>
            <a:ext cx="11088688" cy="342065"/>
          </a:xfrm>
          <a:prstGeom prst="rect">
            <a:avLst/>
          </a:prstGeom>
        </p:spPr>
        <p:txBody>
          <a:bodyPr/>
          <a:lstStyle/>
          <a:p>
            <a:r>
              <a:rPr lang="fr-FR" dirty="0"/>
              <a:t>RSU 2025</a:t>
            </a:r>
          </a:p>
        </p:txBody>
      </p:sp>
      <p:pic>
        <p:nvPicPr>
          <p:cNvPr id="1026" name="Picture 2" descr="CDG 60 - Centre de Gestion de l'Oise de la Fonction Publique Territoria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285" y="443990"/>
            <a:ext cx="2100146" cy="2100146"/>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 1"/>
          <p:cNvPicPr>
            <a:picLocks noChangeAspect="1"/>
          </p:cNvPicPr>
          <p:nvPr/>
        </p:nvPicPr>
        <p:blipFill>
          <a:blip r:embed="rId4"/>
          <a:stretch>
            <a:fillRect/>
          </a:stretch>
        </p:blipFill>
        <p:spPr>
          <a:xfrm>
            <a:off x="1049660" y="3066907"/>
            <a:ext cx="10590684" cy="2846374"/>
          </a:xfrm>
          <a:prstGeom prst="rect">
            <a:avLst/>
          </a:prstGeom>
        </p:spPr>
      </p:pic>
      <p:sp>
        <p:nvSpPr>
          <p:cNvPr id="6" name="ZoneTexte 5"/>
          <p:cNvSpPr txBox="1"/>
          <p:nvPr/>
        </p:nvSpPr>
        <p:spPr>
          <a:xfrm>
            <a:off x="1124744" y="2367419"/>
            <a:ext cx="10515600" cy="369332"/>
          </a:xfrm>
          <a:prstGeom prst="rect">
            <a:avLst/>
          </a:prstGeom>
          <a:noFill/>
        </p:spPr>
        <p:txBody>
          <a:bodyPr wrap="square" rtlCol="0">
            <a:spAutoFit/>
          </a:bodyPr>
          <a:lstStyle/>
          <a:p>
            <a:r>
              <a:rPr lang="fr-FR" dirty="0" smtClean="0"/>
              <a:t>Pensez à intégrer vos 12 DSN !</a:t>
            </a:r>
            <a:endParaRPr lang="fr-FR" dirty="0"/>
          </a:p>
        </p:txBody>
      </p:sp>
    </p:spTree>
    <p:extLst>
      <p:ext uri="{BB962C8B-B14F-4D97-AF65-F5344CB8AC3E}">
        <p14:creationId xmlns:p14="http://schemas.microsoft.com/office/powerpoint/2010/main" val="216205196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3"/>
          </p:nvPr>
        </p:nvSpPr>
        <p:spPr>
          <a:xfrm>
            <a:off x="1124744" y="1252603"/>
            <a:ext cx="10515600" cy="4752786"/>
          </a:xfrm>
        </p:spPr>
        <p:txBody>
          <a:bodyPr/>
          <a:lstStyle/>
          <a:p>
            <a:endParaRPr lang="fr-FR" dirty="0"/>
          </a:p>
        </p:txBody>
      </p:sp>
      <p:sp>
        <p:nvSpPr>
          <p:cNvPr id="4" name="Titre 3">
            <a:extLst>
              <a:ext uri="{FF2B5EF4-FFF2-40B4-BE49-F238E27FC236}">
                <a16:creationId xmlns:a16="http://schemas.microsoft.com/office/drawing/2014/main" id="{0F35D8D0-C160-41E7-808E-CD7273C751EB}"/>
              </a:ext>
            </a:extLst>
          </p:cNvPr>
          <p:cNvSpPr txBox="1">
            <a:spLocks/>
          </p:cNvSpPr>
          <p:nvPr/>
        </p:nvSpPr>
        <p:spPr>
          <a:xfrm>
            <a:off x="303607" y="302738"/>
            <a:ext cx="11810196" cy="395597"/>
          </a:xfrm>
          <a:prstGeom prst="rect">
            <a:avLst/>
          </a:prstGeom>
        </p:spPr>
        <p:txBody>
          <a:bodyPr/>
          <a:lstStyle>
            <a:lvl1pPr algn="r" defTabSz="914400" rtl="0" eaLnBrk="1" latinLnBrk="0" hangingPunct="1">
              <a:lnSpc>
                <a:spcPct val="90000"/>
              </a:lnSpc>
              <a:spcBef>
                <a:spcPct val="0"/>
              </a:spcBef>
              <a:buNone/>
              <a:defRPr sz="2400" b="1" kern="1200">
                <a:solidFill>
                  <a:schemeClr val="tx2"/>
                </a:solidFill>
                <a:latin typeface="Arial" panose="020B0604020202020204" pitchFamily="34" charset="0"/>
                <a:ea typeface="+mj-ea"/>
                <a:cs typeface="Arial" panose="020B0604020202020204" pitchFamily="34" charset="0"/>
              </a:defRPr>
            </a:lvl1pPr>
          </a:lstStyle>
          <a:p>
            <a:endParaRPr lang="fr-FR" sz="1600" cap="all" dirty="0">
              <a:latin typeface="+mn-lt"/>
            </a:endParaRPr>
          </a:p>
        </p:txBody>
      </p:sp>
      <p:sp>
        <p:nvSpPr>
          <p:cNvPr id="5" name="Espace réservé du texte 2">
            <a:extLst>
              <a:ext uri="{FF2B5EF4-FFF2-40B4-BE49-F238E27FC236}">
                <a16:creationId xmlns:a16="http://schemas.microsoft.com/office/drawing/2014/main" id="{8599560D-BEE5-4370-95D3-A1600D8E27B6}"/>
              </a:ext>
            </a:extLst>
          </p:cNvPr>
          <p:cNvSpPr>
            <a:spLocks noGrp="1"/>
          </p:cNvSpPr>
          <p:nvPr>
            <p:ph type="body" sz="quarter" idx="4294967295"/>
          </p:nvPr>
        </p:nvSpPr>
        <p:spPr>
          <a:xfrm>
            <a:off x="838200" y="698335"/>
            <a:ext cx="11088688" cy="342065"/>
          </a:xfrm>
          <a:prstGeom prst="rect">
            <a:avLst/>
          </a:prstGeom>
        </p:spPr>
        <p:txBody>
          <a:bodyPr/>
          <a:lstStyle/>
          <a:p>
            <a:r>
              <a:rPr lang="fr-FR" dirty="0"/>
              <a:t>RSU 2025</a:t>
            </a:r>
          </a:p>
        </p:txBody>
      </p:sp>
      <p:pic>
        <p:nvPicPr>
          <p:cNvPr id="1026" name="Picture 2" descr="CDG 60 - Centre de Gestion de l'Oise de la Fonction Publique Territoria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285" y="443990"/>
            <a:ext cx="2100146" cy="2100146"/>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 6"/>
          <p:cNvPicPr>
            <a:picLocks noChangeAspect="1"/>
          </p:cNvPicPr>
          <p:nvPr/>
        </p:nvPicPr>
        <p:blipFill>
          <a:blip r:embed="rId4"/>
          <a:stretch>
            <a:fillRect/>
          </a:stretch>
        </p:blipFill>
        <p:spPr>
          <a:xfrm>
            <a:off x="2939201" y="1944607"/>
            <a:ext cx="8692009" cy="4272985"/>
          </a:xfrm>
          <a:prstGeom prst="rect">
            <a:avLst/>
          </a:prstGeom>
        </p:spPr>
      </p:pic>
    </p:spTree>
    <p:extLst>
      <p:ext uri="{BB962C8B-B14F-4D97-AF65-F5344CB8AC3E}">
        <p14:creationId xmlns:p14="http://schemas.microsoft.com/office/powerpoint/2010/main" val="70044076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3"/>
          </p:nvPr>
        </p:nvSpPr>
        <p:spPr>
          <a:xfrm>
            <a:off x="819346" y="1049827"/>
            <a:ext cx="10515600" cy="5200143"/>
          </a:xfrm>
        </p:spPr>
        <p:txBody>
          <a:bodyPr/>
          <a:lstStyle/>
          <a:p>
            <a:pPr algn="l"/>
            <a:r>
              <a:rPr lang="fr-FR" dirty="0"/>
              <a:t> </a:t>
            </a:r>
          </a:p>
          <a:p>
            <a:endParaRPr lang="fr-FR" dirty="0"/>
          </a:p>
        </p:txBody>
      </p:sp>
      <p:sp>
        <p:nvSpPr>
          <p:cNvPr id="4" name="Titre 3">
            <a:extLst>
              <a:ext uri="{FF2B5EF4-FFF2-40B4-BE49-F238E27FC236}">
                <a16:creationId xmlns:a16="http://schemas.microsoft.com/office/drawing/2014/main" id="{0F35D8D0-C160-41E7-808E-CD7273C751EB}"/>
              </a:ext>
            </a:extLst>
          </p:cNvPr>
          <p:cNvSpPr txBox="1">
            <a:spLocks/>
          </p:cNvSpPr>
          <p:nvPr/>
        </p:nvSpPr>
        <p:spPr>
          <a:xfrm>
            <a:off x="303607" y="302738"/>
            <a:ext cx="11810196" cy="395597"/>
          </a:xfrm>
          <a:prstGeom prst="rect">
            <a:avLst/>
          </a:prstGeom>
        </p:spPr>
        <p:txBody>
          <a:bodyPr/>
          <a:lstStyle>
            <a:lvl1pPr algn="r" defTabSz="914400" rtl="0" eaLnBrk="1" latinLnBrk="0" hangingPunct="1">
              <a:lnSpc>
                <a:spcPct val="90000"/>
              </a:lnSpc>
              <a:spcBef>
                <a:spcPct val="0"/>
              </a:spcBef>
              <a:buNone/>
              <a:defRPr sz="2400" b="1" kern="1200">
                <a:solidFill>
                  <a:schemeClr val="tx2"/>
                </a:solidFill>
                <a:latin typeface="Arial" panose="020B0604020202020204" pitchFamily="34" charset="0"/>
                <a:ea typeface="+mj-ea"/>
                <a:cs typeface="Arial" panose="020B0604020202020204" pitchFamily="34" charset="0"/>
              </a:defRPr>
            </a:lvl1pPr>
          </a:lstStyle>
          <a:p>
            <a:endParaRPr lang="fr-FR" sz="1600" cap="all" dirty="0">
              <a:latin typeface="+mn-lt"/>
            </a:endParaRPr>
          </a:p>
        </p:txBody>
      </p:sp>
      <p:sp>
        <p:nvSpPr>
          <p:cNvPr id="5" name="Espace réservé du texte 2">
            <a:extLst>
              <a:ext uri="{FF2B5EF4-FFF2-40B4-BE49-F238E27FC236}">
                <a16:creationId xmlns:a16="http://schemas.microsoft.com/office/drawing/2014/main" id="{8599560D-BEE5-4370-95D3-A1600D8E27B6}"/>
              </a:ext>
            </a:extLst>
          </p:cNvPr>
          <p:cNvSpPr>
            <a:spLocks noGrp="1"/>
          </p:cNvSpPr>
          <p:nvPr>
            <p:ph type="body" sz="quarter" idx="4294967295"/>
          </p:nvPr>
        </p:nvSpPr>
        <p:spPr>
          <a:xfrm>
            <a:off x="838200" y="698335"/>
            <a:ext cx="11088688" cy="342065"/>
          </a:xfrm>
          <a:prstGeom prst="rect">
            <a:avLst/>
          </a:prstGeom>
        </p:spPr>
        <p:txBody>
          <a:bodyPr/>
          <a:lstStyle/>
          <a:p>
            <a:r>
              <a:rPr lang="fr-FR" dirty="0"/>
              <a:t>Actualisation des LDG </a:t>
            </a:r>
          </a:p>
        </p:txBody>
      </p:sp>
      <p:sp>
        <p:nvSpPr>
          <p:cNvPr id="7" name="Rectangle 6"/>
          <p:cNvSpPr/>
          <p:nvPr/>
        </p:nvSpPr>
        <p:spPr>
          <a:xfrm>
            <a:off x="386862" y="1582341"/>
            <a:ext cx="11540026" cy="3970318"/>
          </a:xfrm>
          <a:prstGeom prst="rect">
            <a:avLst/>
          </a:prstGeom>
        </p:spPr>
        <p:txBody>
          <a:bodyPr wrap="square">
            <a:spAutoFit/>
          </a:bodyPr>
          <a:lstStyle/>
          <a:p>
            <a:r>
              <a:rPr lang="fr-FR" dirty="0"/>
              <a:t>Les lignes directrices de gestion (LDG) permettent de formaliser les choix de chaque administration en matière de ressources humaines, et de les afficher. 2 volets. Obligatoire. Notamment pour envisager tout avancement de vos agents.</a:t>
            </a:r>
          </a:p>
          <a:p>
            <a:endParaRPr lang="fr-FR" dirty="0"/>
          </a:p>
          <a:p>
            <a:r>
              <a:rPr lang="fr-FR" dirty="0"/>
              <a:t>Comme elles ont une durée de vie de six ans maximum, les collectivités ayant adopté leurs premières LDG pour une entrée en vigueur au 1er janvier 2021 doivent anticiper leur renouvellement avant le 31 décembre 2026. </a:t>
            </a:r>
          </a:p>
          <a:p>
            <a:endParaRPr lang="fr-FR" dirty="0"/>
          </a:p>
          <a:p>
            <a:r>
              <a:rPr lang="fr-FR" dirty="0"/>
              <a:t>Réaliser votre RSU à donc tout son sens pour refaire vos LDG si :</a:t>
            </a:r>
          </a:p>
          <a:p>
            <a:endParaRPr lang="fr-FR" dirty="0"/>
          </a:p>
          <a:p>
            <a:pPr marL="285750" indent="-285750">
              <a:buFontTx/>
              <a:buChar char="-"/>
            </a:pPr>
            <a:r>
              <a:rPr lang="fr-FR" dirty="0"/>
              <a:t>Vous arrivez au terme de la durée de vos LDG (très important pour vos avancements à venir !),</a:t>
            </a:r>
          </a:p>
          <a:p>
            <a:pPr marL="285750" indent="-285750">
              <a:buFontTx/>
              <a:buChar char="-"/>
            </a:pPr>
            <a:r>
              <a:rPr lang="fr-FR" dirty="0"/>
              <a:t>Vos élus souhaitent les modifier avant le terme,</a:t>
            </a:r>
          </a:p>
          <a:p>
            <a:pPr marL="285750" indent="-285750">
              <a:buFontTx/>
              <a:buChar char="-"/>
            </a:pPr>
            <a:r>
              <a:rPr lang="fr-FR" dirty="0"/>
              <a:t>Vos nouveaux élus souhaitent s’en emparer et les modifier.</a:t>
            </a:r>
          </a:p>
          <a:p>
            <a:pPr marL="285750" indent="-285750">
              <a:buFontTx/>
              <a:buChar char="-"/>
            </a:pPr>
            <a:endParaRPr lang="fr-FR" dirty="0"/>
          </a:p>
          <a:p>
            <a:endParaRPr lang="fr-FR" dirty="0"/>
          </a:p>
        </p:txBody>
      </p:sp>
    </p:spTree>
    <p:extLst>
      <p:ext uri="{BB962C8B-B14F-4D97-AF65-F5344CB8AC3E}">
        <p14:creationId xmlns:p14="http://schemas.microsoft.com/office/powerpoint/2010/main" val="74094515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3"/>
          </p:nvPr>
        </p:nvSpPr>
        <p:spPr>
          <a:xfrm>
            <a:off x="531773" y="3742944"/>
            <a:ext cx="11353864" cy="2470450"/>
          </a:xfrm>
        </p:spPr>
        <p:txBody>
          <a:bodyPr/>
          <a:lstStyle/>
          <a:p>
            <a:pPr algn="l"/>
            <a:r>
              <a:rPr lang="fr-FR" u="sng" dirty="0">
                <a:solidFill>
                  <a:schemeClr val="tx2"/>
                </a:solidFill>
              </a:rPr>
              <a:t>À qui s’adressent-elles ? </a:t>
            </a:r>
          </a:p>
          <a:p>
            <a:pPr algn="just"/>
            <a:r>
              <a:rPr lang="fr-FR" dirty="0">
                <a:solidFill>
                  <a:schemeClr val="tx1"/>
                </a:solidFill>
              </a:rPr>
              <a:t>Les lignes directrices de gestion s’adressent à l’ensemble des fonctionnaires et agents contractuels des collectivités territoriales. Leur employeur doit d’ailleurs leur communiquer les LDG, a minima par voie numérique. Cela leur permet de connaître les politiques RH en place dans leur administration. Les LDG ne sont toutefois pas nécessairement communes à tous les agents. L’employeur peut prévoir plusieurs LDG, comportant chacune des orientations propres à certaines filières « métiers », certains services ou cadres d’emplois. </a:t>
            </a:r>
          </a:p>
        </p:txBody>
      </p:sp>
      <p:sp>
        <p:nvSpPr>
          <p:cNvPr id="4" name="Titre 3">
            <a:extLst>
              <a:ext uri="{FF2B5EF4-FFF2-40B4-BE49-F238E27FC236}">
                <a16:creationId xmlns:a16="http://schemas.microsoft.com/office/drawing/2014/main" id="{0F35D8D0-C160-41E7-808E-CD7273C751EB}"/>
              </a:ext>
            </a:extLst>
          </p:cNvPr>
          <p:cNvSpPr txBox="1">
            <a:spLocks/>
          </p:cNvSpPr>
          <p:nvPr/>
        </p:nvSpPr>
        <p:spPr>
          <a:xfrm>
            <a:off x="303607" y="302738"/>
            <a:ext cx="11810196" cy="395597"/>
          </a:xfrm>
          <a:prstGeom prst="rect">
            <a:avLst/>
          </a:prstGeom>
        </p:spPr>
        <p:txBody>
          <a:bodyPr/>
          <a:lstStyle>
            <a:lvl1pPr algn="r" defTabSz="914400" rtl="0" eaLnBrk="1" latinLnBrk="0" hangingPunct="1">
              <a:lnSpc>
                <a:spcPct val="90000"/>
              </a:lnSpc>
              <a:spcBef>
                <a:spcPct val="0"/>
              </a:spcBef>
              <a:buNone/>
              <a:defRPr sz="2400" b="1" kern="1200">
                <a:solidFill>
                  <a:schemeClr val="tx2"/>
                </a:solidFill>
                <a:latin typeface="Arial" panose="020B0604020202020204" pitchFamily="34" charset="0"/>
                <a:ea typeface="+mj-ea"/>
                <a:cs typeface="Arial" panose="020B0604020202020204" pitchFamily="34" charset="0"/>
              </a:defRPr>
            </a:lvl1pPr>
          </a:lstStyle>
          <a:p>
            <a:endParaRPr lang="fr-FR" sz="1600" cap="all" dirty="0">
              <a:latin typeface="+mn-lt"/>
            </a:endParaRPr>
          </a:p>
        </p:txBody>
      </p:sp>
      <p:sp>
        <p:nvSpPr>
          <p:cNvPr id="5" name="Espace réservé du texte 2">
            <a:extLst>
              <a:ext uri="{FF2B5EF4-FFF2-40B4-BE49-F238E27FC236}">
                <a16:creationId xmlns:a16="http://schemas.microsoft.com/office/drawing/2014/main" id="{8599560D-BEE5-4370-95D3-A1600D8E27B6}"/>
              </a:ext>
            </a:extLst>
          </p:cNvPr>
          <p:cNvSpPr>
            <a:spLocks noGrp="1"/>
          </p:cNvSpPr>
          <p:nvPr>
            <p:ph type="body" sz="quarter" idx="4294967295"/>
          </p:nvPr>
        </p:nvSpPr>
        <p:spPr>
          <a:xfrm>
            <a:off x="838200" y="698335"/>
            <a:ext cx="11088688" cy="342065"/>
          </a:xfrm>
          <a:prstGeom prst="rect">
            <a:avLst/>
          </a:prstGeom>
        </p:spPr>
        <p:txBody>
          <a:bodyPr/>
          <a:lstStyle/>
          <a:p>
            <a:r>
              <a:rPr lang="fr-FR" dirty="0"/>
              <a:t>Actualisation des LDG </a:t>
            </a:r>
          </a:p>
        </p:txBody>
      </p:sp>
      <p:sp>
        <p:nvSpPr>
          <p:cNvPr id="7" name="Rectangle 6"/>
          <p:cNvSpPr/>
          <p:nvPr/>
        </p:nvSpPr>
        <p:spPr>
          <a:xfrm>
            <a:off x="438692" y="1040400"/>
            <a:ext cx="11540026" cy="2585323"/>
          </a:xfrm>
          <a:prstGeom prst="rect">
            <a:avLst/>
          </a:prstGeom>
        </p:spPr>
        <p:txBody>
          <a:bodyPr wrap="square">
            <a:spAutoFit/>
          </a:bodyPr>
          <a:lstStyle/>
          <a:p>
            <a:endParaRPr lang="fr-FR" dirty="0"/>
          </a:p>
          <a:p>
            <a:r>
              <a:rPr lang="fr-FR" u="sng" dirty="0">
                <a:solidFill>
                  <a:schemeClr val="tx2"/>
                </a:solidFill>
              </a:rPr>
              <a:t>Par qui sont-elles établies ? </a:t>
            </a:r>
          </a:p>
          <a:p>
            <a:endParaRPr lang="fr-FR" u="sng" dirty="0">
              <a:solidFill>
                <a:schemeClr val="tx2"/>
              </a:solidFill>
            </a:endParaRPr>
          </a:p>
          <a:p>
            <a:pPr algn="just"/>
            <a:r>
              <a:rPr lang="fr-FR" dirty="0"/>
              <a:t>Dans les collectivités territoriales, les lignes directrices de gestion sont établies par l’autorité territoriale via la publication d’un arrêté. Et ce, après avoir saisi le comité social territorial, qui formule un avis sur ces LDG. </a:t>
            </a:r>
          </a:p>
          <a:p>
            <a:pPr algn="just"/>
            <a:r>
              <a:rPr lang="fr-FR" dirty="0"/>
              <a:t>À noter que les LDG relatives à la promotion interne sont éditées par le président du centre de gestion, après avis de son propre comité social territorial. Celles-ci s’appliquent aux collectivités et établissements obligatoirement affiliés employant au moins 50 agents, ainsi qu’aux collectivités et établissements volontairement affiliés qui ont confié au centre de gestion l’établissement des listes d’aptitude. </a:t>
            </a:r>
          </a:p>
        </p:txBody>
      </p:sp>
    </p:spTree>
    <p:extLst>
      <p:ext uri="{BB962C8B-B14F-4D97-AF65-F5344CB8AC3E}">
        <p14:creationId xmlns:p14="http://schemas.microsoft.com/office/powerpoint/2010/main" val="424768497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8599560D-BEE5-4370-95D3-A1600D8E27B6}"/>
              </a:ext>
            </a:extLst>
          </p:cNvPr>
          <p:cNvSpPr>
            <a:spLocks noGrp="1"/>
          </p:cNvSpPr>
          <p:nvPr>
            <p:ph type="body" sz="quarter" idx="14"/>
          </p:nvPr>
        </p:nvSpPr>
        <p:spPr>
          <a:xfrm>
            <a:off x="791312" y="833800"/>
            <a:ext cx="11088688" cy="342065"/>
          </a:xfrm>
        </p:spPr>
        <p:txBody>
          <a:bodyPr/>
          <a:lstStyle/>
          <a:p>
            <a:r>
              <a:rPr lang="fr-FR" dirty="0"/>
              <a:t>Actualisation des LDG</a:t>
            </a:r>
          </a:p>
        </p:txBody>
      </p:sp>
      <p:sp>
        <p:nvSpPr>
          <p:cNvPr id="5" name="Espace réservé du numéro de diapositive 4">
            <a:extLst>
              <a:ext uri="{FF2B5EF4-FFF2-40B4-BE49-F238E27FC236}">
                <a16:creationId xmlns:a16="http://schemas.microsoft.com/office/drawing/2014/main" id="{DE933FB2-9AFA-4BD6-8202-7407BF5A96B4}"/>
              </a:ext>
            </a:extLst>
          </p:cNvPr>
          <p:cNvSpPr>
            <a:spLocks noGrp="1"/>
          </p:cNvSpPr>
          <p:nvPr>
            <p:ph type="sldNum" sz="quarter" idx="12"/>
          </p:nvPr>
        </p:nvSpPr>
        <p:spPr/>
        <p:txBody>
          <a:bodyPr/>
          <a:lstStyle/>
          <a:p>
            <a:fld id="{8E0A238A-8599-44CE-8C7D-9538EC0F8B06}" type="slidenum">
              <a:rPr lang="fr-FR" smtClean="0"/>
              <a:pPr/>
              <a:t>54</a:t>
            </a:fld>
            <a:endParaRPr lang="fr-FR" dirty="0"/>
          </a:p>
        </p:txBody>
      </p:sp>
      <p:sp>
        <p:nvSpPr>
          <p:cNvPr id="2" name="ZoneTexte 1">
            <a:extLst>
              <a:ext uri="{FF2B5EF4-FFF2-40B4-BE49-F238E27FC236}">
                <a16:creationId xmlns:a16="http://schemas.microsoft.com/office/drawing/2014/main" id="{0EBAF5B9-B32F-CCD1-8A10-CC6287FD3DFE}"/>
              </a:ext>
            </a:extLst>
          </p:cNvPr>
          <p:cNvSpPr txBox="1"/>
          <p:nvPr/>
        </p:nvSpPr>
        <p:spPr>
          <a:xfrm>
            <a:off x="446920" y="1004832"/>
            <a:ext cx="11550008" cy="5632311"/>
          </a:xfrm>
          <a:prstGeom prst="rect">
            <a:avLst/>
          </a:prstGeom>
          <a:noFill/>
        </p:spPr>
        <p:txBody>
          <a:bodyPr wrap="square" rtlCol="0">
            <a:spAutoFit/>
          </a:bodyPr>
          <a:lstStyle/>
          <a:p>
            <a:endParaRPr lang="fr-FR" dirty="0"/>
          </a:p>
          <a:p>
            <a:r>
              <a:rPr lang="fr-FR" u="sng" dirty="0">
                <a:solidFill>
                  <a:schemeClr val="tx2"/>
                </a:solidFill>
              </a:rPr>
              <a:t>Que contiennent-elles ?</a:t>
            </a:r>
          </a:p>
          <a:p>
            <a:pPr algn="just"/>
            <a:r>
              <a:rPr lang="fr-FR" dirty="0"/>
              <a:t>Les LDG précisent les orientations générales de la collectivité en matière de gestion des ressources humaines, notamment la mobilité, la promotion ou la valorisation des parcours professionnels.</a:t>
            </a:r>
          </a:p>
          <a:p>
            <a:pPr algn="just"/>
            <a:r>
              <a:rPr lang="fr-FR" dirty="0"/>
              <a:t>Il en existe trois types. </a:t>
            </a:r>
          </a:p>
          <a:p>
            <a:pPr marL="285750" indent="-285750" algn="just">
              <a:buFont typeface="Wingdings" panose="05000000000000000000" pitchFamily="2" charset="2"/>
              <a:buChar char="Ø"/>
            </a:pPr>
            <a:r>
              <a:rPr lang="fr-FR" dirty="0"/>
              <a:t>Le premier concerne la détermination de la stratégie pluriannuelle de pilotage des ressources humaines, c’est-à-dire les enjeux et les objectifs de la politique de RH à conduire au sein de la collectivité, compte tenu des politiques publiques mises en œuvre et de la situation des effectifs, des métiers et des compétences.</a:t>
            </a:r>
          </a:p>
          <a:p>
            <a:pPr marL="285750" indent="-285750" algn="just">
              <a:buFont typeface="Wingdings" panose="05000000000000000000" pitchFamily="2" charset="2"/>
              <a:buChar char="Ø"/>
            </a:pPr>
            <a:endParaRPr lang="fr-FR" dirty="0"/>
          </a:p>
          <a:p>
            <a:pPr marL="285750" indent="-285750" algn="just">
              <a:buFont typeface="Wingdings" panose="05000000000000000000" pitchFamily="2" charset="2"/>
              <a:buChar char="Ø"/>
            </a:pPr>
            <a:r>
              <a:rPr lang="fr-FR" dirty="0"/>
              <a:t> Le deuxième fixe les orientations générales en matière de promotion et de valorisation des parcours professionnels. </a:t>
            </a:r>
          </a:p>
          <a:p>
            <a:pPr marL="285750" indent="-285750" algn="just">
              <a:buFont typeface="Wingdings" panose="05000000000000000000" pitchFamily="2" charset="2"/>
              <a:buChar char="Ø"/>
            </a:pPr>
            <a:endParaRPr lang="fr-FR" dirty="0"/>
          </a:p>
          <a:p>
            <a:pPr marL="285750" indent="-285750" algn="just">
              <a:buFont typeface="Wingdings" panose="05000000000000000000" pitchFamily="2" charset="2"/>
              <a:buChar char="Ø"/>
            </a:pPr>
            <a:r>
              <a:rPr lang="fr-FR" dirty="0"/>
              <a:t>Enfin, il existe les LDG relatives à la promotion interne, signées par le président du centre de gestion. Les LDG peuvent ainsi prévoir les modalités de prise en compte de la valeur professionnelle et des acquis de l’expérience professionnelle des agents, la définition d’un plan d’actions en faveur de l’égalité entre les femmes et les hommes dans les procédures de promotion, la définition d’une politique de santé et de sécurité au travail, la rédaction d’un guide des procédures de recrutement, l’élaboration d’un plan de formation, les modalités liées aux congés, etc. Le niveau de précision peut varier d’un employeur public à l’autre pour s’adapter à ses missions, son organisation ou ses effectifs.</a:t>
            </a:r>
          </a:p>
          <a:p>
            <a:pPr marL="285750" indent="-285750" algn="just">
              <a:buFont typeface="Wingdings" panose="05000000000000000000" pitchFamily="2" charset="2"/>
              <a:buChar char="Ø"/>
            </a:pPr>
            <a:endParaRPr lang="fr-FR" dirty="0"/>
          </a:p>
        </p:txBody>
      </p:sp>
    </p:spTree>
    <p:extLst>
      <p:ext uri="{BB962C8B-B14F-4D97-AF65-F5344CB8AC3E}">
        <p14:creationId xmlns:p14="http://schemas.microsoft.com/office/powerpoint/2010/main" val="144812746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8599560D-BEE5-4370-95D3-A1600D8E27B6}"/>
              </a:ext>
            </a:extLst>
          </p:cNvPr>
          <p:cNvSpPr>
            <a:spLocks noGrp="1"/>
          </p:cNvSpPr>
          <p:nvPr>
            <p:ph type="body" sz="quarter" idx="14"/>
          </p:nvPr>
        </p:nvSpPr>
        <p:spPr>
          <a:xfrm>
            <a:off x="1025115" y="809171"/>
            <a:ext cx="11088688" cy="342065"/>
          </a:xfrm>
        </p:spPr>
        <p:txBody>
          <a:bodyPr/>
          <a:lstStyle/>
          <a:p>
            <a:r>
              <a:rPr lang="fr-FR" dirty="0"/>
              <a:t>Actualisation des LDG</a:t>
            </a:r>
          </a:p>
        </p:txBody>
      </p:sp>
      <p:sp>
        <p:nvSpPr>
          <p:cNvPr id="5" name="Espace réservé du numéro de diapositive 4">
            <a:extLst>
              <a:ext uri="{FF2B5EF4-FFF2-40B4-BE49-F238E27FC236}">
                <a16:creationId xmlns:a16="http://schemas.microsoft.com/office/drawing/2014/main" id="{DE933FB2-9AFA-4BD6-8202-7407BF5A96B4}"/>
              </a:ext>
            </a:extLst>
          </p:cNvPr>
          <p:cNvSpPr>
            <a:spLocks noGrp="1"/>
          </p:cNvSpPr>
          <p:nvPr>
            <p:ph type="sldNum" sz="quarter" idx="12"/>
          </p:nvPr>
        </p:nvSpPr>
        <p:spPr/>
        <p:txBody>
          <a:bodyPr/>
          <a:lstStyle/>
          <a:p>
            <a:fld id="{8E0A238A-8599-44CE-8C7D-9538EC0F8B06}" type="slidenum">
              <a:rPr lang="fr-FR" smtClean="0"/>
              <a:pPr/>
              <a:t>55</a:t>
            </a:fld>
            <a:endParaRPr lang="fr-FR" dirty="0"/>
          </a:p>
        </p:txBody>
      </p:sp>
      <p:graphicFrame>
        <p:nvGraphicFramePr>
          <p:cNvPr id="6" name="Tableau 5">
            <a:extLst>
              <a:ext uri="{FF2B5EF4-FFF2-40B4-BE49-F238E27FC236}">
                <a16:creationId xmlns:a16="http://schemas.microsoft.com/office/drawing/2014/main" id="{8966C7C8-18DD-C6D6-3177-97444E1A5A11}"/>
              </a:ext>
            </a:extLst>
          </p:cNvPr>
          <p:cNvGraphicFramePr>
            <a:graphicFrameLocks noGrp="1"/>
          </p:cNvGraphicFramePr>
          <p:nvPr>
            <p:extLst>
              <p:ext uri="{D42A27DB-BD31-4B8C-83A1-F6EECF244321}">
                <p14:modId xmlns:p14="http://schemas.microsoft.com/office/powerpoint/2010/main" val="2243426230"/>
              </p:ext>
            </p:extLst>
          </p:nvPr>
        </p:nvGraphicFramePr>
        <p:xfrm>
          <a:off x="473459" y="2960582"/>
          <a:ext cx="11163060" cy="3302539"/>
        </p:xfrm>
        <a:graphic>
          <a:graphicData uri="http://schemas.openxmlformats.org/drawingml/2006/table">
            <a:tbl>
              <a:tblPr/>
              <a:tblGrid>
                <a:gridCol w="5581530">
                  <a:extLst>
                    <a:ext uri="{9D8B030D-6E8A-4147-A177-3AD203B41FA5}">
                      <a16:colId xmlns:a16="http://schemas.microsoft.com/office/drawing/2014/main" val="2227543877"/>
                    </a:ext>
                  </a:extLst>
                </a:gridCol>
                <a:gridCol w="5581530">
                  <a:extLst>
                    <a:ext uri="{9D8B030D-6E8A-4147-A177-3AD203B41FA5}">
                      <a16:colId xmlns:a16="http://schemas.microsoft.com/office/drawing/2014/main" val="4134735773"/>
                    </a:ext>
                  </a:extLst>
                </a:gridCol>
              </a:tblGrid>
              <a:tr h="440339">
                <a:tc>
                  <a:txBody>
                    <a:bodyPr/>
                    <a:lstStyle/>
                    <a:p>
                      <a:pPr marL="0" indent="0">
                        <a:buFont typeface="Wingdings" panose="05000000000000000000" pitchFamily="2" charset="2"/>
                        <a:buNone/>
                      </a:pPr>
                      <a:endParaRPr lang="fr-FR" dirty="0">
                        <a:highlight>
                          <a:srgbClr val="C0C0C0"/>
                        </a:highlight>
                      </a:endParaRPr>
                    </a:p>
                  </a:txBody>
                  <a:tcPr anchor="ctr">
                    <a:lnL>
                      <a:noFill/>
                    </a:lnL>
                    <a:lnR>
                      <a:noFill/>
                    </a:lnR>
                    <a:lnT>
                      <a:noFill/>
                    </a:lnT>
                    <a:lnB>
                      <a:noFill/>
                    </a:lnB>
                    <a:noFill/>
                  </a:tcPr>
                </a:tc>
                <a:tc>
                  <a:txBody>
                    <a:bodyPr/>
                    <a:lstStyle/>
                    <a:p>
                      <a:pPr marL="0" indent="0">
                        <a:buFont typeface="Wingdings" panose="05000000000000000000" pitchFamily="2" charset="2"/>
                        <a:buNone/>
                      </a:pPr>
                      <a:endParaRPr lang="fr-FR" dirty="0">
                        <a:highlight>
                          <a:srgbClr val="C0C0C0"/>
                        </a:highlight>
                      </a:endParaRPr>
                    </a:p>
                  </a:txBody>
                  <a:tcPr anchor="ctr">
                    <a:lnL>
                      <a:noFill/>
                    </a:lnL>
                    <a:lnR>
                      <a:noFill/>
                    </a:lnR>
                    <a:lnT>
                      <a:noFill/>
                    </a:lnT>
                    <a:lnB>
                      <a:noFill/>
                    </a:lnB>
                    <a:noFill/>
                  </a:tcPr>
                </a:tc>
                <a:extLst>
                  <a:ext uri="{0D108BD9-81ED-4DB2-BD59-A6C34878D82A}">
                    <a16:rowId xmlns:a16="http://schemas.microsoft.com/office/drawing/2014/main" val="1791415965"/>
                  </a:ext>
                </a:extLst>
              </a:tr>
              <a:tr h="1761354">
                <a:tc>
                  <a:txBody>
                    <a:bodyPr/>
                    <a:lstStyle/>
                    <a:p>
                      <a:pPr marL="285750" indent="-285750">
                        <a:buFont typeface="Wingdings" panose="05000000000000000000" pitchFamily="2" charset="2"/>
                        <a:buChar char="v"/>
                      </a:pPr>
                      <a:endParaRPr lang="fr-FR" dirty="0"/>
                    </a:p>
                  </a:txBody>
                  <a:tcPr anchor="ctr">
                    <a:lnL>
                      <a:noFill/>
                    </a:lnL>
                    <a:lnR>
                      <a:noFill/>
                    </a:lnR>
                    <a:lnT>
                      <a:noFill/>
                    </a:lnT>
                    <a:lnB>
                      <a:noFill/>
                    </a:lnB>
                    <a:noFill/>
                  </a:tcPr>
                </a:tc>
                <a:tc>
                  <a:txBody>
                    <a:bodyPr/>
                    <a:lstStyle/>
                    <a:p>
                      <a:pPr marL="285750" indent="-285750">
                        <a:buFont typeface="Wingdings" panose="05000000000000000000" pitchFamily="2" charset="2"/>
                        <a:buChar char="v"/>
                      </a:pPr>
                      <a:endParaRPr lang="fr-FR" dirty="0"/>
                    </a:p>
                  </a:txBody>
                  <a:tcPr anchor="ctr">
                    <a:lnL>
                      <a:noFill/>
                    </a:lnL>
                    <a:lnR>
                      <a:noFill/>
                    </a:lnR>
                    <a:lnT>
                      <a:noFill/>
                    </a:lnT>
                    <a:lnB>
                      <a:noFill/>
                    </a:lnB>
                    <a:noFill/>
                  </a:tcPr>
                </a:tc>
                <a:extLst>
                  <a:ext uri="{0D108BD9-81ED-4DB2-BD59-A6C34878D82A}">
                    <a16:rowId xmlns:a16="http://schemas.microsoft.com/office/drawing/2014/main" val="1304217970"/>
                  </a:ext>
                </a:extLst>
              </a:tr>
              <a:tr h="1100846">
                <a:tc>
                  <a:txBody>
                    <a:bodyPr/>
                    <a:lstStyle/>
                    <a:p>
                      <a:pPr marL="285750" indent="-285750">
                        <a:buFont typeface="Wingdings" panose="05000000000000000000" pitchFamily="2" charset="2"/>
                        <a:buChar char="v"/>
                      </a:pPr>
                      <a:endParaRPr lang="fr-FR" dirty="0"/>
                    </a:p>
                  </a:txBody>
                  <a:tcPr anchor="ctr">
                    <a:lnL>
                      <a:noFill/>
                    </a:lnL>
                    <a:lnR>
                      <a:noFill/>
                    </a:lnR>
                    <a:lnT>
                      <a:noFill/>
                    </a:lnT>
                    <a:lnB>
                      <a:noFill/>
                    </a:lnB>
                    <a:noFill/>
                  </a:tcPr>
                </a:tc>
                <a:tc>
                  <a:txBody>
                    <a:bodyPr/>
                    <a:lstStyle/>
                    <a:p>
                      <a:pPr marL="285750" indent="-285750">
                        <a:buFont typeface="Wingdings" panose="05000000000000000000" pitchFamily="2" charset="2"/>
                        <a:buChar char="v"/>
                      </a:pPr>
                      <a:endParaRPr lang="fr-FR" dirty="0"/>
                    </a:p>
                  </a:txBody>
                  <a:tcPr anchor="ctr">
                    <a:lnL>
                      <a:noFill/>
                    </a:lnL>
                    <a:lnR>
                      <a:noFill/>
                    </a:lnR>
                    <a:lnT>
                      <a:noFill/>
                    </a:lnT>
                    <a:lnB>
                      <a:noFill/>
                    </a:lnB>
                    <a:noFill/>
                  </a:tcPr>
                </a:tc>
                <a:extLst>
                  <a:ext uri="{0D108BD9-81ED-4DB2-BD59-A6C34878D82A}">
                    <a16:rowId xmlns:a16="http://schemas.microsoft.com/office/drawing/2014/main" val="1276528548"/>
                  </a:ext>
                </a:extLst>
              </a:tr>
            </a:tbl>
          </a:graphicData>
        </a:graphic>
      </p:graphicFrame>
      <p:sp>
        <p:nvSpPr>
          <p:cNvPr id="9" name="Rectangle 8"/>
          <p:cNvSpPr/>
          <p:nvPr/>
        </p:nvSpPr>
        <p:spPr>
          <a:xfrm>
            <a:off x="473459" y="1151236"/>
            <a:ext cx="11406541" cy="3416320"/>
          </a:xfrm>
          <a:prstGeom prst="rect">
            <a:avLst/>
          </a:prstGeom>
        </p:spPr>
        <p:txBody>
          <a:bodyPr wrap="square">
            <a:spAutoFit/>
          </a:bodyPr>
          <a:lstStyle/>
          <a:p>
            <a:pPr algn="just"/>
            <a:r>
              <a:rPr lang="fr-FR" u="sng" dirty="0">
                <a:solidFill>
                  <a:schemeClr val="tx2"/>
                </a:solidFill>
              </a:rPr>
              <a:t>Comment sont-elles élaborées ? </a:t>
            </a:r>
          </a:p>
          <a:p>
            <a:pPr algn="just"/>
            <a:r>
              <a:rPr lang="fr-FR" dirty="0"/>
              <a:t>L’élaboration des lignes directrices de gestion nécessite des discussions avec les agents, au travers, par exemple, des groupes de travail, mais aussi avec le comité social territorial. </a:t>
            </a:r>
          </a:p>
          <a:p>
            <a:pPr algn="just"/>
            <a:r>
              <a:rPr lang="fr-FR" dirty="0"/>
              <a:t>Il peut être utile, dans un premier temps, d’identifier les personnes ressources, par exemple, un agent pour le pilotage technique du projet et un référent élu, et de mettre en place une instance de travail. </a:t>
            </a:r>
          </a:p>
          <a:p>
            <a:pPr algn="just"/>
            <a:r>
              <a:rPr lang="fr-FR" dirty="0"/>
              <a:t>Il s’agit, ensuite, de définir un calendrier pour travailler sur le recueil de données et l’état des lieux, la formalisation des propositions de LDG, la rédaction d’un document général et d’un plan d’actions, l’organisation du dialogue social, l’information de l’assemblée délibérante, la signature du document final par l’autorité territoriale, et la mise en œuvre des actions de communication auprès des agents. </a:t>
            </a:r>
          </a:p>
          <a:p>
            <a:pPr algn="just"/>
            <a:r>
              <a:rPr lang="fr-FR" dirty="0"/>
              <a:t>Chaque collectivité doit aborder l’élaboration de ses LDG en fonction de son contexte local (taille de la commune, missions exercées en propre, transférées, mises en commun ou déléguées, projets de service, évolution des effectifs…). </a:t>
            </a:r>
          </a:p>
        </p:txBody>
      </p:sp>
    </p:spTree>
    <p:extLst>
      <p:ext uri="{BB962C8B-B14F-4D97-AF65-F5344CB8AC3E}">
        <p14:creationId xmlns:p14="http://schemas.microsoft.com/office/powerpoint/2010/main" val="133760124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8599560D-BEE5-4370-95D3-A1600D8E27B6}"/>
              </a:ext>
            </a:extLst>
          </p:cNvPr>
          <p:cNvSpPr>
            <a:spLocks noGrp="1"/>
          </p:cNvSpPr>
          <p:nvPr>
            <p:ph type="body" sz="quarter" idx="14"/>
          </p:nvPr>
        </p:nvSpPr>
        <p:spPr>
          <a:xfrm>
            <a:off x="1025115" y="809171"/>
            <a:ext cx="11088688" cy="342065"/>
          </a:xfrm>
        </p:spPr>
        <p:txBody>
          <a:bodyPr/>
          <a:lstStyle/>
          <a:p>
            <a:r>
              <a:rPr lang="fr-FR" dirty="0"/>
              <a:t>Actualisation des LDG</a:t>
            </a:r>
          </a:p>
        </p:txBody>
      </p:sp>
      <p:sp>
        <p:nvSpPr>
          <p:cNvPr id="5" name="Espace réservé du numéro de diapositive 4">
            <a:extLst>
              <a:ext uri="{FF2B5EF4-FFF2-40B4-BE49-F238E27FC236}">
                <a16:creationId xmlns:a16="http://schemas.microsoft.com/office/drawing/2014/main" id="{DE933FB2-9AFA-4BD6-8202-7407BF5A96B4}"/>
              </a:ext>
            </a:extLst>
          </p:cNvPr>
          <p:cNvSpPr>
            <a:spLocks noGrp="1"/>
          </p:cNvSpPr>
          <p:nvPr>
            <p:ph type="sldNum" sz="quarter" idx="12"/>
          </p:nvPr>
        </p:nvSpPr>
        <p:spPr/>
        <p:txBody>
          <a:bodyPr/>
          <a:lstStyle/>
          <a:p>
            <a:fld id="{8E0A238A-8599-44CE-8C7D-9538EC0F8B06}" type="slidenum">
              <a:rPr lang="fr-FR" smtClean="0"/>
              <a:pPr/>
              <a:t>56</a:t>
            </a:fld>
            <a:endParaRPr lang="fr-FR" dirty="0"/>
          </a:p>
        </p:txBody>
      </p:sp>
      <p:sp>
        <p:nvSpPr>
          <p:cNvPr id="2" name="Rectangle 1"/>
          <p:cNvSpPr/>
          <p:nvPr/>
        </p:nvSpPr>
        <p:spPr>
          <a:xfrm>
            <a:off x="560832" y="1353016"/>
            <a:ext cx="11319168" cy="1477328"/>
          </a:xfrm>
          <a:prstGeom prst="rect">
            <a:avLst/>
          </a:prstGeom>
        </p:spPr>
        <p:txBody>
          <a:bodyPr wrap="square">
            <a:spAutoFit/>
          </a:bodyPr>
          <a:lstStyle/>
          <a:p>
            <a:pPr algn="just"/>
            <a:r>
              <a:rPr lang="fr-FR" u="sng" dirty="0">
                <a:solidFill>
                  <a:schemeClr val="tx2"/>
                </a:solidFill>
              </a:rPr>
              <a:t>Quand doit-on en faire un bilan ?</a:t>
            </a:r>
          </a:p>
          <a:p>
            <a:pPr algn="just"/>
            <a:r>
              <a:rPr lang="fr-FR" dirty="0"/>
              <a:t> Les lignes directrices de gestion peuvent être révisées en tout ou partie en cours de période, selon la même procédure que leur adoption. Par ailleurs, un bilan de la mise en œuvre des LDG en matière de promotion et de valorisation des parcours professionnels doit être réalisé tous les ans, en tenant notamment compte des données issues du rapport social unique. Bilan qui doit être présenté au comité social territorial compétent.</a:t>
            </a:r>
          </a:p>
        </p:txBody>
      </p:sp>
    </p:spTree>
    <p:extLst>
      <p:ext uri="{BB962C8B-B14F-4D97-AF65-F5344CB8AC3E}">
        <p14:creationId xmlns:p14="http://schemas.microsoft.com/office/powerpoint/2010/main" val="232053919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2"/>
          <p:cNvSpPr/>
          <p:nvPr/>
        </p:nvSpPr>
        <p:spPr>
          <a:xfrm>
            <a:off x="2194560" y="3339465"/>
            <a:ext cx="7924800" cy="2194560"/>
          </a:xfrm>
          <a:prstGeom prst="rect">
            <a:avLst/>
          </a:prstGeom>
          <a:noFill/>
          <a:ln/>
        </p:spPr>
        <p:txBody>
          <a:bodyPr wrap="square" rtlCol="0" anchor="ctr"/>
          <a:lstStyle/>
          <a:p>
            <a:pPr algn="ctr"/>
            <a:r>
              <a:rPr lang="fr-FR" sz="4533" b="1" dirty="0">
                <a:solidFill>
                  <a:srgbClr val="AD1225"/>
                </a:solidFill>
                <a:latin typeface="Calibri" pitchFamily="34" charset="0"/>
                <a:ea typeface="Calibri" pitchFamily="34" charset="-122"/>
                <a:cs typeface="Calibri" pitchFamily="34" charset="-120"/>
              </a:rPr>
              <a:t>La sécurité numérique</a:t>
            </a:r>
            <a:endParaRPr lang="fr-FR" sz="4533" dirty="0">
              <a:solidFill>
                <a:srgbClr val="AD1225"/>
              </a:solidFill>
            </a:endParaRPr>
          </a:p>
          <a:p>
            <a:pPr algn="ctr"/>
            <a:r>
              <a:rPr lang="fr-FR" sz="4533" b="1" dirty="0">
                <a:solidFill>
                  <a:srgbClr val="AD1225"/>
                </a:solidFill>
                <a:latin typeface="Calibri" pitchFamily="34" charset="0"/>
                <a:ea typeface="Calibri" pitchFamily="34" charset="-122"/>
                <a:cs typeface="Calibri" pitchFamily="34" charset="-120"/>
              </a:rPr>
              <a:t>pour les collectivités</a:t>
            </a:r>
            <a:endParaRPr lang="fr-FR" sz="4533" dirty="0">
              <a:solidFill>
                <a:srgbClr val="AD1225"/>
              </a:solidFill>
            </a:endParaRPr>
          </a:p>
        </p:txBody>
      </p:sp>
      <p:sp>
        <p:nvSpPr>
          <p:cNvPr id="14" name="Text 12"/>
          <p:cNvSpPr/>
          <p:nvPr/>
        </p:nvSpPr>
        <p:spPr>
          <a:xfrm>
            <a:off x="670560" y="6644640"/>
            <a:ext cx="10972800" cy="219456"/>
          </a:xfrm>
          <a:prstGeom prst="rect">
            <a:avLst/>
          </a:prstGeom>
          <a:noFill/>
          <a:ln/>
        </p:spPr>
        <p:txBody>
          <a:bodyPr wrap="square" rtlCol="0" anchor="ctr"/>
          <a:lstStyle/>
          <a:p>
            <a:r>
              <a:rPr lang="fr-FR" sz="1067">
                <a:solidFill>
                  <a:srgbClr val="FFFFFF"/>
                </a:solidFill>
                <a:latin typeface="Calibri" pitchFamily="34" charset="0"/>
                <a:ea typeface="Calibri" pitchFamily="34" charset="-122"/>
                <a:cs typeface="Calibri" pitchFamily="34" charset="-120"/>
              </a:rPr>
              <a:t>CDG79 | 2025–2026</a:t>
            </a:r>
            <a:endParaRPr lang="fr-FR" sz="1067"/>
          </a:p>
        </p:txBody>
      </p:sp>
      <p:sp>
        <p:nvSpPr>
          <p:cNvPr id="2" name="Titre 1"/>
          <p:cNvSpPr>
            <a:spLocks noGrp="1"/>
          </p:cNvSpPr>
          <p:nvPr>
            <p:ph type="title"/>
          </p:nvPr>
        </p:nvSpPr>
        <p:spPr/>
        <p:txBody>
          <a:bodyPr/>
          <a:lstStyle/>
          <a:p>
            <a:endParaRPr lang="fr-FR"/>
          </a:p>
        </p:txBody>
      </p:sp>
      <p:sp>
        <p:nvSpPr>
          <p:cNvPr id="3" name="Espace réservé du texte 2"/>
          <p:cNvSpPr>
            <a:spLocks noGrp="1"/>
          </p:cNvSpPr>
          <p:nvPr>
            <p:ph type="body" sz="quarter" idx="11"/>
          </p:nvPr>
        </p:nvSpPr>
        <p:spPr/>
        <p:txBody>
          <a:bodyPr/>
          <a:lstStyle/>
          <a:p>
            <a:endParaRPr lang="fr-FR"/>
          </a:p>
        </p:txBody>
      </p:sp>
      <p:sp>
        <p:nvSpPr>
          <p:cNvPr id="5" name="Espace réservé du texte 4"/>
          <p:cNvSpPr>
            <a:spLocks noGrp="1"/>
          </p:cNvSpPr>
          <p:nvPr>
            <p:ph type="body" sz="quarter" idx="14"/>
          </p:nvPr>
        </p:nvSpPr>
        <p:spPr/>
        <p:txBody>
          <a:bodyPr/>
          <a:lstStyle/>
          <a:p>
            <a:endParaRPr lang="fr-FR"/>
          </a:p>
        </p:txBody>
      </p:sp>
    </p:spTree>
    <p:extLst>
      <p:ext uri="{BB962C8B-B14F-4D97-AF65-F5344CB8AC3E}">
        <p14:creationId xmlns:p14="http://schemas.microsoft.com/office/powerpoint/2010/main" val="114812040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219456" cy="6864096"/>
          </a:xfrm>
          <a:prstGeom prst="rect">
            <a:avLst/>
          </a:prstGeom>
          <a:solidFill>
            <a:srgbClr val="494948"/>
          </a:solidFill>
          <a:ln w="12700">
            <a:solidFill>
              <a:srgbClr val="242A54"/>
            </a:solidFill>
            <a:prstDash val="solid"/>
          </a:ln>
        </p:spPr>
      </p:sp>
      <p:sp>
        <p:nvSpPr>
          <p:cNvPr id="3" name="Text 1"/>
          <p:cNvSpPr/>
          <p:nvPr/>
        </p:nvSpPr>
        <p:spPr>
          <a:xfrm>
            <a:off x="609600" y="671163"/>
            <a:ext cx="10972800" cy="609600"/>
          </a:xfrm>
          <a:prstGeom prst="rect">
            <a:avLst/>
          </a:prstGeom>
          <a:noFill/>
          <a:ln/>
        </p:spPr>
        <p:txBody>
          <a:bodyPr wrap="square" rtlCol="0" anchor="ctr"/>
          <a:lstStyle/>
          <a:p>
            <a:r>
              <a:rPr lang="fr-FR" sz="2933" b="1">
                <a:solidFill>
                  <a:srgbClr val="242A54"/>
                </a:solidFill>
                <a:latin typeface="Calibri" pitchFamily="34" charset="0"/>
                <a:ea typeface="Calibri" pitchFamily="34" charset="-122"/>
                <a:cs typeface="Calibri" pitchFamily="34" charset="-120"/>
              </a:rPr>
              <a:t>Sommaire</a:t>
            </a:r>
            <a:endParaRPr lang="fr-FR" sz="2933"/>
          </a:p>
        </p:txBody>
      </p:sp>
      <p:sp>
        <p:nvSpPr>
          <p:cNvPr id="4" name="Shape 2"/>
          <p:cNvSpPr/>
          <p:nvPr/>
        </p:nvSpPr>
        <p:spPr>
          <a:xfrm>
            <a:off x="609600" y="1341723"/>
            <a:ext cx="10972800" cy="0"/>
          </a:xfrm>
          <a:prstGeom prst="line">
            <a:avLst/>
          </a:prstGeom>
          <a:noFill/>
          <a:ln w="19050">
            <a:solidFill>
              <a:srgbClr val="AD1225"/>
            </a:solidFill>
            <a:prstDash val="solid"/>
          </a:ln>
        </p:spPr>
      </p:sp>
      <p:sp>
        <p:nvSpPr>
          <p:cNvPr id="5" name="Shape 3"/>
          <p:cNvSpPr/>
          <p:nvPr/>
        </p:nvSpPr>
        <p:spPr>
          <a:xfrm>
            <a:off x="609600" y="1597755"/>
            <a:ext cx="390144" cy="390144"/>
          </a:xfrm>
          <a:prstGeom prst="rect">
            <a:avLst/>
          </a:prstGeom>
          <a:solidFill>
            <a:srgbClr val="F2F2F4"/>
          </a:solidFill>
          <a:ln w="6350">
            <a:solidFill>
              <a:srgbClr val="DCDCE0"/>
            </a:solidFill>
            <a:prstDash val="solid"/>
          </a:ln>
        </p:spPr>
      </p:sp>
      <p:sp>
        <p:nvSpPr>
          <p:cNvPr id="6" name="Text 4"/>
          <p:cNvSpPr/>
          <p:nvPr/>
        </p:nvSpPr>
        <p:spPr>
          <a:xfrm>
            <a:off x="609600" y="1597755"/>
            <a:ext cx="390144" cy="390144"/>
          </a:xfrm>
          <a:prstGeom prst="rect">
            <a:avLst/>
          </a:prstGeom>
          <a:noFill/>
          <a:ln/>
        </p:spPr>
        <p:txBody>
          <a:bodyPr wrap="square" lIns="0" tIns="0" rIns="0" bIns="0" rtlCol="0" anchor="ctr"/>
          <a:lstStyle/>
          <a:p>
            <a:pPr algn="ctr"/>
            <a:r>
              <a:rPr lang="fr-FR" sz="1200" b="1">
                <a:solidFill>
                  <a:srgbClr val="242A54"/>
                </a:solidFill>
                <a:latin typeface="Calibri" pitchFamily="34" charset="0"/>
                <a:ea typeface="Calibri" pitchFamily="34" charset="-122"/>
                <a:cs typeface="Calibri" pitchFamily="34" charset="-120"/>
              </a:rPr>
              <a:t>01</a:t>
            </a:r>
            <a:endParaRPr lang="fr-FR" sz="1200"/>
          </a:p>
        </p:txBody>
      </p:sp>
      <p:sp>
        <p:nvSpPr>
          <p:cNvPr id="7" name="Text 5"/>
          <p:cNvSpPr/>
          <p:nvPr/>
        </p:nvSpPr>
        <p:spPr>
          <a:xfrm>
            <a:off x="1121664" y="1524603"/>
            <a:ext cx="5364480" cy="536448"/>
          </a:xfrm>
          <a:prstGeom prst="rect">
            <a:avLst/>
          </a:prstGeom>
          <a:noFill/>
          <a:ln/>
        </p:spPr>
        <p:txBody>
          <a:bodyPr wrap="square" rtlCol="0" anchor="ctr"/>
          <a:lstStyle/>
          <a:p>
            <a:r>
              <a:rPr lang="fr-FR" sz="1533" dirty="0">
                <a:solidFill>
                  <a:srgbClr val="242A54"/>
                </a:solidFill>
                <a:latin typeface="Calibri" pitchFamily="34" charset="0"/>
                <a:ea typeface="Calibri" pitchFamily="34" charset="-122"/>
                <a:cs typeface="Calibri" pitchFamily="34" charset="-120"/>
              </a:rPr>
              <a:t>Contexte &amp; enjeux</a:t>
            </a:r>
            <a:endParaRPr lang="fr-FR" sz="1533" dirty="0"/>
          </a:p>
        </p:txBody>
      </p:sp>
      <p:sp>
        <p:nvSpPr>
          <p:cNvPr id="8" name="Shape 6"/>
          <p:cNvSpPr/>
          <p:nvPr/>
        </p:nvSpPr>
        <p:spPr>
          <a:xfrm>
            <a:off x="609600" y="2134203"/>
            <a:ext cx="5486400" cy="0"/>
          </a:xfrm>
          <a:prstGeom prst="line">
            <a:avLst/>
          </a:prstGeom>
          <a:noFill/>
          <a:ln w="6350">
            <a:solidFill>
              <a:srgbClr val="DCDCE0"/>
            </a:solidFill>
            <a:prstDash val="solid"/>
          </a:ln>
        </p:spPr>
      </p:sp>
      <p:sp>
        <p:nvSpPr>
          <p:cNvPr id="9" name="Shape 7"/>
          <p:cNvSpPr/>
          <p:nvPr/>
        </p:nvSpPr>
        <p:spPr>
          <a:xfrm>
            <a:off x="609600" y="2536539"/>
            <a:ext cx="390144" cy="390144"/>
          </a:xfrm>
          <a:prstGeom prst="rect">
            <a:avLst/>
          </a:prstGeom>
          <a:solidFill>
            <a:srgbClr val="F2F2F4"/>
          </a:solidFill>
          <a:ln w="6350">
            <a:solidFill>
              <a:srgbClr val="DCDCE0"/>
            </a:solidFill>
            <a:prstDash val="solid"/>
          </a:ln>
        </p:spPr>
      </p:sp>
      <p:sp>
        <p:nvSpPr>
          <p:cNvPr id="10" name="Text 8"/>
          <p:cNvSpPr/>
          <p:nvPr/>
        </p:nvSpPr>
        <p:spPr>
          <a:xfrm>
            <a:off x="609600" y="2536539"/>
            <a:ext cx="390144" cy="390144"/>
          </a:xfrm>
          <a:prstGeom prst="rect">
            <a:avLst/>
          </a:prstGeom>
          <a:noFill/>
          <a:ln/>
        </p:spPr>
        <p:txBody>
          <a:bodyPr wrap="square" lIns="0" tIns="0" rIns="0" bIns="0" rtlCol="0" anchor="ctr"/>
          <a:lstStyle/>
          <a:p>
            <a:pPr algn="ctr"/>
            <a:r>
              <a:rPr lang="fr-FR" sz="1200" b="1">
                <a:solidFill>
                  <a:srgbClr val="242A54"/>
                </a:solidFill>
                <a:latin typeface="Calibri" pitchFamily="34" charset="0"/>
                <a:ea typeface="Calibri" pitchFamily="34" charset="-122"/>
                <a:cs typeface="Calibri" pitchFamily="34" charset="-120"/>
              </a:rPr>
              <a:t>02</a:t>
            </a:r>
            <a:endParaRPr lang="fr-FR" sz="1200"/>
          </a:p>
        </p:txBody>
      </p:sp>
      <p:sp>
        <p:nvSpPr>
          <p:cNvPr id="11" name="Text 9"/>
          <p:cNvSpPr/>
          <p:nvPr/>
        </p:nvSpPr>
        <p:spPr>
          <a:xfrm>
            <a:off x="1121664" y="3398128"/>
            <a:ext cx="5364480" cy="536448"/>
          </a:xfrm>
          <a:prstGeom prst="rect">
            <a:avLst/>
          </a:prstGeom>
          <a:noFill/>
          <a:ln/>
        </p:spPr>
        <p:txBody>
          <a:bodyPr wrap="square" rtlCol="0" anchor="ctr"/>
          <a:lstStyle/>
          <a:p>
            <a:r>
              <a:rPr lang="fr-FR" sz="1533" dirty="0">
                <a:solidFill>
                  <a:srgbClr val="242A54"/>
                </a:solidFill>
                <a:latin typeface="Calibri" pitchFamily="34" charset="0"/>
                <a:ea typeface="Calibri" pitchFamily="34" charset="-122"/>
                <a:cs typeface="Calibri" pitchFamily="34" charset="-120"/>
              </a:rPr>
              <a:t>Cadre législatif</a:t>
            </a:r>
            <a:endParaRPr lang="fr-FR" sz="1533" dirty="0"/>
          </a:p>
        </p:txBody>
      </p:sp>
      <p:sp>
        <p:nvSpPr>
          <p:cNvPr id="12" name="Shape 10"/>
          <p:cNvSpPr/>
          <p:nvPr/>
        </p:nvSpPr>
        <p:spPr>
          <a:xfrm>
            <a:off x="609600" y="3072987"/>
            <a:ext cx="5486400" cy="0"/>
          </a:xfrm>
          <a:prstGeom prst="line">
            <a:avLst/>
          </a:prstGeom>
          <a:noFill/>
          <a:ln w="6350">
            <a:solidFill>
              <a:srgbClr val="DCDCE0"/>
            </a:solidFill>
            <a:prstDash val="solid"/>
          </a:ln>
        </p:spPr>
      </p:sp>
      <p:sp>
        <p:nvSpPr>
          <p:cNvPr id="13" name="Shape 11"/>
          <p:cNvSpPr/>
          <p:nvPr/>
        </p:nvSpPr>
        <p:spPr>
          <a:xfrm>
            <a:off x="609600" y="3475323"/>
            <a:ext cx="390144" cy="390144"/>
          </a:xfrm>
          <a:prstGeom prst="rect">
            <a:avLst/>
          </a:prstGeom>
          <a:solidFill>
            <a:srgbClr val="F2F2F4"/>
          </a:solidFill>
          <a:ln w="6350">
            <a:solidFill>
              <a:srgbClr val="DCDCE0"/>
            </a:solidFill>
            <a:prstDash val="solid"/>
          </a:ln>
        </p:spPr>
      </p:sp>
      <p:sp>
        <p:nvSpPr>
          <p:cNvPr id="14" name="Text 12"/>
          <p:cNvSpPr/>
          <p:nvPr/>
        </p:nvSpPr>
        <p:spPr>
          <a:xfrm>
            <a:off x="609600" y="3475323"/>
            <a:ext cx="390144" cy="390144"/>
          </a:xfrm>
          <a:prstGeom prst="rect">
            <a:avLst/>
          </a:prstGeom>
          <a:noFill/>
          <a:ln/>
        </p:spPr>
        <p:txBody>
          <a:bodyPr wrap="square" lIns="0" tIns="0" rIns="0" bIns="0" rtlCol="0" anchor="ctr"/>
          <a:lstStyle/>
          <a:p>
            <a:pPr algn="ctr"/>
            <a:r>
              <a:rPr lang="fr-FR" sz="1200" b="1">
                <a:solidFill>
                  <a:srgbClr val="242A54"/>
                </a:solidFill>
                <a:latin typeface="Calibri" pitchFamily="34" charset="0"/>
                <a:ea typeface="Calibri" pitchFamily="34" charset="-122"/>
                <a:cs typeface="Calibri" pitchFamily="34" charset="-120"/>
              </a:rPr>
              <a:t>03</a:t>
            </a:r>
            <a:endParaRPr lang="fr-FR" sz="1200"/>
          </a:p>
        </p:txBody>
      </p:sp>
      <p:sp>
        <p:nvSpPr>
          <p:cNvPr id="16" name="Shape 14"/>
          <p:cNvSpPr/>
          <p:nvPr/>
        </p:nvSpPr>
        <p:spPr>
          <a:xfrm>
            <a:off x="609600" y="4011771"/>
            <a:ext cx="5486400" cy="0"/>
          </a:xfrm>
          <a:prstGeom prst="line">
            <a:avLst/>
          </a:prstGeom>
          <a:noFill/>
          <a:ln w="6350">
            <a:solidFill>
              <a:srgbClr val="DCDCE0"/>
            </a:solidFill>
            <a:prstDash val="solid"/>
          </a:ln>
        </p:spPr>
      </p:sp>
      <p:sp>
        <p:nvSpPr>
          <p:cNvPr id="17" name="Shape 15"/>
          <p:cNvSpPr/>
          <p:nvPr/>
        </p:nvSpPr>
        <p:spPr>
          <a:xfrm>
            <a:off x="609600" y="4414107"/>
            <a:ext cx="390144" cy="390144"/>
          </a:xfrm>
          <a:prstGeom prst="rect">
            <a:avLst/>
          </a:prstGeom>
          <a:solidFill>
            <a:srgbClr val="F2F2F4"/>
          </a:solidFill>
          <a:ln w="6350">
            <a:solidFill>
              <a:srgbClr val="DCDCE0"/>
            </a:solidFill>
            <a:prstDash val="solid"/>
          </a:ln>
        </p:spPr>
      </p:sp>
      <p:sp>
        <p:nvSpPr>
          <p:cNvPr id="18" name="Text 16"/>
          <p:cNvSpPr/>
          <p:nvPr/>
        </p:nvSpPr>
        <p:spPr>
          <a:xfrm>
            <a:off x="609600" y="4414107"/>
            <a:ext cx="390144" cy="390144"/>
          </a:xfrm>
          <a:prstGeom prst="rect">
            <a:avLst/>
          </a:prstGeom>
          <a:noFill/>
          <a:ln/>
        </p:spPr>
        <p:txBody>
          <a:bodyPr wrap="square" lIns="0" tIns="0" rIns="0" bIns="0" rtlCol="0" anchor="ctr"/>
          <a:lstStyle/>
          <a:p>
            <a:pPr algn="ctr"/>
            <a:r>
              <a:rPr lang="fr-FR" sz="1200" b="1">
                <a:solidFill>
                  <a:srgbClr val="242A54"/>
                </a:solidFill>
                <a:latin typeface="Calibri" pitchFamily="34" charset="0"/>
                <a:ea typeface="Calibri" pitchFamily="34" charset="-122"/>
                <a:cs typeface="Calibri" pitchFamily="34" charset="-120"/>
              </a:rPr>
              <a:t>04</a:t>
            </a:r>
            <a:endParaRPr lang="fr-FR" sz="1200"/>
          </a:p>
        </p:txBody>
      </p:sp>
      <p:sp>
        <p:nvSpPr>
          <p:cNvPr id="20" name="Shape 18"/>
          <p:cNvSpPr/>
          <p:nvPr/>
        </p:nvSpPr>
        <p:spPr>
          <a:xfrm>
            <a:off x="609600" y="4950555"/>
            <a:ext cx="5486400" cy="0"/>
          </a:xfrm>
          <a:prstGeom prst="line">
            <a:avLst/>
          </a:prstGeom>
          <a:noFill/>
          <a:ln w="6350">
            <a:solidFill>
              <a:srgbClr val="DCDCE0"/>
            </a:solidFill>
            <a:prstDash val="solid"/>
          </a:ln>
        </p:spPr>
      </p:sp>
      <p:sp>
        <p:nvSpPr>
          <p:cNvPr id="21" name="Shape 19"/>
          <p:cNvSpPr/>
          <p:nvPr/>
        </p:nvSpPr>
        <p:spPr>
          <a:xfrm>
            <a:off x="609600" y="5352891"/>
            <a:ext cx="390144" cy="390144"/>
          </a:xfrm>
          <a:prstGeom prst="rect">
            <a:avLst/>
          </a:prstGeom>
          <a:solidFill>
            <a:srgbClr val="F2F2F4"/>
          </a:solidFill>
          <a:ln w="6350">
            <a:solidFill>
              <a:srgbClr val="DCDCE0"/>
            </a:solidFill>
            <a:prstDash val="solid"/>
          </a:ln>
        </p:spPr>
      </p:sp>
      <p:sp>
        <p:nvSpPr>
          <p:cNvPr id="22" name="Text 20"/>
          <p:cNvSpPr/>
          <p:nvPr/>
        </p:nvSpPr>
        <p:spPr>
          <a:xfrm>
            <a:off x="609600" y="5352891"/>
            <a:ext cx="390144" cy="390144"/>
          </a:xfrm>
          <a:prstGeom prst="rect">
            <a:avLst/>
          </a:prstGeom>
          <a:noFill/>
          <a:ln/>
        </p:spPr>
        <p:txBody>
          <a:bodyPr wrap="square" lIns="0" tIns="0" rIns="0" bIns="0" rtlCol="0" anchor="ctr"/>
          <a:lstStyle/>
          <a:p>
            <a:pPr algn="ctr"/>
            <a:r>
              <a:rPr lang="fr-FR" sz="1200" b="1">
                <a:solidFill>
                  <a:srgbClr val="242A54"/>
                </a:solidFill>
                <a:latin typeface="Calibri" pitchFamily="34" charset="0"/>
                <a:ea typeface="Calibri" pitchFamily="34" charset="-122"/>
                <a:cs typeface="Calibri" pitchFamily="34" charset="-120"/>
              </a:rPr>
              <a:t>05</a:t>
            </a:r>
            <a:endParaRPr lang="fr-FR" sz="1200"/>
          </a:p>
        </p:txBody>
      </p:sp>
      <p:sp>
        <p:nvSpPr>
          <p:cNvPr id="23" name="Text 21"/>
          <p:cNvSpPr/>
          <p:nvPr/>
        </p:nvSpPr>
        <p:spPr>
          <a:xfrm>
            <a:off x="1121664" y="4347052"/>
            <a:ext cx="5364480" cy="536448"/>
          </a:xfrm>
          <a:prstGeom prst="rect">
            <a:avLst/>
          </a:prstGeom>
          <a:noFill/>
          <a:ln/>
        </p:spPr>
        <p:txBody>
          <a:bodyPr wrap="square" rtlCol="0" anchor="ctr"/>
          <a:lstStyle/>
          <a:p>
            <a:r>
              <a:rPr lang="fr-FR" sz="1533" dirty="0">
                <a:solidFill>
                  <a:srgbClr val="242A54"/>
                </a:solidFill>
                <a:latin typeface="Calibri" pitchFamily="34" charset="0"/>
                <a:ea typeface="Calibri" pitchFamily="34" charset="-122"/>
                <a:cs typeface="Calibri" pitchFamily="34" charset="-120"/>
              </a:rPr>
              <a:t>Outils &amp; bonnes pratiques numériques</a:t>
            </a:r>
            <a:endParaRPr lang="fr-FR" sz="1533" dirty="0"/>
          </a:p>
        </p:txBody>
      </p:sp>
      <p:sp>
        <p:nvSpPr>
          <p:cNvPr id="24" name="Shape 22"/>
          <p:cNvSpPr/>
          <p:nvPr/>
        </p:nvSpPr>
        <p:spPr>
          <a:xfrm>
            <a:off x="609600" y="5889339"/>
            <a:ext cx="5486400" cy="0"/>
          </a:xfrm>
          <a:prstGeom prst="line">
            <a:avLst/>
          </a:prstGeom>
          <a:noFill/>
          <a:ln w="6350">
            <a:solidFill>
              <a:srgbClr val="DCDCE0"/>
            </a:solidFill>
            <a:prstDash val="solid"/>
          </a:ln>
        </p:spPr>
      </p:sp>
      <p:sp>
        <p:nvSpPr>
          <p:cNvPr id="25" name="Shape 23"/>
          <p:cNvSpPr/>
          <p:nvPr/>
        </p:nvSpPr>
        <p:spPr>
          <a:xfrm>
            <a:off x="6217920" y="1597755"/>
            <a:ext cx="390144" cy="390144"/>
          </a:xfrm>
          <a:prstGeom prst="rect">
            <a:avLst/>
          </a:prstGeom>
          <a:solidFill>
            <a:srgbClr val="F2F2F4"/>
          </a:solidFill>
          <a:ln w="6350">
            <a:solidFill>
              <a:srgbClr val="DCDCE0"/>
            </a:solidFill>
            <a:prstDash val="solid"/>
          </a:ln>
        </p:spPr>
      </p:sp>
      <p:sp>
        <p:nvSpPr>
          <p:cNvPr id="26" name="Text 24"/>
          <p:cNvSpPr/>
          <p:nvPr/>
        </p:nvSpPr>
        <p:spPr>
          <a:xfrm>
            <a:off x="6217920" y="1597755"/>
            <a:ext cx="390144" cy="390144"/>
          </a:xfrm>
          <a:prstGeom prst="rect">
            <a:avLst/>
          </a:prstGeom>
          <a:noFill/>
          <a:ln/>
        </p:spPr>
        <p:txBody>
          <a:bodyPr wrap="square" lIns="0" tIns="0" rIns="0" bIns="0" rtlCol="0" anchor="ctr"/>
          <a:lstStyle/>
          <a:p>
            <a:pPr algn="ctr"/>
            <a:r>
              <a:rPr lang="fr-FR" sz="1200" b="1">
                <a:solidFill>
                  <a:srgbClr val="242A54"/>
                </a:solidFill>
                <a:latin typeface="Calibri" pitchFamily="34" charset="0"/>
                <a:ea typeface="Calibri" pitchFamily="34" charset="-122"/>
                <a:cs typeface="Calibri" pitchFamily="34" charset="-120"/>
              </a:rPr>
              <a:t>06</a:t>
            </a:r>
            <a:endParaRPr lang="fr-FR" sz="1200"/>
          </a:p>
        </p:txBody>
      </p:sp>
      <p:sp>
        <p:nvSpPr>
          <p:cNvPr id="27" name="Text 25"/>
          <p:cNvSpPr/>
          <p:nvPr/>
        </p:nvSpPr>
        <p:spPr>
          <a:xfrm>
            <a:off x="6729984" y="1529457"/>
            <a:ext cx="5364480" cy="536448"/>
          </a:xfrm>
          <a:prstGeom prst="rect">
            <a:avLst/>
          </a:prstGeom>
          <a:noFill/>
          <a:ln/>
        </p:spPr>
        <p:txBody>
          <a:bodyPr wrap="square" rtlCol="0" anchor="ctr"/>
          <a:lstStyle/>
          <a:p>
            <a:r>
              <a:rPr lang="fr-FR" sz="1533" dirty="0">
                <a:solidFill>
                  <a:srgbClr val="242A54"/>
                </a:solidFill>
                <a:latin typeface="Calibri" pitchFamily="34" charset="0"/>
                <a:ea typeface="Calibri" pitchFamily="34" charset="-122"/>
                <a:cs typeface="Calibri" pitchFamily="34" charset="-120"/>
              </a:rPr>
              <a:t>Cybersécurité — menaces principales</a:t>
            </a:r>
            <a:endParaRPr lang="fr-FR" sz="1533" dirty="0"/>
          </a:p>
        </p:txBody>
      </p:sp>
      <p:sp>
        <p:nvSpPr>
          <p:cNvPr id="28" name="Shape 26"/>
          <p:cNvSpPr/>
          <p:nvPr/>
        </p:nvSpPr>
        <p:spPr>
          <a:xfrm>
            <a:off x="6217920" y="2134203"/>
            <a:ext cx="5486400" cy="0"/>
          </a:xfrm>
          <a:prstGeom prst="line">
            <a:avLst/>
          </a:prstGeom>
          <a:noFill/>
          <a:ln w="6350">
            <a:solidFill>
              <a:srgbClr val="DCDCE0"/>
            </a:solidFill>
            <a:prstDash val="solid"/>
          </a:ln>
        </p:spPr>
      </p:sp>
      <p:sp>
        <p:nvSpPr>
          <p:cNvPr id="29" name="Shape 27"/>
          <p:cNvSpPr/>
          <p:nvPr/>
        </p:nvSpPr>
        <p:spPr>
          <a:xfrm>
            <a:off x="6217920" y="2536539"/>
            <a:ext cx="390144" cy="390144"/>
          </a:xfrm>
          <a:prstGeom prst="rect">
            <a:avLst/>
          </a:prstGeom>
          <a:solidFill>
            <a:srgbClr val="F2F2F4"/>
          </a:solidFill>
          <a:ln w="6350">
            <a:solidFill>
              <a:srgbClr val="DCDCE0"/>
            </a:solidFill>
            <a:prstDash val="solid"/>
          </a:ln>
        </p:spPr>
      </p:sp>
      <p:sp>
        <p:nvSpPr>
          <p:cNvPr id="30" name="Text 28"/>
          <p:cNvSpPr/>
          <p:nvPr/>
        </p:nvSpPr>
        <p:spPr>
          <a:xfrm>
            <a:off x="6217920" y="2536539"/>
            <a:ext cx="390144" cy="390144"/>
          </a:xfrm>
          <a:prstGeom prst="rect">
            <a:avLst/>
          </a:prstGeom>
          <a:noFill/>
          <a:ln/>
        </p:spPr>
        <p:txBody>
          <a:bodyPr wrap="square" lIns="0" tIns="0" rIns="0" bIns="0" rtlCol="0" anchor="ctr"/>
          <a:lstStyle/>
          <a:p>
            <a:pPr algn="ctr"/>
            <a:r>
              <a:rPr lang="fr-FR" sz="1200" b="1">
                <a:solidFill>
                  <a:srgbClr val="242A54"/>
                </a:solidFill>
                <a:latin typeface="Calibri" pitchFamily="34" charset="0"/>
                <a:ea typeface="Calibri" pitchFamily="34" charset="-122"/>
                <a:cs typeface="Calibri" pitchFamily="34" charset="-120"/>
              </a:rPr>
              <a:t>07</a:t>
            </a:r>
            <a:endParaRPr lang="fr-FR" sz="1200"/>
          </a:p>
        </p:txBody>
      </p:sp>
      <p:sp>
        <p:nvSpPr>
          <p:cNvPr id="32" name="Shape 30"/>
          <p:cNvSpPr/>
          <p:nvPr/>
        </p:nvSpPr>
        <p:spPr>
          <a:xfrm>
            <a:off x="6217920" y="3072987"/>
            <a:ext cx="5486400" cy="0"/>
          </a:xfrm>
          <a:prstGeom prst="line">
            <a:avLst/>
          </a:prstGeom>
          <a:noFill/>
          <a:ln w="6350">
            <a:solidFill>
              <a:srgbClr val="DCDCE0"/>
            </a:solidFill>
            <a:prstDash val="solid"/>
          </a:ln>
        </p:spPr>
      </p:sp>
      <p:sp>
        <p:nvSpPr>
          <p:cNvPr id="33" name="Shape 31"/>
          <p:cNvSpPr/>
          <p:nvPr/>
        </p:nvSpPr>
        <p:spPr>
          <a:xfrm>
            <a:off x="6217920" y="3475323"/>
            <a:ext cx="390144" cy="390144"/>
          </a:xfrm>
          <a:prstGeom prst="rect">
            <a:avLst/>
          </a:prstGeom>
          <a:solidFill>
            <a:srgbClr val="F2F2F4"/>
          </a:solidFill>
          <a:ln w="6350">
            <a:solidFill>
              <a:srgbClr val="DCDCE0"/>
            </a:solidFill>
            <a:prstDash val="solid"/>
          </a:ln>
        </p:spPr>
      </p:sp>
      <p:sp>
        <p:nvSpPr>
          <p:cNvPr id="34" name="Text 32"/>
          <p:cNvSpPr/>
          <p:nvPr/>
        </p:nvSpPr>
        <p:spPr>
          <a:xfrm>
            <a:off x="6217920" y="3475323"/>
            <a:ext cx="390144" cy="390144"/>
          </a:xfrm>
          <a:prstGeom prst="rect">
            <a:avLst/>
          </a:prstGeom>
          <a:noFill/>
          <a:ln/>
        </p:spPr>
        <p:txBody>
          <a:bodyPr wrap="square" lIns="0" tIns="0" rIns="0" bIns="0" rtlCol="0" anchor="ctr"/>
          <a:lstStyle/>
          <a:p>
            <a:pPr algn="ctr"/>
            <a:r>
              <a:rPr lang="fr-FR" sz="1200" b="1">
                <a:solidFill>
                  <a:srgbClr val="242A54"/>
                </a:solidFill>
                <a:latin typeface="Calibri" pitchFamily="34" charset="0"/>
                <a:ea typeface="Calibri" pitchFamily="34" charset="-122"/>
                <a:cs typeface="Calibri" pitchFamily="34" charset="-120"/>
              </a:rPr>
              <a:t>08</a:t>
            </a:r>
            <a:endParaRPr lang="fr-FR" sz="1200"/>
          </a:p>
        </p:txBody>
      </p:sp>
      <p:sp>
        <p:nvSpPr>
          <p:cNvPr id="35" name="Text 33"/>
          <p:cNvSpPr/>
          <p:nvPr/>
        </p:nvSpPr>
        <p:spPr>
          <a:xfrm>
            <a:off x="6729984" y="2461540"/>
            <a:ext cx="5364480" cy="536448"/>
          </a:xfrm>
          <a:prstGeom prst="rect">
            <a:avLst/>
          </a:prstGeom>
          <a:noFill/>
          <a:ln/>
        </p:spPr>
        <p:txBody>
          <a:bodyPr wrap="square" rtlCol="0" anchor="ctr"/>
          <a:lstStyle/>
          <a:p>
            <a:r>
              <a:rPr lang="fr-FR" sz="1533" dirty="0">
                <a:solidFill>
                  <a:srgbClr val="242A54"/>
                </a:solidFill>
                <a:latin typeface="Calibri" pitchFamily="34" charset="0"/>
                <a:ea typeface="Calibri" pitchFamily="34" charset="-122"/>
                <a:cs typeface="Calibri" pitchFamily="34" charset="-120"/>
              </a:rPr>
              <a:t>Bonnes pratiques de cybersécurité</a:t>
            </a:r>
            <a:endParaRPr lang="fr-FR" sz="1533" dirty="0"/>
          </a:p>
        </p:txBody>
      </p:sp>
      <p:sp>
        <p:nvSpPr>
          <p:cNvPr id="36" name="Shape 34"/>
          <p:cNvSpPr/>
          <p:nvPr/>
        </p:nvSpPr>
        <p:spPr>
          <a:xfrm>
            <a:off x="6217920" y="4011771"/>
            <a:ext cx="5486400" cy="0"/>
          </a:xfrm>
          <a:prstGeom prst="line">
            <a:avLst/>
          </a:prstGeom>
          <a:noFill/>
          <a:ln w="6350">
            <a:solidFill>
              <a:srgbClr val="DCDCE0"/>
            </a:solidFill>
            <a:prstDash val="solid"/>
          </a:ln>
        </p:spPr>
      </p:sp>
      <p:sp>
        <p:nvSpPr>
          <p:cNvPr id="37" name="Shape 35"/>
          <p:cNvSpPr/>
          <p:nvPr/>
        </p:nvSpPr>
        <p:spPr>
          <a:xfrm>
            <a:off x="6217920" y="4414107"/>
            <a:ext cx="390144" cy="390144"/>
          </a:xfrm>
          <a:prstGeom prst="rect">
            <a:avLst/>
          </a:prstGeom>
          <a:solidFill>
            <a:srgbClr val="F2F2F4"/>
          </a:solidFill>
          <a:ln w="6350">
            <a:solidFill>
              <a:srgbClr val="DCDCE0"/>
            </a:solidFill>
            <a:prstDash val="solid"/>
          </a:ln>
        </p:spPr>
      </p:sp>
      <p:sp>
        <p:nvSpPr>
          <p:cNvPr id="38" name="Text 36"/>
          <p:cNvSpPr/>
          <p:nvPr/>
        </p:nvSpPr>
        <p:spPr>
          <a:xfrm>
            <a:off x="6217920" y="4414107"/>
            <a:ext cx="390144" cy="390144"/>
          </a:xfrm>
          <a:prstGeom prst="rect">
            <a:avLst/>
          </a:prstGeom>
          <a:noFill/>
          <a:ln/>
        </p:spPr>
        <p:txBody>
          <a:bodyPr wrap="square" lIns="0" tIns="0" rIns="0" bIns="0" rtlCol="0" anchor="ctr"/>
          <a:lstStyle/>
          <a:p>
            <a:pPr algn="ctr"/>
            <a:r>
              <a:rPr lang="fr-FR" sz="1200" b="1" dirty="0">
                <a:solidFill>
                  <a:srgbClr val="242A54"/>
                </a:solidFill>
                <a:latin typeface="Calibri" pitchFamily="34" charset="0"/>
                <a:ea typeface="Calibri" pitchFamily="34" charset="-122"/>
                <a:cs typeface="Calibri" pitchFamily="34" charset="-120"/>
              </a:rPr>
              <a:t>09</a:t>
            </a:r>
            <a:endParaRPr lang="fr-FR" sz="1200" dirty="0"/>
          </a:p>
        </p:txBody>
      </p:sp>
      <p:sp>
        <p:nvSpPr>
          <p:cNvPr id="39" name="Text 37"/>
          <p:cNvSpPr/>
          <p:nvPr/>
        </p:nvSpPr>
        <p:spPr>
          <a:xfrm>
            <a:off x="6729984" y="5282656"/>
            <a:ext cx="5364480" cy="536448"/>
          </a:xfrm>
          <a:prstGeom prst="rect">
            <a:avLst/>
          </a:prstGeom>
          <a:noFill/>
          <a:ln/>
        </p:spPr>
        <p:txBody>
          <a:bodyPr wrap="square" rtlCol="0" anchor="ctr"/>
          <a:lstStyle/>
          <a:p>
            <a:r>
              <a:rPr lang="fr-FR" sz="1533" dirty="0">
                <a:solidFill>
                  <a:srgbClr val="242A54"/>
                </a:solidFill>
                <a:latin typeface="Calibri" pitchFamily="34" charset="0"/>
                <a:ea typeface="Calibri" pitchFamily="34" charset="-122"/>
                <a:cs typeface="Calibri" pitchFamily="34" charset="-120"/>
              </a:rPr>
              <a:t>Ressources</a:t>
            </a:r>
            <a:endParaRPr lang="fr-FR" sz="1533" dirty="0"/>
          </a:p>
        </p:txBody>
      </p:sp>
      <p:sp>
        <p:nvSpPr>
          <p:cNvPr id="40" name="Shape 38"/>
          <p:cNvSpPr/>
          <p:nvPr/>
        </p:nvSpPr>
        <p:spPr>
          <a:xfrm>
            <a:off x="6217920" y="4950555"/>
            <a:ext cx="5486400" cy="0"/>
          </a:xfrm>
          <a:prstGeom prst="line">
            <a:avLst/>
          </a:prstGeom>
          <a:noFill/>
          <a:ln w="6350">
            <a:solidFill>
              <a:srgbClr val="DCDCE0"/>
            </a:solidFill>
            <a:prstDash val="solid"/>
          </a:ln>
        </p:spPr>
      </p:sp>
      <p:sp>
        <p:nvSpPr>
          <p:cNvPr id="41" name="Shape 39"/>
          <p:cNvSpPr/>
          <p:nvPr/>
        </p:nvSpPr>
        <p:spPr>
          <a:xfrm>
            <a:off x="6217920" y="5352891"/>
            <a:ext cx="390144" cy="390144"/>
          </a:xfrm>
          <a:prstGeom prst="rect">
            <a:avLst/>
          </a:prstGeom>
          <a:solidFill>
            <a:srgbClr val="F2F2F4"/>
          </a:solidFill>
          <a:ln w="6350">
            <a:solidFill>
              <a:srgbClr val="DCDCE0"/>
            </a:solidFill>
            <a:prstDash val="solid"/>
          </a:ln>
        </p:spPr>
      </p:sp>
      <p:sp>
        <p:nvSpPr>
          <p:cNvPr id="42" name="Text 40"/>
          <p:cNvSpPr/>
          <p:nvPr/>
        </p:nvSpPr>
        <p:spPr>
          <a:xfrm>
            <a:off x="6217920" y="5352891"/>
            <a:ext cx="390144" cy="390144"/>
          </a:xfrm>
          <a:prstGeom prst="rect">
            <a:avLst/>
          </a:prstGeom>
          <a:noFill/>
          <a:ln/>
        </p:spPr>
        <p:txBody>
          <a:bodyPr wrap="square" lIns="0" tIns="0" rIns="0" bIns="0" rtlCol="0" anchor="ctr"/>
          <a:lstStyle/>
          <a:p>
            <a:pPr algn="ctr"/>
            <a:r>
              <a:rPr lang="fr-FR" sz="1200" b="1">
                <a:solidFill>
                  <a:srgbClr val="242A54"/>
                </a:solidFill>
                <a:latin typeface="Calibri" pitchFamily="34" charset="0"/>
                <a:ea typeface="Calibri" pitchFamily="34" charset="-122"/>
                <a:cs typeface="Calibri" pitchFamily="34" charset="-120"/>
              </a:rPr>
              <a:t>10</a:t>
            </a:r>
            <a:endParaRPr lang="fr-FR" sz="1200"/>
          </a:p>
        </p:txBody>
      </p:sp>
      <p:sp>
        <p:nvSpPr>
          <p:cNvPr id="43" name="Text 41"/>
          <p:cNvSpPr/>
          <p:nvPr/>
        </p:nvSpPr>
        <p:spPr>
          <a:xfrm>
            <a:off x="6729984" y="4336851"/>
            <a:ext cx="5364480" cy="536448"/>
          </a:xfrm>
          <a:prstGeom prst="rect">
            <a:avLst/>
          </a:prstGeom>
          <a:noFill/>
          <a:ln/>
        </p:spPr>
        <p:txBody>
          <a:bodyPr wrap="square" rtlCol="0" anchor="ctr"/>
          <a:lstStyle/>
          <a:p>
            <a:r>
              <a:rPr lang="fr-FR" sz="1533" dirty="0">
                <a:solidFill>
                  <a:srgbClr val="242A54"/>
                </a:solidFill>
                <a:latin typeface="Calibri" pitchFamily="34" charset="0"/>
                <a:ea typeface="Calibri" pitchFamily="34" charset="-122"/>
                <a:cs typeface="Calibri" pitchFamily="34" charset="-120"/>
              </a:rPr>
              <a:t>Prochaines étapes</a:t>
            </a:r>
            <a:endParaRPr lang="fr-FR" sz="1533" dirty="0"/>
          </a:p>
        </p:txBody>
      </p:sp>
      <p:sp>
        <p:nvSpPr>
          <p:cNvPr id="44" name="Shape 42"/>
          <p:cNvSpPr/>
          <p:nvPr/>
        </p:nvSpPr>
        <p:spPr>
          <a:xfrm>
            <a:off x="6217920" y="5889339"/>
            <a:ext cx="5486400" cy="0"/>
          </a:xfrm>
          <a:prstGeom prst="line">
            <a:avLst/>
          </a:prstGeom>
          <a:noFill/>
          <a:ln w="6350">
            <a:solidFill>
              <a:srgbClr val="DCDCE0"/>
            </a:solidFill>
            <a:prstDash val="solid"/>
          </a:ln>
        </p:spPr>
      </p:sp>
      <p:sp>
        <p:nvSpPr>
          <p:cNvPr id="45" name="Shape 43"/>
          <p:cNvSpPr/>
          <p:nvPr/>
        </p:nvSpPr>
        <p:spPr>
          <a:xfrm>
            <a:off x="609600" y="6461760"/>
            <a:ext cx="10972800" cy="0"/>
          </a:xfrm>
          <a:prstGeom prst="line">
            <a:avLst/>
          </a:prstGeom>
          <a:noFill/>
          <a:ln w="10160">
            <a:solidFill>
              <a:srgbClr val="DCDCE0"/>
            </a:solidFill>
            <a:prstDash val="solid"/>
          </a:ln>
        </p:spPr>
      </p:sp>
      <p:sp>
        <p:nvSpPr>
          <p:cNvPr id="46" name="Text 44"/>
          <p:cNvSpPr/>
          <p:nvPr/>
        </p:nvSpPr>
        <p:spPr>
          <a:xfrm>
            <a:off x="609600" y="6559296"/>
            <a:ext cx="8534400" cy="304800"/>
          </a:xfrm>
          <a:prstGeom prst="rect">
            <a:avLst/>
          </a:prstGeom>
          <a:noFill/>
          <a:ln/>
        </p:spPr>
        <p:txBody>
          <a:bodyPr wrap="square" rtlCol="0" anchor="ctr"/>
          <a:lstStyle/>
          <a:p>
            <a:r>
              <a:rPr lang="fr-FR" sz="1067" dirty="0">
                <a:solidFill>
                  <a:srgbClr val="494958"/>
                </a:solidFill>
                <a:latin typeface="Calibri" pitchFamily="34" charset="0"/>
                <a:ea typeface="Calibri" pitchFamily="34" charset="-122"/>
                <a:cs typeface="Calibri" pitchFamily="34" charset="-120"/>
              </a:rPr>
              <a:t>La sécurité numérique pour les collectivités</a:t>
            </a:r>
          </a:p>
        </p:txBody>
      </p:sp>
      <p:sp>
        <p:nvSpPr>
          <p:cNvPr id="47" name="Text 45"/>
          <p:cNvSpPr/>
          <p:nvPr/>
        </p:nvSpPr>
        <p:spPr>
          <a:xfrm>
            <a:off x="8534400" y="6559296"/>
            <a:ext cx="3048000" cy="304800"/>
          </a:xfrm>
          <a:prstGeom prst="rect">
            <a:avLst/>
          </a:prstGeom>
          <a:noFill/>
          <a:ln/>
        </p:spPr>
        <p:txBody>
          <a:bodyPr wrap="square" rtlCol="0" anchor="ctr"/>
          <a:lstStyle/>
          <a:p>
            <a:pPr algn="r"/>
            <a:r>
              <a:rPr lang="fr-FR" sz="1067">
                <a:solidFill>
                  <a:srgbClr val="494958"/>
                </a:solidFill>
                <a:latin typeface="Calibri" pitchFamily="34" charset="0"/>
                <a:ea typeface="Calibri" pitchFamily="34" charset="-122"/>
                <a:cs typeface="Calibri" pitchFamily="34" charset="-120"/>
              </a:rPr>
              <a:t>CDG79  | 2025–2026</a:t>
            </a:r>
            <a:endParaRPr lang="fr-FR" sz="1067"/>
          </a:p>
        </p:txBody>
      </p:sp>
      <p:sp>
        <p:nvSpPr>
          <p:cNvPr id="48" name="Text 5">
            <a:extLst>
              <a:ext uri="{FF2B5EF4-FFF2-40B4-BE49-F238E27FC236}">
                <a16:creationId xmlns:a16="http://schemas.microsoft.com/office/drawing/2014/main" id="{D4E42C77-F2C3-4280-A87E-13160ED4DDEE}"/>
              </a:ext>
            </a:extLst>
          </p:cNvPr>
          <p:cNvSpPr/>
          <p:nvPr/>
        </p:nvSpPr>
        <p:spPr>
          <a:xfrm>
            <a:off x="1121664" y="2462724"/>
            <a:ext cx="5364480" cy="536448"/>
          </a:xfrm>
          <a:prstGeom prst="rect">
            <a:avLst/>
          </a:prstGeom>
          <a:noFill/>
          <a:ln/>
        </p:spPr>
        <p:txBody>
          <a:bodyPr wrap="square" rtlCol="0" anchor="ctr"/>
          <a:lstStyle/>
          <a:p>
            <a:r>
              <a:rPr lang="fr-FR" sz="1533" dirty="0">
                <a:solidFill>
                  <a:srgbClr val="242A54"/>
                </a:solidFill>
                <a:latin typeface="Calibri" pitchFamily="34" charset="0"/>
                <a:ea typeface="Calibri" pitchFamily="34" charset="-122"/>
                <a:cs typeface="Calibri" pitchFamily="34" charset="-120"/>
              </a:rPr>
              <a:t>Etat de la menace</a:t>
            </a:r>
            <a:endParaRPr lang="fr-FR" sz="1533" dirty="0"/>
          </a:p>
        </p:txBody>
      </p:sp>
      <p:sp>
        <p:nvSpPr>
          <p:cNvPr id="49" name="Text 25">
            <a:extLst>
              <a:ext uri="{FF2B5EF4-FFF2-40B4-BE49-F238E27FC236}">
                <a16:creationId xmlns:a16="http://schemas.microsoft.com/office/drawing/2014/main" id="{21439FCA-31AF-4D42-979D-2926450EE60A}"/>
              </a:ext>
            </a:extLst>
          </p:cNvPr>
          <p:cNvSpPr/>
          <p:nvPr/>
        </p:nvSpPr>
        <p:spPr>
          <a:xfrm>
            <a:off x="1121664" y="5273162"/>
            <a:ext cx="5364480" cy="536448"/>
          </a:xfrm>
          <a:prstGeom prst="rect">
            <a:avLst/>
          </a:prstGeom>
          <a:noFill/>
          <a:ln/>
        </p:spPr>
        <p:txBody>
          <a:bodyPr wrap="square" rtlCol="0" anchor="ctr"/>
          <a:lstStyle/>
          <a:p>
            <a:r>
              <a:rPr lang="fr-FR" sz="1533" dirty="0" err="1">
                <a:solidFill>
                  <a:srgbClr val="242A54"/>
                </a:solidFill>
                <a:latin typeface="Calibri" pitchFamily="34" charset="0"/>
                <a:ea typeface="Calibri" pitchFamily="34" charset="-122"/>
                <a:cs typeface="Calibri" pitchFamily="34" charset="-120"/>
              </a:rPr>
              <a:t>LaSuite</a:t>
            </a:r>
            <a:r>
              <a:rPr lang="fr-FR" sz="1533" dirty="0">
                <a:solidFill>
                  <a:srgbClr val="242A54"/>
                </a:solidFill>
                <a:latin typeface="Calibri" pitchFamily="34" charset="0"/>
                <a:ea typeface="Calibri" pitchFamily="34" charset="-122"/>
                <a:cs typeface="Calibri" pitchFamily="34" charset="-120"/>
              </a:rPr>
              <a:t> territoriale</a:t>
            </a:r>
            <a:endParaRPr lang="fr-FR" sz="1533" dirty="0"/>
          </a:p>
        </p:txBody>
      </p:sp>
      <p:sp>
        <p:nvSpPr>
          <p:cNvPr id="50" name="Text 37">
            <a:extLst>
              <a:ext uri="{FF2B5EF4-FFF2-40B4-BE49-F238E27FC236}">
                <a16:creationId xmlns:a16="http://schemas.microsoft.com/office/drawing/2014/main" id="{4B42084E-CB7A-49C6-8A65-18F71CBEF09B}"/>
              </a:ext>
            </a:extLst>
          </p:cNvPr>
          <p:cNvSpPr/>
          <p:nvPr/>
        </p:nvSpPr>
        <p:spPr>
          <a:xfrm>
            <a:off x="6729984" y="3407345"/>
            <a:ext cx="5364480" cy="536448"/>
          </a:xfrm>
          <a:prstGeom prst="rect">
            <a:avLst/>
          </a:prstGeom>
          <a:noFill/>
          <a:ln/>
        </p:spPr>
        <p:txBody>
          <a:bodyPr wrap="square" rtlCol="0" anchor="ctr"/>
          <a:lstStyle/>
          <a:p>
            <a:r>
              <a:rPr lang="fr-FR" sz="1533" dirty="0">
                <a:solidFill>
                  <a:srgbClr val="242A54"/>
                </a:solidFill>
                <a:latin typeface="Calibri" pitchFamily="34" charset="0"/>
                <a:ea typeface="Calibri" pitchFamily="34" charset="-122"/>
                <a:cs typeface="Calibri" pitchFamily="34" charset="-120"/>
              </a:rPr>
              <a:t>Accompagnement par le CDG79</a:t>
            </a:r>
            <a:endParaRPr lang="fr-FR" sz="1533" dirty="0"/>
          </a:p>
        </p:txBody>
      </p:sp>
    </p:spTree>
    <p:extLst>
      <p:ext uri="{BB962C8B-B14F-4D97-AF65-F5344CB8AC3E}">
        <p14:creationId xmlns:p14="http://schemas.microsoft.com/office/powerpoint/2010/main" val="342187437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hape 4">
            <a:extLst>
              <a:ext uri="{FF2B5EF4-FFF2-40B4-BE49-F238E27FC236}">
                <a16:creationId xmlns:a16="http://schemas.microsoft.com/office/drawing/2014/main" id="{25C080C2-57E2-469D-AD20-EE1CB84B811C}"/>
              </a:ext>
            </a:extLst>
          </p:cNvPr>
          <p:cNvSpPr/>
          <p:nvPr/>
        </p:nvSpPr>
        <p:spPr>
          <a:xfrm>
            <a:off x="609600" y="5479408"/>
            <a:ext cx="10972801" cy="618516"/>
          </a:xfrm>
          <a:prstGeom prst="rect">
            <a:avLst/>
          </a:prstGeom>
          <a:solidFill>
            <a:srgbClr val="F2F2F4"/>
          </a:solidFill>
          <a:ln w="6350">
            <a:solidFill>
              <a:srgbClr val="DCDCE0"/>
            </a:solidFill>
            <a:prstDash val="solid"/>
          </a:ln>
        </p:spPr>
      </p:sp>
      <p:sp>
        <p:nvSpPr>
          <p:cNvPr id="2" name="Shape 0"/>
          <p:cNvSpPr/>
          <p:nvPr/>
        </p:nvSpPr>
        <p:spPr>
          <a:xfrm>
            <a:off x="609600" y="463296"/>
            <a:ext cx="463296" cy="463296"/>
          </a:xfrm>
          <a:prstGeom prst="rect">
            <a:avLst/>
          </a:prstGeom>
          <a:solidFill>
            <a:srgbClr val="242A54"/>
          </a:solidFill>
          <a:ln w="12700">
            <a:solidFill>
              <a:srgbClr val="242A54"/>
            </a:solidFill>
            <a:prstDash val="solid"/>
          </a:ln>
        </p:spPr>
      </p:sp>
      <p:sp>
        <p:nvSpPr>
          <p:cNvPr id="3" name="Text 1"/>
          <p:cNvSpPr/>
          <p:nvPr/>
        </p:nvSpPr>
        <p:spPr>
          <a:xfrm>
            <a:off x="609600" y="463296"/>
            <a:ext cx="463296" cy="463296"/>
          </a:xfrm>
          <a:prstGeom prst="rect">
            <a:avLst/>
          </a:prstGeom>
          <a:noFill/>
          <a:ln/>
        </p:spPr>
        <p:txBody>
          <a:bodyPr wrap="square" lIns="0" tIns="0" rIns="0" bIns="0" rtlCol="0" anchor="ctr"/>
          <a:lstStyle/>
          <a:p>
            <a:pPr algn="ctr"/>
            <a:r>
              <a:rPr lang="fr-FR" sz="1333" b="1">
                <a:solidFill>
                  <a:srgbClr val="FFFFFF"/>
                </a:solidFill>
                <a:latin typeface="Calibri" pitchFamily="34" charset="0"/>
                <a:ea typeface="Calibri" pitchFamily="34" charset="-122"/>
                <a:cs typeface="Calibri" pitchFamily="34" charset="-120"/>
              </a:rPr>
              <a:t>01</a:t>
            </a:r>
            <a:endParaRPr lang="fr-FR" sz="1333"/>
          </a:p>
        </p:txBody>
      </p:sp>
      <p:sp>
        <p:nvSpPr>
          <p:cNvPr id="4" name="Text 2"/>
          <p:cNvSpPr/>
          <p:nvPr/>
        </p:nvSpPr>
        <p:spPr>
          <a:xfrm>
            <a:off x="1219200" y="463296"/>
            <a:ext cx="10363200" cy="463296"/>
          </a:xfrm>
          <a:prstGeom prst="rect">
            <a:avLst/>
          </a:prstGeom>
          <a:noFill/>
          <a:ln/>
        </p:spPr>
        <p:txBody>
          <a:bodyPr wrap="square" rtlCol="0" anchor="ctr"/>
          <a:lstStyle/>
          <a:p>
            <a:r>
              <a:rPr lang="fr-FR" sz="2667" b="1" dirty="0">
                <a:solidFill>
                  <a:srgbClr val="242A54"/>
                </a:solidFill>
                <a:latin typeface="Calibri" pitchFamily="34" charset="0"/>
                <a:ea typeface="Calibri" pitchFamily="34" charset="-122"/>
                <a:cs typeface="Calibri" pitchFamily="34" charset="-120"/>
              </a:rPr>
              <a:t>Contexte &amp; enjeux</a:t>
            </a:r>
            <a:endParaRPr lang="fr-FR" sz="2667" dirty="0"/>
          </a:p>
        </p:txBody>
      </p:sp>
      <p:sp>
        <p:nvSpPr>
          <p:cNvPr id="5" name="Shape 3"/>
          <p:cNvSpPr/>
          <p:nvPr/>
        </p:nvSpPr>
        <p:spPr>
          <a:xfrm>
            <a:off x="609600" y="999744"/>
            <a:ext cx="10972800" cy="0"/>
          </a:xfrm>
          <a:prstGeom prst="line">
            <a:avLst/>
          </a:prstGeom>
          <a:noFill/>
          <a:ln w="19050">
            <a:solidFill>
              <a:srgbClr val="AD1225"/>
            </a:solidFill>
            <a:prstDash val="solid"/>
          </a:ln>
        </p:spPr>
      </p:sp>
      <p:sp>
        <p:nvSpPr>
          <p:cNvPr id="6" name="Shape 4"/>
          <p:cNvSpPr/>
          <p:nvPr/>
        </p:nvSpPr>
        <p:spPr>
          <a:xfrm>
            <a:off x="609600" y="1341120"/>
            <a:ext cx="3413760" cy="1889760"/>
          </a:xfrm>
          <a:prstGeom prst="rect">
            <a:avLst/>
          </a:prstGeom>
          <a:solidFill>
            <a:srgbClr val="F2F2F4"/>
          </a:solidFill>
          <a:ln w="6350">
            <a:solidFill>
              <a:srgbClr val="DCDCE0"/>
            </a:solidFill>
            <a:prstDash val="solid"/>
          </a:ln>
        </p:spPr>
      </p:sp>
      <p:sp>
        <p:nvSpPr>
          <p:cNvPr id="7" name="Text 5"/>
          <p:cNvSpPr/>
          <p:nvPr/>
        </p:nvSpPr>
        <p:spPr>
          <a:xfrm>
            <a:off x="609600" y="1402080"/>
            <a:ext cx="3413760" cy="914400"/>
          </a:xfrm>
          <a:prstGeom prst="rect">
            <a:avLst/>
          </a:prstGeom>
          <a:noFill/>
          <a:ln/>
        </p:spPr>
        <p:txBody>
          <a:bodyPr wrap="square" rtlCol="0" anchor="ctr"/>
          <a:lstStyle/>
          <a:p>
            <a:pPr algn="ctr"/>
            <a:r>
              <a:rPr lang="fr-FR" sz="4800" b="1" dirty="0">
                <a:solidFill>
                  <a:srgbClr val="242A54"/>
                </a:solidFill>
                <a:latin typeface="Calibri" pitchFamily="34" charset="0"/>
                <a:ea typeface="Calibri" pitchFamily="34" charset="-122"/>
                <a:cs typeface="Calibri" pitchFamily="34" charset="-120"/>
              </a:rPr>
              <a:t>2020</a:t>
            </a:r>
            <a:endParaRPr lang="fr-FR" sz="4800" dirty="0"/>
          </a:p>
        </p:txBody>
      </p:sp>
      <p:sp>
        <p:nvSpPr>
          <p:cNvPr id="8" name="Text 6"/>
          <p:cNvSpPr/>
          <p:nvPr/>
        </p:nvSpPr>
        <p:spPr>
          <a:xfrm>
            <a:off x="792480" y="2292096"/>
            <a:ext cx="3048000" cy="877824"/>
          </a:xfrm>
          <a:prstGeom prst="rect">
            <a:avLst/>
          </a:prstGeom>
          <a:noFill/>
          <a:ln/>
        </p:spPr>
        <p:txBody>
          <a:bodyPr wrap="square" rtlCol="0" anchor="ctr"/>
          <a:lstStyle/>
          <a:p>
            <a:pPr algn="ctr"/>
            <a:r>
              <a:rPr lang="fr-FR" sz="1333" dirty="0">
                <a:solidFill>
                  <a:srgbClr val="494958"/>
                </a:solidFill>
                <a:latin typeface="Calibri" pitchFamily="34" charset="0"/>
                <a:ea typeface="Calibri" pitchFamily="34" charset="-122"/>
                <a:cs typeface="Calibri" pitchFamily="34" charset="-120"/>
              </a:rPr>
              <a:t>Accélération brutale de la dématérialisation et du télétravail</a:t>
            </a:r>
            <a:endParaRPr lang="fr-FR" sz="1333" baseline="30000" dirty="0"/>
          </a:p>
        </p:txBody>
      </p:sp>
      <p:sp>
        <p:nvSpPr>
          <p:cNvPr id="9" name="Shape 7"/>
          <p:cNvSpPr/>
          <p:nvPr/>
        </p:nvSpPr>
        <p:spPr>
          <a:xfrm>
            <a:off x="4389120" y="1341120"/>
            <a:ext cx="3413760" cy="1889760"/>
          </a:xfrm>
          <a:prstGeom prst="rect">
            <a:avLst/>
          </a:prstGeom>
          <a:solidFill>
            <a:srgbClr val="F2F2F4"/>
          </a:solidFill>
          <a:ln w="6350">
            <a:solidFill>
              <a:srgbClr val="DCDCE0"/>
            </a:solidFill>
            <a:prstDash val="solid"/>
          </a:ln>
        </p:spPr>
      </p:sp>
      <p:sp>
        <p:nvSpPr>
          <p:cNvPr id="10" name="Text 8"/>
          <p:cNvSpPr/>
          <p:nvPr/>
        </p:nvSpPr>
        <p:spPr>
          <a:xfrm>
            <a:off x="4389120" y="1402080"/>
            <a:ext cx="3413760" cy="914400"/>
          </a:xfrm>
          <a:prstGeom prst="rect">
            <a:avLst/>
          </a:prstGeom>
          <a:noFill/>
          <a:ln/>
        </p:spPr>
        <p:txBody>
          <a:bodyPr wrap="square" rtlCol="0" anchor="ctr"/>
          <a:lstStyle/>
          <a:p>
            <a:pPr algn="ctr"/>
            <a:r>
              <a:rPr lang="fr-FR" sz="4800" b="1" dirty="0">
                <a:solidFill>
                  <a:srgbClr val="242A54"/>
                </a:solidFill>
                <a:latin typeface="Calibri" pitchFamily="34" charset="0"/>
                <a:ea typeface="Calibri" pitchFamily="34" charset="-122"/>
                <a:cs typeface="Calibri" pitchFamily="34" charset="-120"/>
              </a:rPr>
              <a:t>2022</a:t>
            </a:r>
            <a:endParaRPr lang="fr-FR" sz="4800" dirty="0"/>
          </a:p>
        </p:txBody>
      </p:sp>
      <p:sp>
        <p:nvSpPr>
          <p:cNvPr id="11" name="Text 9"/>
          <p:cNvSpPr/>
          <p:nvPr/>
        </p:nvSpPr>
        <p:spPr>
          <a:xfrm>
            <a:off x="4572000" y="2292096"/>
            <a:ext cx="3048000" cy="877824"/>
          </a:xfrm>
          <a:prstGeom prst="rect">
            <a:avLst/>
          </a:prstGeom>
          <a:noFill/>
          <a:ln/>
        </p:spPr>
        <p:txBody>
          <a:bodyPr wrap="square" rtlCol="0" anchor="ctr"/>
          <a:lstStyle/>
          <a:p>
            <a:pPr algn="ctr"/>
            <a:r>
              <a:rPr lang="fr-FR" sz="1333" dirty="0">
                <a:solidFill>
                  <a:srgbClr val="494958"/>
                </a:solidFill>
                <a:latin typeface="Calibri" pitchFamily="34" charset="0"/>
                <a:ea typeface="Calibri" pitchFamily="34" charset="-122"/>
                <a:cs typeface="Calibri" pitchFamily="34" charset="-120"/>
              </a:rPr>
              <a:t>Lancement de </a:t>
            </a:r>
            <a:r>
              <a:rPr lang="fr-FR" sz="1333" dirty="0" err="1">
                <a:solidFill>
                  <a:srgbClr val="494958"/>
                </a:solidFill>
                <a:latin typeface="Calibri" pitchFamily="34" charset="0"/>
                <a:ea typeface="Calibri" pitchFamily="34" charset="-122"/>
                <a:cs typeface="Calibri" pitchFamily="34" charset="-120"/>
              </a:rPr>
              <a:t>ChatGPT</a:t>
            </a:r>
            <a:r>
              <a:rPr lang="fr-FR" sz="1333" dirty="0">
                <a:solidFill>
                  <a:srgbClr val="494958"/>
                </a:solidFill>
                <a:latin typeface="Calibri" pitchFamily="34" charset="0"/>
                <a:ea typeface="Calibri" pitchFamily="34" charset="-122"/>
                <a:cs typeface="Calibri" pitchFamily="34" charset="-120"/>
              </a:rPr>
              <a:t> le 30 novembre en version gratuite pour le grand public.</a:t>
            </a:r>
            <a:endParaRPr lang="fr-FR" sz="1333" dirty="0"/>
          </a:p>
        </p:txBody>
      </p:sp>
      <p:sp>
        <p:nvSpPr>
          <p:cNvPr id="12" name="Shape 10"/>
          <p:cNvSpPr/>
          <p:nvPr/>
        </p:nvSpPr>
        <p:spPr>
          <a:xfrm>
            <a:off x="8168640" y="1341120"/>
            <a:ext cx="3413760" cy="1889760"/>
          </a:xfrm>
          <a:prstGeom prst="rect">
            <a:avLst/>
          </a:prstGeom>
          <a:solidFill>
            <a:srgbClr val="F2F2F4"/>
          </a:solidFill>
          <a:ln w="6350">
            <a:solidFill>
              <a:srgbClr val="DCDCE0"/>
            </a:solidFill>
            <a:prstDash val="solid"/>
          </a:ln>
        </p:spPr>
      </p:sp>
      <p:sp>
        <p:nvSpPr>
          <p:cNvPr id="13" name="Text 11"/>
          <p:cNvSpPr/>
          <p:nvPr/>
        </p:nvSpPr>
        <p:spPr>
          <a:xfrm>
            <a:off x="8168640" y="1402080"/>
            <a:ext cx="3413760" cy="914400"/>
          </a:xfrm>
          <a:prstGeom prst="rect">
            <a:avLst/>
          </a:prstGeom>
          <a:noFill/>
          <a:ln/>
        </p:spPr>
        <p:txBody>
          <a:bodyPr wrap="square" rtlCol="0" anchor="ctr"/>
          <a:lstStyle/>
          <a:p>
            <a:pPr algn="ctr"/>
            <a:r>
              <a:rPr lang="fr-FR" sz="4800" b="1" dirty="0">
                <a:solidFill>
                  <a:srgbClr val="242A54"/>
                </a:solidFill>
                <a:latin typeface="Calibri" pitchFamily="34" charset="0"/>
                <a:ea typeface="Calibri" pitchFamily="34" charset="-122"/>
                <a:cs typeface="Calibri" pitchFamily="34" charset="-120"/>
              </a:rPr>
              <a:t>2024</a:t>
            </a:r>
            <a:endParaRPr lang="fr-FR" sz="4800" dirty="0"/>
          </a:p>
        </p:txBody>
      </p:sp>
      <p:sp>
        <p:nvSpPr>
          <p:cNvPr id="14" name="Text 12"/>
          <p:cNvSpPr/>
          <p:nvPr/>
        </p:nvSpPr>
        <p:spPr>
          <a:xfrm>
            <a:off x="8351520" y="2292096"/>
            <a:ext cx="3048000" cy="877824"/>
          </a:xfrm>
          <a:prstGeom prst="rect">
            <a:avLst/>
          </a:prstGeom>
          <a:noFill/>
          <a:ln/>
        </p:spPr>
        <p:txBody>
          <a:bodyPr wrap="square" rtlCol="0" anchor="ctr"/>
          <a:lstStyle/>
          <a:p>
            <a:pPr algn="ctr"/>
            <a:r>
              <a:rPr lang="fr-FR" sz="1333" dirty="0">
                <a:solidFill>
                  <a:srgbClr val="494958"/>
                </a:solidFill>
                <a:latin typeface="Calibri" pitchFamily="34" charset="0"/>
                <a:ea typeface="Calibri" pitchFamily="34" charset="-122"/>
                <a:cs typeface="Calibri" pitchFamily="34" charset="-120"/>
              </a:rPr>
              <a:t>La période des Jeux Olympiques a généré un pic d'attaques DDoS visant indifféremment entreprises, institutions et collectivités locales.</a:t>
            </a:r>
            <a:endParaRPr lang="fr-FR" sz="1333" baseline="30000" dirty="0"/>
          </a:p>
        </p:txBody>
      </p:sp>
      <p:sp>
        <p:nvSpPr>
          <p:cNvPr id="17" name="Text 15"/>
          <p:cNvSpPr/>
          <p:nvPr/>
        </p:nvSpPr>
        <p:spPr>
          <a:xfrm>
            <a:off x="841247" y="3429000"/>
            <a:ext cx="10836497" cy="400622"/>
          </a:xfrm>
          <a:prstGeom prst="rect">
            <a:avLst/>
          </a:prstGeom>
          <a:noFill/>
          <a:ln/>
        </p:spPr>
        <p:txBody>
          <a:bodyPr wrap="square" rtlCol="0" anchor="ctr"/>
          <a:lstStyle/>
          <a:p>
            <a:r>
              <a:rPr lang="fr-FR" sz="1400" dirty="0">
                <a:solidFill>
                  <a:srgbClr val="494958"/>
                </a:solidFill>
                <a:latin typeface="Calibri" pitchFamily="34" charset="0"/>
                <a:ea typeface="Calibri" pitchFamily="34" charset="-122"/>
                <a:cs typeface="Calibri" pitchFamily="34" charset="-120"/>
              </a:rPr>
              <a:t>La crise sanitaire de 2020 a imposé des mesures exceptionnelles accélérant la dématérialisation des démarches et le déploiement du télétravail.</a:t>
            </a:r>
          </a:p>
        </p:txBody>
      </p:sp>
      <p:sp>
        <p:nvSpPr>
          <p:cNvPr id="24" name="Shape 22"/>
          <p:cNvSpPr/>
          <p:nvPr/>
        </p:nvSpPr>
        <p:spPr>
          <a:xfrm>
            <a:off x="609600" y="6461760"/>
            <a:ext cx="10972800" cy="0"/>
          </a:xfrm>
          <a:prstGeom prst="line">
            <a:avLst/>
          </a:prstGeom>
          <a:noFill/>
          <a:ln w="10160">
            <a:solidFill>
              <a:srgbClr val="DCDCE0"/>
            </a:solidFill>
            <a:prstDash val="solid"/>
          </a:ln>
        </p:spPr>
      </p:sp>
      <p:sp>
        <p:nvSpPr>
          <p:cNvPr id="25" name="Text 23"/>
          <p:cNvSpPr/>
          <p:nvPr/>
        </p:nvSpPr>
        <p:spPr>
          <a:xfrm>
            <a:off x="609600" y="6559296"/>
            <a:ext cx="8534400" cy="304800"/>
          </a:xfrm>
          <a:prstGeom prst="rect">
            <a:avLst/>
          </a:prstGeom>
          <a:noFill/>
          <a:ln/>
        </p:spPr>
        <p:txBody>
          <a:bodyPr wrap="square" rtlCol="0" anchor="ctr"/>
          <a:lstStyle/>
          <a:p>
            <a:r>
              <a:rPr lang="fr-FR" sz="1067">
                <a:solidFill>
                  <a:srgbClr val="494958"/>
                </a:solidFill>
                <a:latin typeface="Calibri" pitchFamily="34" charset="0"/>
                <a:ea typeface="Calibri" pitchFamily="34" charset="-122"/>
                <a:cs typeface="Calibri" pitchFamily="34" charset="-120"/>
              </a:rPr>
              <a:t>01  Contexte &amp; enjeux</a:t>
            </a:r>
            <a:endParaRPr lang="fr-FR" sz="1067"/>
          </a:p>
        </p:txBody>
      </p:sp>
      <p:sp>
        <p:nvSpPr>
          <p:cNvPr id="26" name="Text 24"/>
          <p:cNvSpPr/>
          <p:nvPr/>
        </p:nvSpPr>
        <p:spPr>
          <a:xfrm>
            <a:off x="8534400" y="6559296"/>
            <a:ext cx="3048000" cy="304800"/>
          </a:xfrm>
          <a:prstGeom prst="rect">
            <a:avLst/>
          </a:prstGeom>
          <a:noFill/>
          <a:ln/>
        </p:spPr>
        <p:txBody>
          <a:bodyPr wrap="square" rtlCol="0" anchor="ctr"/>
          <a:lstStyle/>
          <a:p>
            <a:pPr algn="r"/>
            <a:r>
              <a:rPr lang="fr-FR" sz="1067" dirty="0">
                <a:solidFill>
                  <a:srgbClr val="494958"/>
                </a:solidFill>
                <a:latin typeface="Calibri" pitchFamily="34" charset="0"/>
                <a:ea typeface="Calibri" pitchFamily="34" charset="-122"/>
                <a:cs typeface="Calibri" pitchFamily="34" charset="-120"/>
              </a:rPr>
              <a:t>CDG79  | 2025–2026</a:t>
            </a:r>
            <a:endParaRPr lang="fr-FR" sz="1067" dirty="0"/>
          </a:p>
        </p:txBody>
      </p:sp>
      <p:sp>
        <p:nvSpPr>
          <p:cNvPr id="28" name="Text 15">
            <a:extLst>
              <a:ext uri="{FF2B5EF4-FFF2-40B4-BE49-F238E27FC236}">
                <a16:creationId xmlns:a16="http://schemas.microsoft.com/office/drawing/2014/main" id="{C651D64D-04C7-44BD-852C-23BFE19B2AE6}"/>
              </a:ext>
            </a:extLst>
          </p:cNvPr>
          <p:cNvSpPr/>
          <p:nvPr/>
        </p:nvSpPr>
        <p:spPr>
          <a:xfrm>
            <a:off x="792480" y="5534116"/>
            <a:ext cx="10885265" cy="535552"/>
          </a:xfrm>
          <a:prstGeom prst="rect">
            <a:avLst/>
          </a:prstGeom>
          <a:noFill/>
          <a:ln/>
        </p:spPr>
        <p:txBody>
          <a:bodyPr wrap="square" rtlCol="0" anchor="ctr"/>
          <a:lstStyle/>
          <a:p>
            <a:pPr algn="ctr"/>
            <a:r>
              <a:rPr lang="fr-FR" b="1" dirty="0">
                <a:solidFill>
                  <a:srgbClr val="494958"/>
                </a:solidFill>
                <a:latin typeface="Calibri" pitchFamily="34" charset="0"/>
                <a:ea typeface="Calibri" pitchFamily="34" charset="-122"/>
                <a:cs typeface="Calibri" pitchFamily="34" charset="-120"/>
              </a:rPr>
              <a:t>Durant ce nouveau mandat, les outils numériques devront être davantage sécurisée, conforme et responsable, afin de garantir la confidentialité des données des administrés et des agents.</a:t>
            </a:r>
          </a:p>
        </p:txBody>
      </p:sp>
      <p:sp>
        <p:nvSpPr>
          <p:cNvPr id="32" name="Shape 13">
            <a:extLst>
              <a:ext uri="{FF2B5EF4-FFF2-40B4-BE49-F238E27FC236}">
                <a16:creationId xmlns:a16="http://schemas.microsoft.com/office/drawing/2014/main" id="{32191464-7858-42FA-BD33-8B03C45FAAF6}"/>
              </a:ext>
            </a:extLst>
          </p:cNvPr>
          <p:cNvSpPr/>
          <p:nvPr/>
        </p:nvSpPr>
        <p:spPr>
          <a:xfrm>
            <a:off x="360485" y="3602737"/>
            <a:ext cx="249115" cy="48768"/>
          </a:xfrm>
          <a:prstGeom prst="rect">
            <a:avLst/>
          </a:prstGeom>
          <a:solidFill>
            <a:srgbClr val="AD1225"/>
          </a:solidFill>
          <a:ln w="12700">
            <a:solidFill>
              <a:srgbClr val="AD1225"/>
            </a:solidFill>
            <a:prstDash val="solid"/>
          </a:ln>
        </p:spPr>
      </p:sp>
      <p:sp>
        <p:nvSpPr>
          <p:cNvPr id="33" name="Text 15">
            <a:extLst>
              <a:ext uri="{FF2B5EF4-FFF2-40B4-BE49-F238E27FC236}">
                <a16:creationId xmlns:a16="http://schemas.microsoft.com/office/drawing/2014/main" id="{5ADBD86C-6778-4A61-94B7-45B99619A85F}"/>
              </a:ext>
            </a:extLst>
          </p:cNvPr>
          <p:cNvSpPr/>
          <p:nvPr/>
        </p:nvSpPr>
        <p:spPr>
          <a:xfrm>
            <a:off x="841247" y="4044951"/>
            <a:ext cx="10836497" cy="400622"/>
          </a:xfrm>
          <a:prstGeom prst="rect">
            <a:avLst/>
          </a:prstGeom>
          <a:noFill/>
          <a:ln/>
        </p:spPr>
        <p:txBody>
          <a:bodyPr wrap="square" rtlCol="0" anchor="ctr"/>
          <a:lstStyle/>
          <a:p>
            <a:r>
              <a:rPr lang="fr-FR" sz="1400" dirty="0">
                <a:solidFill>
                  <a:srgbClr val="494958"/>
                </a:solidFill>
                <a:latin typeface="Calibri" pitchFamily="34" charset="0"/>
                <a:ea typeface="Calibri" pitchFamily="34" charset="-122"/>
                <a:cs typeface="Calibri" pitchFamily="34" charset="-120"/>
              </a:rPr>
              <a:t>L’émergence des intelligences artificielles grand public a suscité un vif enthousiasme, avant de soulever des questions éthiques et juridiques.</a:t>
            </a:r>
          </a:p>
        </p:txBody>
      </p:sp>
      <p:sp>
        <p:nvSpPr>
          <p:cNvPr id="34" name="Text 15">
            <a:extLst>
              <a:ext uri="{FF2B5EF4-FFF2-40B4-BE49-F238E27FC236}">
                <a16:creationId xmlns:a16="http://schemas.microsoft.com/office/drawing/2014/main" id="{CFE0D97D-6567-4DC9-AB84-210EF2300260}"/>
              </a:ext>
            </a:extLst>
          </p:cNvPr>
          <p:cNvSpPr/>
          <p:nvPr/>
        </p:nvSpPr>
        <p:spPr>
          <a:xfrm>
            <a:off x="841247" y="4714950"/>
            <a:ext cx="10836497" cy="400622"/>
          </a:xfrm>
          <a:prstGeom prst="rect">
            <a:avLst/>
          </a:prstGeom>
          <a:noFill/>
          <a:ln/>
        </p:spPr>
        <p:txBody>
          <a:bodyPr wrap="square" rtlCol="0" anchor="ctr"/>
          <a:lstStyle/>
          <a:p>
            <a:r>
              <a:rPr lang="fr-FR" sz="1400" dirty="0">
                <a:solidFill>
                  <a:srgbClr val="494958"/>
                </a:solidFill>
                <a:latin typeface="Calibri" pitchFamily="34" charset="0"/>
                <a:ea typeface="Calibri" pitchFamily="34" charset="-122"/>
                <a:cs typeface="Calibri" pitchFamily="34" charset="-120"/>
              </a:rPr>
              <a:t>La hausse des coûts des solutions numériques étrangères et l'évolution du cadre réglementaire européen ont fait prendre conscience aux acteurs publics de l'enjeu de souveraineté numérique.</a:t>
            </a:r>
          </a:p>
        </p:txBody>
      </p:sp>
      <p:sp>
        <p:nvSpPr>
          <p:cNvPr id="38" name="Shape 13">
            <a:extLst>
              <a:ext uri="{FF2B5EF4-FFF2-40B4-BE49-F238E27FC236}">
                <a16:creationId xmlns:a16="http://schemas.microsoft.com/office/drawing/2014/main" id="{49AFE6ED-D79C-4BD0-A1F6-41D76311B9D8}"/>
              </a:ext>
            </a:extLst>
          </p:cNvPr>
          <p:cNvSpPr/>
          <p:nvPr/>
        </p:nvSpPr>
        <p:spPr>
          <a:xfrm>
            <a:off x="360484" y="4220878"/>
            <a:ext cx="249115" cy="48768"/>
          </a:xfrm>
          <a:prstGeom prst="rect">
            <a:avLst/>
          </a:prstGeom>
          <a:solidFill>
            <a:srgbClr val="AD1225"/>
          </a:solidFill>
          <a:ln w="12700">
            <a:solidFill>
              <a:srgbClr val="AD1225"/>
            </a:solidFill>
            <a:prstDash val="solid"/>
          </a:ln>
        </p:spPr>
      </p:sp>
      <p:sp>
        <p:nvSpPr>
          <p:cNvPr id="39" name="Shape 13">
            <a:extLst>
              <a:ext uri="{FF2B5EF4-FFF2-40B4-BE49-F238E27FC236}">
                <a16:creationId xmlns:a16="http://schemas.microsoft.com/office/drawing/2014/main" id="{8947E9D3-EF46-4AE6-BA1F-B8A13525392A}"/>
              </a:ext>
            </a:extLst>
          </p:cNvPr>
          <p:cNvSpPr/>
          <p:nvPr/>
        </p:nvSpPr>
        <p:spPr>
          <a:xfrm>
            <a:off x="360484" y="4797552"/>
            <a:ext cx="249115" cy="48768"/>
          </a:xfrm>
          <a:prstGeom prst="rect">
            <a:avLst/>
          </a:prstGeom>
          <a:solidFill>
            <a:srgbClr val="AD1225"/>
          </a:solidFill>
          <a:ln w="12700">
            <a:solidFill>
              <a:srgbClr val="AD1225"/>
            </a:solidFill>
            <a:prstDash val="solid"/>
          </a:ln>
        </p:spPr>
      </p:sp>
    </p:spTree>
    <p:extLst>
      <p:ext uri="{BB962C8B-B14F-4D97-AF65-F5344CB8AC3E}">
        <p14:creationId xmlns:p14="http://schemas.microsoft.com/office/powerpoint/2010/main" val="7789672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8599560D-BEE5-4370-95D3-A1600D8E27B6}"/>
              </a:ext>
            </a:extLst>
          </p:cNvPr>
          <p:cNvSpPr>
            <a:spLocks noGrp="1"/>
          </p:cNvSpPr>
          <p:nvPr>
            <p:ph type="body" sz="quarter" idx="14"/>
          </p:nvPr>
        </p:nvSpPr>
        <p:spPr/>
        <p:txBody>
          <a:bodyPr/>
          <a:lstStyle/>
          <a:p>
            <a:r>
              <a:rPr lang="fr-FR" dirty="0"/>
              <a:t>extension aux secteurs du grand âge et du handicap</a:t>
            </a:r>
          </a:p>
        </p:txBody>
      </p:sp>
      <p:sp>
        <p:nvSpPr>
          <p:cNvPr id="4" name="Titre 3">
            <a:extLst>
              <a:ext uri="{FF2B5EF4-FFF2-40B4-BE49-F238E27FC236}">
                <a16:creationId xmlns:a16="http://schemas.microsoft.com/office/drawing/2014/main" id="{0F35D8D0-C160-41E7-808E-CD7273C751EB}"/>
              </a:ext>
            </a:extLst>
          </p:cNvPr>
          <p:cNvSpPr>
            <a:spLocks noGrp="1"/>
          </p:cNvSpPr>
          <p:nvPr>
            <p:ph type="title"/>
          </p:nvPr>
        </p:nvSpPr>
        <p:spPr>
          <a:xfrm>
            <a:off x="303607" y="302738"/>
            <a:ext cx="11810196" cy="395597"/>
          </a:xfrm>
        </p:spPr>
        <p:txBody>
          <a:bodyPr/>
          <a:lstStyle/>
          <a:p>
            <a:r>
              <a:rPr lang="fr-FR" u="sng" dirty="0"/>
              <a:t>Contrôle des antécédents judiciaires</a:t>
            </a:r>
            <a:r>
              <a:rPr lang="fr-FR" dirty="0"/>
              <a:t> : </a:t>
            </a:r>
            <a:endParaRPr lang="fr-FR" sz="1600" cap="all" dirty="0">
              <a:latin typeface="+mn-lt"/>
            </a:endParaRPr>
          </a:p>
        </p:txBody>
      </p:sp>
      <p:sp>
        <p:nvSpPr>
          <p:cNvPr id="5" name="Espace réservé du numéro de diapositive 4">
            <a:extLst>
              <a:ext uri="{FF2B5EF4-FFF2-40B4-BE49-F238E27FC236}">
                <a16:creationId xmlns:a16="http://schemas.microsoft.com/office/drawing/2014/main" id="{DE933FB2-9AFA-4BD6-8202-7407BF5A96B4}"/>
              </a:ext>
            </a:extLst>
          </p:cNvPr>
          <p:cNvSpPr>
            <a:spLocks noGrp="1"/>
          </p:cNvSpPr>
          <p:nvPr>
            <p:ph type="sldNum" sz="quarter" idx="12"/>
          </p:nvPr>
        </p:nvSpPr>
        <p:spPr/>
        <p:txBody>
          <a:bodyPr/>
          <a:lstStyle/>
          <a:p>
            <a:fld id="{8E0A238A-8599-44CE-8C7D-9538EC0F8B06}" type="slidenum">
              <a:rPr lang="fr-FR" smtClean="0"/>
              <a:pPr/>
              <a:t>6</a:t>
            </a:fld>
            <a:endParaRPr lang="fr-FR" dirty="0"/>
          </a:p>
        </p:txBody>
      </p:sp>
      <p:sp>
        <p:nvSpPr>
          <p:cNvPr id="14" name="Espace réservé du contenu 2">
            <a:extLst>
              <a:ext uri="{FF2B5EF4-FFF2-40B4-BE49-F238E27FC236}">
                <a16:creationId xmlns:a16="http://schemas.microsoft.com/office/drawing/2014/main" id="{1E49A669-E642-16A1-A2B1-DC9F86876E28}"/>
              </a:ext>
            </a:extLst>
          </p:cNvPr>
          <p:cNvSpPr txBox="1">
            <a:spLocks/>
          </p:cNvSpPr>
          <p:nvPr/>
        </p:nvSpPr>
        <p:spPr>
          <a:xfrm>
            <a:off x="967961" y="4844630"/>
            <a:ext cx="10829165" cy="1187117"/>
          </a:xfrm>
          <a:prstGeom prst="rect">
            <a:avLst/>
          </a:prstGeom>
        </p:spPr>
        <p:txBody>
          <a:bodyPr lIns="91440" tIns="45720" rIns="91440" bIns="45720" anchor="t">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lgn="just">
              <a:buNone/>
            </a:pPr>
            <a:endParaRPr lang="fr-FR" sz="2000" dirty="0">
              <a:solidFill>
                <a:srgbClr val="203242"/>
              </a:solidFill>
            </a:endParaRPr>
          </a:p>
        </p:txBody>
      </p:sp>
      <p:sp>
        <p:nvSpPr>
          <p:cNvPr id="9" name="Espace réservé du contenu 2">
            <a:extLst>
              <a:ext uri="{FF2B5EF4-FFF2-40B4-BE49-F238E27FC236}">
                <a16:creationId xmlns:a16="http://schemas.microsoft.com/office/drawing/2014/main" id="{1E49A669-E642-16A1-A2B1-DC9F86876E28}"/>
              </a:ext>
            </a:extLst>
          </p:cNvPr>
          <p:cNvSpPr txBox="1">
            <a:spLocks/>
          </p:cNvSpPr>
          <p:nvPr/>
        </p:nvSpPr>
        <p:spPr>
          <a:xfrm>
            <a:off x="625561" y="1202248"/>
            <a:ext cx="10829165" cy="1962116"/>
          </a:xfrm>
          <a:prstGeom prst="rect">
            <a:avLst/>
          </a:prstGeom>
        </p:spPr>
        <p:txBody>
          <a:bodyPr lIns="91440" tIns="45720" rIns="91440" bIns="45720" anchor="t">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lgn="just">
              <a:buNone/>
            </a:pPr>
            <a:endParaRPr lang="fr-FR" sz="2000" dirty="0">
              <a:solidFill>
                <a:srgbClr val="203242"/>
              </a:solidFill>
            </a:endParaRPr>
          </a:p>
        </p:txBody>
      </p:sp>
      <p:sp>
        <p:nvSpPr>
          <p:cNvPr id="2" name="ZoneTexte 1"/>
          <p:cNvSpPr txBox="1"/>
          <p:nvPr/>
        </p:nvSpPr>
        <p:spPr>
          <a:xfrm>
            <a:off x="838200" y="1218958"/>
            <a:ext cx="10896684" cy="5078313"/>
          </a:xfrm>
          <a:prstGeom prst="rect">
            <a:avLst/>
          </a:prstGeom>
          <a:noFill/>
        </p:spPr>
        <p:txBody>
          <a:bodyPr wrap="square" rtlCol="0">
            <a:spAutoFit/>
          </a:bodyPr>
          <a:lstStyle/>
          <a:p>
            <a:r>
              <a:rPr lang="fr-FR" dirty="0"/>
              <a:t>Désormais, ce contrôle s’applique également aux </a:t>
            </a:r>
            <a:r>
              <a:rPr lang="fr-FR" b="1" dirty="0"/>
              <a:t>professionnels et bénévoles intervenant auprès des personnes âgées et des personnes en situation de handicap, y compris auprès des enfants en situation de handicap. </a:t>
            </a:r>
            <a:r>
              <a:rPr lang="fr-FR" i="1" dirty="0"/>
              <a:t>(</a:t>
            </a:r>
            <a:r>
              <a:rPr lang="fr-FR" i="1" u="sng" dirty="0"/>
              <a:t>décret n°2026-324 du 28 avril 2026) :</a:t>
            </a:r>
            <a:endParaRPr lang="fr-FR" i="1" dirty="0"/>
          </a:p>
          <a:p>
            <a:r>
              <a:rPr lang="fr-FR" dirty="0"/>
              <a:t> </a:t>
            </a:r>
          </a:p>
          <a:p>
            <a:pPr marL="285750" lvl="0" indent="-285750" algn="just">
              <a:buFont typeface="Arial" panose="020B0604020202020204" pitchFamily="34" charset="0"/>
              <a:buChar char="•"/>
            </a:pPr>
            <a:r>
              <a:rPr lang="fr-FR" dirty="0"/>
              <a:t>Les personnes exploitant, dirigeant, intervenant ou exerçant une activité au sein des établissements, services ou lieux de vie et d’accueil,</a:t>
            </a:r>
          </a:p>
          <a:p>
            <a:pPr marL="285750" lvl="0" indent="-285750" algn="just">
              <a:buFont typeface="Arial" panose="020B0604020202020204" pitchFamily="34" charset="0"/>
              <a:buChar char="•"/>
            </a:pPr>
            <a:r>
              <a:rPr lang="fr-FR" dirty="0"/>
              <a:t>Les accueillants familiaux dans les champs du handicap, des personnes âgées,</a:t>
            </a:r>
          </a:p>
          <a:p>
            <a:pPr marL="285750" lvl="0" indent="-285750" algn="just">
              <a:buFont typeface="Arial" panose="020B0604020202020204" pitchFamily="34" charset="0"/>
              <a:buChar char="•"/>
            </a:pPr>
            <a:r>
              <a:rPr lang="fr-FR" dirty="0"/>
              <a:t>Les professionnels de la protection juridique des majeurs.</a:t>
            </a:r>
          </a:p>
          <a:p>
            <a:pPr algn="just"/>
            <a:endParaRPr lang="fr-FR" dirty="0"/>
          </a:p>
          <a:p>
            <a:pPr algn="just"/>
            <a:r>
              <a:rPr lang="fr-FR" dirty="0"/>
              <a:t>Le décret prévoit que ces personnes peuvent solliciter une attestation d'honorabilité, délivrée après vérification du bulletin n° 2 du casier judiciaire et du fichier judiciaire national automatisé des auteurs d'infractions sexuelles ou violente.</a:t>
            </a:r>
          </a:p>
          <a:p>
            <a:pPr algn="just"/>
            <a:endParaRPr lang="fr-FR" dirty="0"/>
          </a:p>
          <a:p>
            <a:pPr algn="just"/>
            <a:r>
              <a:rPr lang="fr-FR" dirty="0"/>
              <a:t>La possession et l'authenticité de cette attestation doivent être vérifiées avant le début de l'exercice de l'activité, puis à intervalles réguliers lors de cet exercice. Elle devient caduque si la personne fait l'objet d'une condamnation définitive donnant lieu à une inscription au bulletin n° 2 de son casier judiciaire ou au FIJAIS.</a:t>
            </a:r>
          </a:p>
          <a:p>
            <a:pPr algn="just"/>
            <a:endParaRPr lang="fr-FR" dirty="0"/>
          </a:p>
        </p:txBody>
      </p:sp>
      <p:sp>
        <p:nvSpPr>
          <p:cNvPr id="8" name="Parchemin : horizontal 1">
            <a:extLst>
              <a:ext uri="{FF2B5EF4-FFF2-40B4-BE49-F238E27FC236}">
                <a16:creationId xmlns:a16="http://schemas.microsoft.com/office/drawing/2014/main" id="{9483FBBC-F1A1-ECE5-7C87-D9AE50BA82AD}"/>
              </a:ext>
            </a:extLst>
          </p:cNvPr>
          <p:cNvSpPr/>
          <p:nvPr/>
        </p:nvSpPr>
        <p:spPr>
          <a:xfrm>
            <a:off x="3728906" y="6005389"/>
            <a:ext cx="3791572" cy="808613"/>
          </a:xfrm>
          <a:prstGeom prst="horizontalScroll">
            <a:avLst/>
          </a:prstGeom>
          <a:solidFill>
            <a:srgbClr val="9BAAB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a:t>troisième trimestre 2026</a:t>
            </a:r>
            <a:endParaRPr lang="fr-FR" b="1" dirty="0">
              <a:solidFill>
                <a:schemeClr val="tx2"/>
              </a:solidFill>
              <a:latin typeface="Avenir Medium" panose="02000603020000020003"/>
            </a:endParaRPr>
          </a:p>
        </p:txBody>
      </p:sp>
    </p:spTree>
    <p:extLst>
      <p:ext uri="{BB962C8B-B14F-4D97-AF65-F5344CB8AC3E}">
        <p14:creationId xmlns:p14="http://schemas.microsoft.com/office/powerpoint/2010/main" val="216446846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609600" y="463296"/>
            <a:ext cx="463296" cy="463296"/>
          </a:xfrm>
          <a:prstGeom prst="rect">
            <a:avLst/>
          </a:prstGeom>
          <a:solidFill>
            <a:srgbClr val="242A54"/>
          </a:solidFill>
          <a:ln w="12700">
            <a:solidFill>
              <a:srgbClr val="242A54"/>
            </a:solidFill>
            <a:prstDash val="solid"/>
          </a:ln>
        </p:spPr>
      </p:sp>
      <p:sp>
        <p:nvSpPr>
          <p:cNvPr id="3" name="Text 1"/>
          <p:cNvSpPr/>
          <p:nvPr/>
        </p:nvSpPr>
        <p:spPr>
          <a:xfrm>
            <a:off x="609600" y="463296"/>
            <a:ext cx="463296" cy="463296"/>
          </a:xfrm>
          <a:prstGeom prst="rect">
            <a:avLst/>
          </a:prstGeom>
          <a:noFill/>
          <a:ln/>
        </p:spPr>
        <p:txBody>
          <a:bodyPr wrap="square" lIns="0" tIns="0" rIns="0" bIns="0" rtlCol="0" anchor="ctr"/>
          <a:lstStyle/>
          <a:p>
            <a:pPr algn="ctr"/>
            <a:r>
              <a:rPr lang="fr-FR" sz="1333" b="1" dirty="0">
                <a:solidFill>
                  <a:srgbClr val="FFFFFF"/>
                </a:solidFill>
                <a:latin typeface="Calibri" pitchFamily="34" charset="0"/>
                <a:ea typeface="Calibri" pitchFamily="34" charset="-122"/>
                <a:cs typeface="Calibri" pitchFamily="34" charset="-120"/>
              </a:rPr>
              <a:t>02</a:t>
            </a:r>
            <a:endParaRPr lang="fr-FR" sz="1333" dirty="0"/>
          </a:p>
        </p:txBody>
      </p:sp>
      <p:sp>
        <p:nvSpPr>
          <p:cNvPr id="4" name="Text 2"/>
          <p:cNvSpPr/>
          <p:nvPr/>
        </p:nvSpPr>
        <p:spPr>
          <a:xfrm>
            <a:off x="1219200" y="463296"/>
            <a:ext cx="10363200" cy="463296"/>
          </a:xfrm>
          <a:prstGeom prst="rect">
            <a:avLst/>
          </a:prstGeom>
          <a:noFill/>
          <a:ln/>
        </p:spPr>
        <p:txBody>
          <a:bodyPr wrap="square" rtlCol="0" anchor="ctr"/>
          <a:lstStyle/>
          <a:p>
            <a:r>
              <a:rPr lang="fr-FR" sz="2667" b="1" dirty="0">
                <a:solidFill>
                  <a:srgbClr val="242A54"/>
                </a:solidFill>
                <a:latin typeface="Calibri" pitchFamily="34" charset="0"/>
                <a:ea typeface="Calibri" pitchFamily="34" charset="-122"/>
                <a:cs typeface="Calibri" pitchFamily="34" charset="-120"/>
              </a:rPr>
              <a:t>Etat de la menace numérique</a:t>
            </a:r>
            <a:endParaRPr lang="fr-FR" sz="2667" dirty="0"/>
          </a:p>
        </p:txBody>
      </p:sp>
      <p:sp>
        <p:nvSpPr>
          <p:cNvPr id="5" name="Shape 3"/>
          <p:cNvSpPr/>
          <p:nvPr/>
        </p:nvSpPr>
        <p:spPr>
          <a:xfrm>
            <a:off x="609600" y="999744"/>
            <a:ext cx="10972800" cy="0"/>
          </a:xfrm>
          <a:prstGeom prst="line">
            <a:avLst/>
          </a:prstGeom>
          <a:noFill/>
          <a:ln w="19050">
            <a:solidFill>
              <a:srgbClr val="AD1225"/>
            </a:solidFill>
            <a:prstDash val="solid"/>
          </a:ln>
        </p:spPr>
      </p:sp>
      <p:sp>
        <p:nvSpPr>
          <p:cNvPr id="6" name="Shape 4"/>
          <p:cNvSpPr/>
          <p:nvPr/>
        </p:nvSpPr>
        <p:spPr>
          <a:xfrm>
            <a:off x="609600" y="1341120"/>
            <a:ext cx="3413760" cy="1889760"/>
          </a:xfrm>
          <a:prstGeom prst="rect">
            <a:avLst/>
          </a:prstGeom>
          <a:solidFill>
            <a:srgbClr val="F2F2F4"/>
          </a:solidFill>
          <a:ln w="6350">
            <a:solidFill>
              <a:srgbClr val="DCDCE0"/>
            </a:solidFill>
            <a:prstDash val="solid"/>
          </a:ln>
        </p:spPr>
      </p:sp>
      <p:sp>
        <p:nvSpPr>
          <p:cNvPr id="7" name="Text 5"/>
          <p:cNvSpPr/>
          <p:nvPr/>
        </p:nvSpPr>
        <p:spPr>
          <a:xfrm>
            <a:off x="609600" y="1402080"/>
            <a:ext cx="3413760" cy="914400"/>
          </a:xfrm>
          <a:prstGeom prst="rect">
            <a:avLst/>
          </a:prstGeom>
          <a:noFill/>
          <a:ln/>
        </p:spPr>
        <p:txBody>
          <a:bodyPr wrap="square" rtlCol="0" anchor="ctr"/>
          <a:lstStyle/>
          <a:p>
            <a:pPr algn="ctr"/>
            <a:r>
              <a:rPr lang="fr-FR" sz="4800" b="1">
                <a:solidFill>
                  <a:srgbClr val="242A54"/>
                </a:solidFill>
                <a:latin typeface="Calibri" pitchFamily="34" charset="0"/>
                <a:ea typeface="Calibri" pitchFamily="34" charset="-122"/>
                <a:cs typeface="Calibri" pitchFamily="34" charset="-120"/>
              </a:rPr>
              <a:t>1 366</a:t>
            </a:r>
            <a:endParaRPr lang="fr-FR" sz="4800"/>
          </a:p>
        </p:txBody>
      </p:sp>
      <p:sp>
        <p:nvSpPr>
          <p:cNvPr id="8" name="Text 6"/>
          <p:cNvSpPr/>
          <p:nvPr/>
        </p:nvSpPr>
        <p:spPr>
          <a:xfrm>
            <a:off x="792480" y="2292096"/>
            <a:ext cx="3048000" cy="877824"/>
          </a:xfrm>
          <a:prstGeom prst="rect">
            <a:avLst/>
          </a:prstGeom>
          <a:noFill/>
          <a:ln/>
        </p:spPr>
        <p:txBody>
          <a:bodyPr wrap="square" rtlCol="0" anchor="ctr"/>
          <a:lstStyle/>
          <a:p>
            <a:pPr algn="ctr"/>
            <a:r>
              <a:rPr lang="fr-FR" sz="1333" dirty="0">
                <a:solidFill>
                  <a:srgbClr val="494958"/>
                </a:solidFill>
                <a:latin typeface="Calibri" pitchFamily="34" charset="0"/>
                <a:ea typeface="Calibri" pitchFamily="34" charset="-122"/>
                <a:cs typeface="Calibri" pitchFamily="34" charset="-120"/>
              </a:rPr>
              <a:t>incidents cyber ont été portés à connaissance de l’ANSSI en 2025</a:t>
            </a:r>
            <a:r>
              <a:rPr lang="fr-FR" sz="1333" baseline="30000" dirty="0">
                <a:solidFill>
                  <a:srgbClr val="494958"/>
                </a:solidFill>
                <a:latin typeface="Calibri" pitchFamily="34" charset="0"/>
                <a:ea typeface="Calibri" pitchFamily="34" charset="-122"/>
                <a:cs typeface="Calibri" pitchFamily="34" charset="-120"/>
                <a:hlinkClick r:id="rId3"/>
              </a:rPr>
              <a:t>1</a:t>
            </a:r>
            <a:endParaRPr lang="fr-FR" sz="1333" baseline="30000" dirty="0"/>
          </a:p>
        </p:txBody>
      </p:sp>
      <p:sp>
        <p:nvSpPr>
          <p:cNvPr id="9" name="Shape 7"/>
          <p:cNvSpPr/>
          <p:nvPr/>
        </p:nvSpPr>
        <p:spPr>
          <a:xfrm>
            <a:off x="4389120" y="1341120"/>
            <a:ext cx="3413760" cy="1889760"/>
          </a:xfrm>
          <a:prstGeom prst="rect">
            <a:avLst/>
          </a:prstGeom>
          <a:solidFill>
            <a:srgbClr val="F2F2F4"/>
          </a:solidFill>
          <a:ln w="6350">
            <a:solidFill>
              <a:srgbClr val="DCDCE0"/>
            </a:solidFill>
            <a:prstDash val="solid"/>
          </a:ln>
        </p:spPr>
      </p:sp>
      <p:sp>
        <p:nvSpPr>
          <p:cNvPr id="10" name="Text 8"/>
          <p:cNvSpPr/>
          <p:nvPr/>
        </p:nvSpPr>
        <p:spPr>
          <a:xfrm>
            <a:off x="4389120" y="1402080"/>
            <a:ext cx="3413760" cy="914400"/>
          </a:xfrm>
          <a:prstGeom prst="rect">
            <a:avLst/>
          </a:prstGeom>
          <a:noFill/>
          <a:ln/>
        </p:spPr>
        <p:txBody>
          <a:bodyPr wrap="square" rtlCol="0" anchor="ctr"/>
          <a:lstStyle/>
          <a:p>
            <a:pPr algn="ctr"/>
            <a:r>
              <a:rPr lang="fr-FR" sz="4800" b="1" dirty="0">
                <a:solidFill>
                  <a:srgbClr val="242A54"/>
                </a:solidFill>
                <a:latin typeface="Calibri" pitchFamily="34" charset="0"/>
                <a:ea typeface="Calibri" pitchFamily="34" charset="-122"/>
                <a:cs typeface="Calibri" pitchFamily="34" charset="-120"/>
              </a:rPr>
              <a:t>24 %</a:t>
            </a:r>
            <a:endParaRPr lang="fr-FR" sz="4800" dirty="0"/>
          </a:p>
        </p:txBody>
      </p:sp>
      <p:sp>
        <p:nvSpPr>
          <p:cNvPr id="11" name="Text 9"/>
          <p:cNvSpPr/>
          <p:nvPr/>
        </p:nvSpPr>
        <p:spPr>
          <a:xfrm>
            <a:off x="4572000" y="2292096"/>
            <a:ext cx="3048000" cy="877824"/>
          </a:xfrm>
          <a:prstGeom prst="rect">
            <a:avLst/>
          </a:prstGeom>
          <a:noFill/>
          <a:ln/>
        </p:spPr>
        <p:txBody>
          <a:bodyPr wrap="square" rtlCol="0" anchor="ctr"/>
          <a:lstStyle/>
          <a:p>
            <a:pPr algn="ctr"/>
            <a:r>
              <a:rPr lang="fr-FR" sz="1333" dirty="0">
                <a:solidFill>
                  <a:srgbClr val="494958"/>
                </a:solidFill>
                <a:latin typeface="Calibri" pitchFamily="34" charset="0"/>
                <a:ea typeface="Calibri" pitchFamily="34" charset="-122"/>
                <a:cs typeface="Calibri" pitchFamily="34" charset="-120"/>
              </a:rPr>
              <a:t>des incidents cyber concerne</a:t>
            </a:r>
            <a:r>
              <a:rPr lang="fr-FR" sz="1333" dirty="0"/>
              <a:t> </a:t>
            </a:r>
            <a:r>
              <a:rPr lang="fr-FR" sz="1333" dirty="0">
                <a:solidFill>
                  <a:srgbClr val="494958"/>
                </a:solidFill>
                <a:latin typeface="Calibri" pitchFamily="34" charset="0"/>
                <a:ea typeface="Calibri" pitchFamily="34" charset="-122"/>
                <a:cs typeface="Calibri" pitchFamily="34" charset="-120"/>
              </a:rPr>
              <a:t>les collectivités territoriales</a:t>
            </a:r>
            <a:r>
              <a:rPr lang="fr-FR" sz="1333" baseline="30000" dirty="0">
                <a:solidFill>
                  <a:srgbClr val="494958"/>
                </a:solidFill>
                <a:latin typeface="Calibri" pitchFamily="34" charset="0"/>
                <a:ea typeface="Calibri" pitchFamily="34" charset="-122"/>
                <a:cs typeface="Calibri" pitchFamily="34" charset="-120"/>
                <a:hlinkClick r:id="rId3"/>
              </a:rPr>
              <a:t>1</a:t>
            </a:r>
            <a:endParaRPr lang="fr-FR" sz="1333" dirty="0"/>
          </a:p>
        </p:txBody>
      </p:sp>
      <p:sp>
        <p:nvSpPr>
          <p:cNvPr id="12" name="Shape 10"/>
          <p:cNvSpPr/>
          <p:nvPr/>
        </p:nvSpPr>
        <p:spPr>
          <a:xfrm>
            <a:off x="8168640" y="1341120"/>
            <a:ext cx="3413760" cy="1889760"/>
          </a:xfrm>
          <a:prstGeom prst="rect">
            <a:avLst/>
          </a:prstGeom>
          <a:solidFill>
            <a:srgbClr val="F2F2F4"/>
          </a:solidFill>
          <a:ln w="6350">
            <a:solidFill>
              <a:srgbClr val="DCDCE0"/>
            </a:solidFill>
            <a:prstDash val="solid"/>
          </a:ln>
        </p:spPr>
      </p:sp>
      <p:sp>
        <p:nvSpPr>
          <p:cNvPr id="13" name="Text 11"/>
          <p:cNvSpPr/>
          <p:nvPr/>
        </p:nvSpPr>
        <p:spPr>
          <a:xfrm>
            <a:off x="8168640" y="1402080"/>
            <a:ext cx="3413760" cy="914400"/>
          </a:xfrm>
          <a:prstGeom prst="rect">
            <a:avLst/>
          </a:prstGeom>
          <a:noFill/>
          <a:ln/>
        </p:spPr>
        <p:txBody>
          <a:bodyPr wrap="square" rtlCol="0" anchor="ctr"/>
          <a:lstStyle/>
          <a:p>
            <a:pPr algn="ctr"/>
            <a:r>
              <a:rPr lang="fr-FR" sz="4800" b="1" dirty="0">
                <a:solidFill>
                  <a:srgbClr val="242A54"/>
                </a:solidFill>
                <a:latin typeface="Calibri" pitchFamily="34" charset="0"/>
                <a:ea typeface="Calibri" pitchFamily="34" charset="-122"/>
                <a:cs typeface="Calibri" pitchFamily="34" charset="-120"/>
              </a:rPr>
              <a:t>+45 %</a:t>
            </a:r>
            <a:endParaRPr lang="fr-FR" sz="4800" dirty="0"/>
          </a:p>
        </p:txBody>
      </p:sp>
      <p:sp>
        <p:nvSpPr>
          <p:cNvPr id="14" name="Text 12"/>
          <p:cNvSpPr/>
          <p:nvPr/>
        </p:nvSpPr>
        <p:spPr>
          <a:xfrm>
            <a:off x="8351520" y="2292096"/>
            <a:ext cx="3048000" cy="877824"/>
          </a:xfrm>
          <a:prstGeom prst="rect">
            <a:avLst/>
          </a:prstGeom>
          <a:noFill/>
          <a:ln/>
        </p:spPr>
        <p:txBody>
          <a:bodyPr wrap="square" rtlCol="0" anchor="ctr"/>
          <a:lstStyle/>
          <a:p>
            <a:pPr algn="ctr"/>
            <a:r>
              <a:rPr lang="fr-FR" sz="1333" dirty="0">
                <a:solidFill>
                  <a:srgbClr val="494958"/>
                </a:solidFill>
                <a:latin typeface="Calibri" pitchFamily="34" charset="0"/>
                <a:ea typeface="Calibri" pitchFamily="34" charset="-122"/>
                <a:cs typeface="Calibri" pitchFamily="34" charset="-120"/>
              </a:rPr>
              <a:t>de violation de données déclarés</a:t>
            </a:r>
            <a:endParaRPr lang="fr-FR" sz="1333" dirty="0"/>
          </a:p>
          <a:p>
            <a:pPr algn="ctr"/>
            <a:r>
              <a:rPr lang="fr-FR" sz="1333" dirty="0">
                <a:solidFill>
                  <a:srgbClr val="494958"/>
                </a:solidFill>
                <a:latin typeface="Calibri" pitchFamily="34" charset="0"/>
                <a:ea typeface="Calibri" pitchFamily="34" charset="-122"/>
                <a:cs typeface="Calibri" pitchFamily="34" charset="-120"/>
              </a:rPr>
              <a:t>à la CNIL en 2025</a:t>
            </a:r>
            <a:r>
              <a:rPr lang="fr-FR" sz="1333" baseline="30000" dirty="0">
                <a:solidFill>
                  <a:srgbClr val="494958"/>
                </a:solidFill>
                <a:latin typeface="Calibri" pitchFamily="34" charset="0"/>
                <a:ea typeface="Calibri" pitchFamily="34" charset="-122"/>
                <a:cs typeface="Calibri" pitchFamily="34" charset="-120"/>
                <a:hlinkClick r:id="rId4"/>
              </a:rPr>
              <a:t>2</a:t>
            </a:r>
            <a:endParaRPr lang="fr-FR" sz="1333" baseline="30000" dirty="0"/>
          </a:p>
        </p:txBody>
      </p:sp>
      <p:sp>
        <p:nvSpPr>
          <p:cNvPr id="15" name="Shape 13"/>
          <p:cNvSpPr/>
          <p:nvPr/>
        </p:nvSpPr>
        <p:spPr>
          <a:xfrm>
            <a:off x="609600" y="3608832"/>
            <a:ext cx="243840" cy="48768"/>
          </a:xfrm>
          <a:prstGeom prst="rect">
            <a:avLst/>
          </a:prstGeom>
          <a:solidFill>
            <a:srgbClr val="AD1225"/>
          </a:solidFill>
          <a:ln w="12700">
            <a:solidFill>
              <a:srgbClr val="AD1225"/>
            </a:solidFill>
            <a:prstDash val="solid"/>
          </a:ln>
        </p:spPr>
      </p:sp>
      <p:sp>
        <p:nvSpPr>
          <p:cNvPr id="16" name="Text 14"/>
          <p:cNvSpPr/>
          <p:nvPr/>
        </p:nvSpPr>
        <p:spPr>
          <a:xfrm>
            <a:off x="999744" y="3474720"/>
            <a:ext cx="10607040" cy="365760"/>
          </a:xfrm>
          <a:prstGeom prst="rect">
            <a:avLst/>
          </a:prstGeom>
          <a:noFill/>
          <a:ln/>
        </p:spPr>
        <p:txBody>
          <a:bodyPr wrap="square" rtlCol="0" anchor="ctr"/>
          <a:lstStyle/>
          <a:p>
            <a:r>
              <a:rPr lang="fr-FR" sz="1600" b="1" dirty="0">
                <a:solidFill>
                  <a:srgbClr val="242A54"/>
                </a:solidFill>
                <a:latin typeface="Calibri" pitchFamily="34" charset="0"/>
                <a:ea typeface="Calibri" pitchFamily="34" charset="-122"/>
                <a:cs typeface="Calibri" pitchFamily="34" charset="-120"/>
              </a:rPr>
              <a:t>La maturité cyber des collectivités est loin d’être opérationnelle</a:t>
            </a:r>
            <a:r>
              <a:rPr lang="fr-FR" sz="1600" b="1" baseline="30000" dirty="0">
                <a:solidFill>
                  <a:srgbClr val="242A54"/>
                </a:solidFill>
                <a:latin typeface="Calibri" pitchFamily="34" charset="0"/>
                <a:ea typeface="Calibri" pitchFamily="34" charset="-122"/>
                <a:cs typeface="Calibri" pitchFamily="34" charset="-120"/>
                <a:hlinkClick r:id="rId5"/>
              </a:rPr>
              <a:t>3</a:t>
            </a:r>
            <a:endParaRPr lang="fr-FR" sz="1600" baseline="30000" dirty="0"/>
          </a:p>
        </p:txBody>
      </p:sp>
      <p:sp>
        <p:nvSpPr>
          <p:cNvPr id="17" name="Text 15"/>
          <p:cNvSpPr/>
          <p:nvPr/>
        </p:nvSpPr>
        <p:spPr>
          <a:xfrm>
            <a:off x="999744" y="3816096"/>
            <a:ext cx="10607040" cy="560832"/>
          </a:xfrm>
          <a:prstGeom prst="rect">
            <a:avLst/>
          </a:prstGeom>
          <a:noFill/>
          <a:ln/>
        </p:spPr>
        <p:txBody>
          <a:bodyPr wrap="square" rtlCol="0" anchor="ctr"/>
          <a:lstStyle/>
          <a:p>
            <a:r>
              <a:rPr lang="fr-FR" sz="1400" dirty="0">
                <a:solidFill>
                  <a:srgbClr val="494958"/>
                </a:solidFill>
                <a:latin typeface="Calibri" pitchFamily="34" charset="0"/>
                <a:ea typeface="Calibri" pitchFamily="34" charset="-122"/>
                <a:cs typeface="Calibri" pitchFamily="34" charset="-120"/>
              </a:rPr>
              <a:t>Si les enjeux de cybersécurité sont perçus comme importants pour l’ensemble des collectivités, les moyens (budgets, effectifs, etc.) dont elles disposent, sont corrélés au nombre d’habitants administrés.</a:t>
            </a:r>
            <a:endParaRPr lang="fr-FR" sz="1400" dirty="0"/>
          </a:p>
        </p:txBody>
      </p:sp>
      <p:sp>
        <p:nvSpPr>
          <p:cNvPr id="18" name="Shape 16"/>
          <p:cNvSpPr/>
          <p:nvPr/>
        </p:nvSpPr>
        <p:spPr>
          <a:xfrm>
            <a:off x="609600" y="4608576"/>
            <a:ext cx="243840" cy="48768"/>
          </a:xfrm>
          <a:prstGeom prst="rect">
            <a:avLst/>
          </a:prstGeom>
          <a:solidFill>
            <a:srgbClr val="AD1225"/>
          </a:solidFill>
          <a:ln w="12700">
            <a:solidFill>
              <a:srgbClr val="AD1225"/>
            </a:solidFill>
            <a:prstDash val="solid"/>
          </a:ln>
        </p:spPr>
      </p:sp>
      <p:sp>
        <p:nvSpPr>
          <p:cNvPr id="19" name="Text 17"/>
          <p:cNvSpPr/>
          <p:nvPr/>
        </p:nvSpPr>
        <p:spPr>
          <a:xfrm>
            <a:off x="999744" y="4474464"/>
            <a:ext cx="10607040" cy="365760"/>
          </a:xfrm>
          <a:prstGeom prst="rect">
            <a:avLst/>
          </a:prstGeom>
          <a:noFill/>
          <a:ln/>
        </p:spPr>
        <p:txBody>
          <a:bodyPr wrap="square" rtlCol="0" anchor="ctr"/>
          <a:lstStyle/>
          <a:p>
            <a:r>
              <a:rPr lang="fr-FR" sz="1600" b="1" dirty="0">
                <a:solidFill>
                  <a:srgbClr val="242A54"/>
                </a:solidFill>
                <a:latin typeface="Calibri" pitchFamily="34" charset="0"/>
                <a:ea typeface="Calibri" pitchFamily="34" charset="-122"/>
                <a:cs typeface="Calibri" pitchFamily="34" charset="-120"/>
              </a:rPr>
              <a:t>Toutes les tailles de communes et d’EPCI sont ciblées</a:t>
            </a:r>
            <a:endParaRPr lang="fr-FR" sz="1600" dirty="0"/>
          </a:p>
        </p:txBody>
      </p:sp>
      <p:sp>
        <p:nvSpPr>
          <p:cNvPr id="20" name="Text 18"/>
          <p:cNvSpPr/>
          <p:nvPr/>
        </p:nvSpPr>
        <p:spPr>
          <a:xfrm>
            <a:off x="999744" y="4815840"/>
            <a:ext cx="10607040" cy="560832"/>
          </a:xfrm>
          <a:prstGeom prst="rect">
            <a:avLst/>
          </a:prstGeom>
          <a:noFill/>
          <a:ln/>
        </p:spPr>
        <p:txBody>
          <a:bodyPr wrap="square" rtlCol="0" anchor="ctr"/>
          <a:lstStyle/>
          <a:p>
            <a:r>
              <a:rPr lang="fr-FR" sz="1400" dirty="0">
                <a:solidFill>
                  <a:srgbClr val="494958"/>
                </a:solidFill>
                <a:latin typeface="Calibri" pitchFamily="34" charset="0"/>
                <a:ea typeface="Calibri" pitchFamily="34" charset="-122"/>
                <a:cs typeface="Calibri" pitchFamily="34" charset="-120"/>
              </a:rPr>
              <a:t>Les cyberattaques exploitent des vulnérabilités, qui peuvent être locales ou chez des prestataires. Les conséquences peuvent être lourdes : interruption des services publics, captations de données sensibles ou encore pertes financières significatives. </a:t>
            </a:r>
            <a:endParaRPr lang="fr-FR" sz="1400" dirty="0"/>
          </a:p>
        </p:txBody>
      </p:sp>
      <p:sp>
        <p:nvSpPr>
          <p:cNvPr id="21" name="Shape 19"/>
          <p:cNvSpPr/>
          <p:nvPr/>
        </p:nvSpPr>
        <p:spPr>
          <a:xfrm>
            <a:off x="609600" y="5608320"/>
            <a:ext cx="243840" cy="48768"/>
          </a:xfrm>
          <a:prstGeom prst="rect">
            <a:avLst/>
          </a:prstGeom>
          <a:solidFill>
            <a:srgbClr val="AD1225"/>
          </a:solidFill>
          <a:ln w="12700">
            <a:solidFill>
              <a:srgbClr val="AD1225"/>
            </a:solidFill>
            <a:prstDash val="solid"/>
          </a:ln>
        </p:spPr>
      </p:sp>
      <p:sp>
        <p:nvSpPr>
          <p:cNvPr id="22" name="Text 20"/>
          <p:cNvSpPr/>
          <p:nvPr/>
        </p:nvSpPr>
        <p:spPr>
          <a:xfrm>
            <a:off x="999744" y="5474208"/>
            <a:ext cx="10607040" cy="365760"/>
          </a:xfrm>
          <a:prstGeom prst="rect">
            <a:avLst/>
          </a:prstGeom>
          <a:noFill/>
          <a:ln/>
        </p:spPr>
        <p:txBody>
          <a:bodyPr wrap="square" rtlCol="0" anchor="ctr"/>
          <a:lstStyle/>
          <a:p>
            <a:r>
              <a:rPr lang="fr-FR" sz="1600" b="1">
                <a:solidFill>
                  <a:srgbClr val="242A54"/>
                </a:solidFill>
                <a:latin typeface="Calibri" pitchFamily="34" charset="0"/>
                <a:ea typeface="Calibri" pitchFamily="34" charset="-122"/>
                <a:cs typeface="Calibri" pitchFamily="34" charset="-120"/>
              </a:rPr>
              <a:t>Responsabilité directe des élus</a:t>
            </a:r>
            <a:endParaRPr lang="fr-FR" sz="1600"/>
          </a:p>
        </p:txBody>
      </p:sp>
      <p:sp>
        <p:nvSpPr>
          <p:cNvPr id="23" name="Text 21"/>
          <p:cNvSpPr/>
          <p:nvPr/>
        </p:nvSpPr>
        <p:spPr>
          <a:xfrm>
            <a:off x="999744" y="5815584"/>
            <a:ext cx="10607040" cy="560832"/>
          </a:xfrm>
          <a:prstGeom prst="rect">
            <a:avLst/>
          </a:prstGeom>
          <a:noFill/>
          <a:ln/>
        </p:spPr>
        <p:txBody>
          <a:bodyPr wrap="square" rtlCol="0" anchor="ctr"/>
          <a:lstStyle/>
          <a:p>
            <a:r>
              <a:rPr lang="fr-FR" sz="1400" dirty="0">
                <a:solidFill>
                  <a:srgbClr val="494958"/>
                </a:solidFill>
                <a:latin typeface="Calibri" pitchFamily="34" charset="0"/>
                <a:ea typeface="Calibri" pitchFamily="34" charset="-122"/>
                <a:cs typeface="Calibri" pitchFamily="34" charset="-120"/>
              </a:rPr>
              <a:t>Le maire est responsable de traitement au sens du RGPD. Il répond devant la CNIL et, le cas échéant, devant les tribunaux en cas de manquement.</a:t>
            </a:r>
          </a:p>
        </p:txBody>
      </p:sp>
      <p:sp>
        <p:nvSpPr>
          <p:cNvPr id="24" name="Shape 22"/>
          <p:cNvSpPr/>
          <p:nvPr/>
        </p:nvSpPr>
        <p:spPr>
          <a:xfrm>
            <a:off x="609600" y="6461760"/>
            <a:ext cx="10972800" cy="0"/>
          </a:xfrm>
          <a:prstGeom prst="line">
            <a:avLst/>
          </a:prstGeom>
          <a:noFill/>
          <a:ln w="10160">
            <a:solidFill>
              <a:srgbClr val="DCDCE0"/>
            </a:solidFill>
            <a:prstDash val="solid"/>
          </a:ln>
        </p:spPr>
      </p:sp>
      <p:sp>
        <p:nvSpPr>
          <p:cNvPr id="25" name="Text 23"/>
          <p:cNvSpPr/>
          <p:nvPr/>
        </p:nvSpPr>
        <p:spPr>
          <a:xfrm>
            <a:off x="609600" y="6559296"/>
            <a:ext cx="8534400" cy="304800"/>
          </a:xfrm>
          <a:prstGeom prst="rect">
            <a:avLst/>
          </a:prstGeom>
          <a:noFill/>
          <a:ln/>
        </p:spPr>
        <p:txBody>
          <a:bodyPr wrap="square" rtlCol="0" anchor="ctr"/>
          <a:lstStyle/>
          <a:p>
            <a:r>
              <a:rPr lang="fr-FR" sz="1067" dirty="0">
                <a:solidFill>
                  <a:srgbClr val="494958"/>
                </a:solidFill>
                <a:latin typeface="Calibri" pitchFamily="34" charset="0"/>
                <a:ea typeface="Calibri" pitchFamily="34" charset="-122"/>
                <a:cs typeface="Calibri" pitchFamily="34" charset="-120"/>
              </a:rPr>
              <a:t>02  Etat de la menace numérique</a:t>
            </a:r>
          </a:p>
        </p:txBody>
      </p:sp>
      <p:sp>
        <p:nvSpPr>
          <p:cNvPr id="26" name="Text 24"/>
          <p:cNvSpPr/>
          <p:nvPr/>
        </p:nvSpPr>
        <p:spPr>
          <a:xfrm>
            <a:off x="8534400" y="6559296"/>
            <a:ext cx="3048000" cy="304800"/>
          </a:xfrm>
          <a:prstGeom prst="rect">
            <a:avLst/>
          </a:prstGeom>
          <a:noFill/>
          <a:ln/>
        </p:spPr>
        <p:txBody>
          <a:bodyPr wrap="square" rtlCol="0" anchor="ctr"/>
          <a:lstStyle/>
          <a:p>
            <a:pPr algn="r"/>
            <a:r>
              <a:rPr lang="fr-FR" sz="1067" dirty="0">
                <a:solidFill>
                  <a:srgbClr val="494958"/>
                </a:solidFill>
                <a:latin typeface="Calibri" pitchFamily="34" charset="0"/>
                <a:ea typeface="Calibri" pitchFamily="34" charset="-122"/>
                <a:cs typeface="Calibri" pitchFamily="34" charset="-120"/>
              </a:rPr>
              <a:t>CDG79  | 2025–2026</a:t>
            </a:r>
            <a:endParaRPr lang="fr-FR" sz="1067" dirty="0"/>
          </a:p>
        </p:txBody>
      </p:sp>
    </p:spTree>
    <p:extLst>
      <p:ext uri="{BB962C8B-B14F-4D97-AF65-F5344CB8AC3E}">
        <p14:creationId xmlns:p14="http://schemas.microsoft.com/office/powerpoint/2010/main" val="395169463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609600" y="463296"/>
            <a:ext cx="463296" cy="463296"/>
          </a:xfrm>
          <a:prstGeom prst="rect">
            <a:avLst/>
          </a:prstGeom>
          <a:solidFill>
            <a:srgbClr val="242A54"/>
          </a:solidFill>
          <a:ln w="12700">
            <a:solidFill>
              <a:srgbClr val="242A54"/>
            </a:solidFill>
            <a:prstDash val="solid"/>
          </a:ln>
        </p:spPr>
      </p:sp>
      <p:sp>
        <p:nvSpPr>
          <p:cNvPr id="3" name="Text 1"/>
          <p:cNvSpPr/>
          <p:nvPr/>
        </p:nvSpPr>
        <p:spPr>
          <a:xfrm>
            <a:off x="609600" y="463296"/>
            <a:ext cx="463296" cy="463296"/>
          </a:xfrm>
          <a:prstGeom prst="rect">
            <a:avLst/>
          </a:prstGeom>
          <a:noFill/>
          <a:ln/>
        </p:spPr>
        <p:txBody>
          <a:bodyPr wrap="square" lIns="0" tIns="0" rIns="0" bIns="0" rtlCol="0" anchor="ctr"/>
          <a:lstStyle/>
          <a:p>
            <a:pPr algn="ctr"/>
            <a:r>
              <a:rPr lang="fr-FR" sz="1333" b="1" dirty="0">
                <a:solidFill>
                  <a:srgbClr val="FFFFFF"/>
                </a:solidFill>
                <a:latin typeface="Calibri" pitchFamily="34" charset="0"/>
                <a:ea typeface="Calibri" pitchFamily="34" charset="-122"/>
                <a:cs typeface="Calibri" pitchFamily="34" charset="-120"/>
              </a:rPr>
              <a:t>03</a:t>
            </a:r>
            <a:endParaRPr lang="fr-FR" sz="1333" dirty="0"/>
          </a:p>
        </p:txBody>
      </p:sp>
      <p:sp>
        <p:nvSpPr>
          <p:cNvPr id="4" name="Text 2"/>
          <p:cNvSpPr/>
          <p:nvPr/>
        </p:nvSpPr>
        <p:spPr>
          <a:xfrm>
            <a:off x="1219200" y="463296"/>
            <a:ext cx="10363200" cy="463296"/>
          </a:xfrm>
          <a:prstGeom prst="rect">
            <a:avLst/>
          </a:prstGeom>
          <a:noFill/>
          <a:ln/>
        </p:spPr>
        <p:txBody>
          <a:bodyPr wrap="square" rtlCol="0" anchor="ctr"/>
          <a:lstStyle/>
          <a:p>
            <a:r>
              <a:rPr lang="fr-FR" sz="2667" b="1">
                <a:solidFill>
                  <a:srgbClr val="242A54"/>
                </a:solidFill>
                <a:latin typeface="Calibri" pitchFamily="34" charset="0"/>
                <a:ea typeface="Calibri" pitchFamily="34" charset="-122"/>
                <a:cs typeface="Calibri" pitchFamily="34" charset="-120"/>
              </a:rPr>
              <a:t>Cadre législatif</a:t>
            </a:r>
            <a:endParaRPr lang="fr-FR" sz="2667"/>
          </a:p>
        </p:txBody>
      </p:sp>
      <p:sp>
        <p:nvSpPr>
          <p:cNvPr id="5" name="Shape 3"/>
          <p:cNvSpPr/>
          <p:nvPr/>
        </p:nvSpPr>
        <p:spPr>
          <a:xfrm>
            <a:off x="609600" y="999744"/>
            <a:ext cx="10972800" cy="0"/>
          </a:xfrm>
          <a:prstGeom prst="line">
            <a:avLst/>
          </a:prstGeom>
          <a:noFill/>
          <a:ln w="19050">
            <a:solidFill>
              <a:srgbClr val="AD1225"/>
            </a:solidFill>
            <a:prstDash val="solid"/>
          </a:ln>
        </p:spPr>
      </p:sp>
      <p:sp>
        <p:nvSpPr>
          <p:cNvPr id="6" name="Shape 4"/>
          <p:cNvSpPr/>
          <p:nvPr/>
        </p:nvSpPr>
        <p:spPr>
          <a:xfrm>
            <a:off x="609600" y="1280160"/>
            <a:ext cx="10972800" cy="0"/>
          </a:xfrm>
          <a:prstGeom prst="line">
            <a:avLst/>
          </a:prstGeom>
          <a:noFill/>
          <a:ln w="6350">
            <a:solidFill>
              <a:srgbClr val="DCDCE0"/>
            </a:solidFill>
            <a:prstDash val="solid"/>
          </a:ln>
        </p:spPr>
      </p:sp>
      <p:sp>
        <p:nvSpPr>
          <p:cNvPr id="7" name="Text 5"/>
          <p:cNvSpPr/>
          <p:nvPr/>
        </p:nvSpPr>
        <p:spPr>
          <a:xfrm>
            <a:off x="609600" y="1365504"/>
            <a:ext cx="5486400" cy="365760"/>
          </a:xfrm>
          <a:prstGeom prst="rect">
            <a:avLst/>
          </a:prstGeom>
          <a:noFill/>
          <a:ln/>
        </p:spPr>
        <p:txBody>
          <a:bodyPr wrap="square" rtlCol="0" anchor="ctr"/>
          <a:lstStyle/>
          <a:p>
            <a:r>
              <a:rPr lang="fr-FR" sz="1533" b="1" dirty="0">
                <a:solidFill>
                  <a:srgbClr val="242A54"/>
                </a:solidFill>
                <a:latin typeface="Calibri" pitchFamily="34" charset="0"/>
                <a:ea typeface="Calibri" pitchFamily="34" charset="-122"/>
                <a:cs typeface="Calibri" pitchFamily="34" charset="-120"/>
              </a:rPr>
              <a:t>Le règlement général sur la protection des données (RGPD)</a:t>
            </a:r>
            <a:endParaRPr lang="fr-FR" sz="1533" dirty="0"/>
          </a:p>
        </p:txBody>
      </p:sp>
      <p:sp>
        <p:nvSpPr>
          <p:cNvPr id="8" name="Text 6"/>
          <p:cNvSpPr/>
          <p:nvPr/>
        </p:nvSpPr>
        <p:spPr>
          <a:xfrm>
            <a:off x="609600" y="1810511"/>
            <a:ext cx="5486400" cy="865628"/>
          </a:xfrm>
          <a:prstGeom prst="rect">
            <a:avLst/>
          </a:prstGeom>
          <a:noFill/>
          <a:ln/>
        </p:spPr>
        <p:txBody>
          <a:bodyPr wrap="square" rtlCol="0" anchor="ctr"/>
          <a:lstStyle/>
          <a:p>
            <a:r>
              <a:rPr lang="fr-FR" sz="1400" dirty="0">
                <a:solidFill>
                  <a:srgbClr val="494958"/>
                </a:solidFill>
                <a:latin typeface="Calibri" pitchFamily="34" charset="0"/>
                <a:ea typeface="Calibri" pitchFamily="34" charset="-122"/>
                <a:cs typeface="Calibri" pitchFamily="34" charset="-120"/>
              </a:rPr>
              <a:t>En vigueur depuis le 25 mai 2018. Encadre tout traitement de données personnelles. Impose un délégué à la protection des données (DPO), un registre des traitements et la notification des violations auprès de la Commission nationale de l’informatique et des libertés (CNIL).</a:t>
            </a:r>
            <a:endParaRPr lang="fr-FR" sz="1400" dirty="0"/>
          </a:p>
        </p:txBody>
      </p:sp>
      <p:sp>
        <p:nvSpPr>
          <p:cNvPr id="12" name="Shape 10"/>
          <p:cNvSpPr/>
          <p:nvPr/>
        </p:nvSpPr>
        <p:spPr>
          <a:xfrm>
            <a:off x="609600" y="2863597"/>
            <a:ext cx="10972800" cy="0"/>
          </a:xfrm>
          <a:prstGeom prst="line">
            <a:avLst/>
          </a:prstGeom>
          <a:noFill/>
          <a:ln w="6350">
            <a:solidFill>
              <a:srgbClr val="DCDCE0"/>
            </a:solidFill>
            <a:prstDash val="solid"/>
          </a:ln>
        </p:spPr>
      </p:sp>
      <p:sp>
        <p:nvSpPr>
          <p:cNvPr id="13" name="Text 11"/>
          <p:cNvSpPr/>
          <p:nvPr/>
        </p:nvSpPr>
        <p:spPr>
          <a:xfrm>
            <a:off x="609600" y="2961133"/>
            <a:ext cx="5486400" cy="365760"/>
          </a:xfrm>
          <a:prstGeom prst="rect">
            <a:avLst/>
          </a:prstGeom>
          <a:noFill/>
          <a:ln/>
        </p:spPr>
        <p:txBody>
          <a:bodyPr wrap="square" rtlCol="0" anchor="ctr"/>
          <a:lstStyle/>
          <a:p>
            <a:r>
              <a:rPr lang="fr-FR" sz="1533" b="1">
                <a:solidFill>
                  <a:srgbClr val="242A54"/>
                </a:solidFill>
                <a:latin typeface="Calibri" pitchFamily="34" charset="0"/>
                <a:ea typeface="Calibri" pitchFamily="34" charset="-122"/>
                <a:cs typeface="Calibri" pitchFamily="34" charset="-120"/>
              </a:rPr>
              <a:t>Référentiel Général de Sécurité (RGS)</a:t>
            </a:r>
            <a:endParaRPr lang="fr-FR" sz="1533"/>
          </a:p>
        </p:txBody>
      </p:sp>
      <p:sp>
        <p:nvSpPr>
          <p:cNvPr id="14" name="Text 12"/>
          <p:cNvSpPr/>
          <p:nvPr/>
        </p:nvSpPr>
        <p:spPr>
          <a:xfrm>
            <a:off x="609600" y="3326893"/>
            <a:ext cx="5486400" cy="670560"/>
          </a:xfrm>
          <a:prstGeom prst="rect">
            <a:avLst/>
          </a:prstGeom>
          <a:noFill/>
          <a:ln/>
        </p:spPr>
        <p:txBody>
          <a:bodyPr wrap="square" rtlCol="0" anchor="ctr"/>
          <a:lstStyle/>
          <a:p>
            <a:r>
              <a:rPr lang="fr-FR" sz="1400" dirty="0">
                <a:solidFill>
                  <a:srgbClr val="494958"/>
                </a:solidFill>
                <a:latin typeface="Calibri" pitchFamily="34" charset="0"/>
                <a:ea typeface="Calibri" pitchFamily="34" charset="-122"/>
                <a:cs typeface="Calibri" pitchFamily="34" charset="-120"/>
              </a:rPr>
              <a:t>Toutes les collectivités sont soumises au RGS pour la sécurisation des échanges numériques avec les usagers.</a:t>
            </a:r>
            <a:endParaRPr lang="fr-FR" sz="1400" dirty="0"/>
          </a:p>
        </p:txBody>
      </p:sp>
      <p:sp>
        <p:nvSpPr>
          <p:cNvPr id="15" name="Shape 13"/>
          <p:cNvSpPr/>
          <p:nvPr/>
        </p:nvSpPr>
        <p:spPr>
          <a:xfrm>
            <a:off x="609600" y="4200144"/>
            <a:ext cx="10972800" cy="0"/>
          </a:xfrm>
          <a:prstGeom prst="line">
            <a:avLst/>
          </a:prstGeom>
          <a:noFill/>
          <a:ln w="6350">
            <a:solidFill>
              <a:srgbClr val="DCDCE0"/>
            </a:solidFill>
            <a:prstDash val="solid"/>
          </a:ln>
        </p:spPr>
      </p:sp>
      <p:sp>
        <p:nvSpPr>
          <p:cNvPr id="16" name="Text 14"/>
          <p:cNvSpPr/>
          <p:nvPr/>
        </p:nvSpPr>
        <p:spPr>
          <a:xfrm>
            <a:off x="609600" y="4285488"/>
            <a:ext cx="5486400" cy="365760"/>
          </a:xfrm>
          <a:prstGeom prst="rect">
            <a:avLst/>
          </a:prstGeom>
          <a:noFill/>
          <a:ln/>
        </p:spPr>
        <p:txBody>
          <a:bodyPr wrap="square" rtlCol="0" anchor="ctr"/>
          <a:lstStyle/>
          <a:p>
            <a:r>
              <a:rPr lang="fr-FR" sz="1533" b="1" dirty="0">
                <a:solidFill>
                  <a:srgbClr val="242A54"/>
                </a:solidFill>
                <a:latin typeface="Calibri" pitchFamily="34" charset="0"/>
                <a:ea typeface="Calibri" pitchFamily="34" charset="-122"/>
                <a:cs typeface="Calibri" pitchFamily="34" charset="-120"/>
              </a:rPr>
              <a:t>Transposition de la directive Européenne NIS 2</a:t>
            </a:r>
            <a:endParaRPr lang="fr-FR" sz="1533" dirty="0"/>
          </a:p>
        </p:txBody>
      </p:sp>
      <p:sp>
        <p:nvSpPr>
          <p:cNvPr id="17" name="Text 15"/>
          <p:cNvSpPr/>
          <p:nvPr/>
        </p:nvSpPr>
        <p:spPr>
          <a:xfrm>
            <a:off x="609600" y="4651248"/>
            <a:ext cx="5486400" cy="670560"/>
          </a:xfrm>
          <a:prstGeom prst="rect">
            <a:avLst/>
          </a:prstGeom>
          <a:noFill/>
          <a:ln/>
        </p:spPr>
        <p:txBody>
          <a:bodyPr wrap="square" rtlCol="0" anchor="ctr"/>
          <a:lstStyle/>
          <a:p>
            <a:r>
              <a:rPr lang="fr-FR" sz="1400" dirty="0">
                <a:solidFill>
                  <a:srgbClr val="494958"/>
                </a:solidFill>
                <a:latin typeface="Calibri" pitchFamily="34" charset="0"/>
                <a:ea typeface="Calibri" pitchFamily="34" charset="-122"/>
                <a:cs typeface="Calibri" pitchFamily="34" charset="-120"/>
              </a:rPr>
              <a:t>Un cadre réglementaire de cybersécurité est en cours de transposition dans la loi relative à la résilience des infrastructures critiques et au renforcement de la cybersécurité. </a:t>
            </a:r>
            <a:endParaRPr lang="fr-FR" sz="1400" dirty="0"/>
          </a:p>
        </p:txBody>
      </p:sp>
      <p:sp>
        <p:nvSpPr>
          <p:cNvPr id="18" name="Shape 16"/>
          <p:cNvSpPr/>
          <p:nvPr/>
        </p:nvSpPr>
        <p:spPr>
          <a:xfrm>
            <a:off x="609600" y="5492496"/>
            <a:ext cx="10972800" cy="0"/>
          </a:xfrm>
          <a:prstGeom prst="line">
            <a:avLst/>
          </a:prstGeom>
          <a:noFill/>
          <a:ln w="6350">
            <a:solidFill>
              <a:srgbClr val="DCDCE0"/>
            </a:solidFill>
            <a:prstDash val="solid"/>
          </a:ln>
        </p:spPr>
      </p:sp>
      <p:sp>
        <p:nvSpPr>
          <p:cNvPr id="19" name="Shape 17"/>
          <p:cNvSpPr/>
          <p:nvPr/>
        </p:nvSpPr>
        <p:spPr>
          <a:xfrm>
            <a:off x="609600" y="6461760"/>
            <a:ext cx="10972800" cy="0"/>
          </a:xfrm>
          <a:prstGeom prst="line">
            <a:avLst/>
          </a:prstGeom>
          <a:noFill/>
          <a:ln w="10160">
            <a:solidFill>
              <a:srgbClr val="DCDCE0"/>
            </a:solidFill>
            <a:prstDash val="solid"/>
          </a:ln>
        </p:spPr>
      </p:sp>
      <p:sp>
        <p:nvSpPr>
          <p:cNvPr id="20" name="Text 18"/>
          <p:cNvSpPr/>
          <p:nvPr/>
        </p:nvSpPr>
        <p:spPr>
          <a:xfrm>
            <a:off x="609600" y="6559296"/>
            <a:ext cx="8534400" cy="304800"/>
          </a:xfrm>
          <a:prstGeom prst="rect">
            <a:avLst/>
          </a:prstGeom>
          <a:noFill/>
          <a:ln/>
        </p:spPr>
        <p:txBody>
          <a:bodyPr wrap="square" rtlCol="0" anchor="ctr"/>
          <a:lstStyle/>
          <a:p>
            <a:r>
              <a:rPr lang="fr-FR" sz="1067" dirty="0">
                <a:solidFill>
                  <a:srgbClr val="494958"/>
                </a:solidFill>
                <a:latin typeface="Calibri" pitchFamily="34" charset="0"/>
                <a:ea typeface="Calibri" pitchFamily="34" charset="-122"/>
                <a:cs typeface="Calibri" pitchFamily="34" charset="-120"/>
              </a:rPr>
              <a:t>03  Cadre législatif</a:t>
            </a:r>
            <a:endParaRPr lang="fr-FR" sz="1067" dirty="0"/>
          </a:p>
        </p:txBody>
      </p:sp>
      <p:sp>
        <p:nvSpPr>
          <p:cNvPr id="21" name="Text 19"/>
          <p:cNvSpPr/>
          <p:nvPr/>
        </p:nvSpPr>
        <p:spPr>
          <a:xfrm>
            <a:off x="8534400" y="6559296"/>
            <a:ext cx="3048000" cy="304800"/>
          </a:xfrm>
          <a:prstGeom prst="rect">
            <a:avLst/>
          </a:prstGeom>
          <a:noFill/>
          <a:ln/>
        </p:spPr>
        <p:txBody>
          <a:bodyPr wrap="square" rtlCol="0" anchor="ctr"/>
          <a:lstStyle/>
          <a:p>
            <a:pPr algn="r"/>
            <a:r>
              <a:rPr lang="fr-FR" sz="1067" dirty="0">
                <a:solidFill>
                  <a:srgbClr val="494958"/>
                </a:solidFill>
                <a:latin typeface="Calibri" pitchFamily="34" charset="0"/>
                <a:ea typeface="Calibri" pitchFamily="34" charset="-122"/>
                <a:cs typeface="Calibri" pitchFamily="34" charset="-120"/>
              </a:rPr>
              <a:t>CDG79  | 2025–2026</a:t>
            </a:r>
            <a:endParaRPr lang="fr-FR" sz="1067" dirty="0"/>
          </a:p>
        </p:txBody>
      </p:sp>
      <p:sp>
        <p:nvSpPr>
          <p:cNvPr id="22" name="Text 5">
            <a:extLst>
              <a:ext uri="{FF2B5EF4-FFF2-40B4-BE49-F238E27FC236}">
                <a16:creationId xmlns:a16="http://schemas.microsoft.com/office/drawing/2014/main" id="{CDEA5AEE-3E65-486D-9744-6A515E4B2403}"/>
              </a:ext>
            </a:extLst>
          </p:cNvPr>
          <p:cNvSpPr/>
          <p:nvPr/>
        </p:nvSpPr>
        <p:spPr>
          <a:xfrm>
            <a:off x="6096000" y="1359408"/>
            <a:ext cx="5486400" cy="365760"/>
          </a:xfrm>
          <a:prstGeom prst="rect">
            <a:avLst/>
          </a:prstGeom>
          <a:noFill/>
          <a:ln/>
        </p:spPr>
        <p:txBody>
          <a:bodyPr wrap="square" rtlCol="0" anchor="ctr"/>
          <a:lstStyle/>
          <a:p>
            <a:r>
              <a:rPr lang="fr-FR" sz="1533" b="1" dirty="0">
                <a:solidFill>
                  <a:srgbClr val="AD1225"/>
                </a:solidFill>
                <a:latin typeface="Calibri" pitchFamily="34" charset="0"/>
                <a:ea typeface="Calibri" pitchFamily="34" charset="-122"/>
                <a:cs typeface="Calibri" pitchFamily="34" charset="-120"/>
              </a:rPr>
              <a:t>Accompagnement RGPD du CDG79</a:t>
            </a:r>
            <a:endParaRPr lang="fr-FR" sz="1533" dirty="0">
              <a:solidFill>
                <a:srgbClr val="AD1225"/>
              </a:solidFill>
            </a:endParaRPr>
          </a:p>
        </p:txBody>
      </p:sp>
      <p:sp>
        <p:nvSpPr>
          <p:cNvPr id="23" name="Text 6">
            <a:extLst>
              <a:ext uri="{FF2B5EF4-FFF2-40B4-BE49-F238E27FC236}">
                <a16:creationId xmlns:a16="http://schemas.microsoft.com/office/drawing/2014/main" id="{F9495ED3-F2DF-439F-8497-981F734785E8}"/>
              </a:ext>
            </a:extLst>
          </p:cNvPr>
          <p:cNvSpPr/>
          <p:nvPr/>
        </p:nvSpPr>
        <p:spPr>
          <a:xfrm>
            <a:off x="6096000" y="1725168"/>
            <a:ext cx="5486400" cy="670560"/>
          </a:xfrm>
          <a:prstGeom prst="rect">
            <a:avLst/>
          </a:prstGeom>
          <a:noFill/>
          <a:ln/>
        </p:spPr>
        <p:txBody>
          <a:bodyPr wrap="square" rtlCol="0" anchor="ctr"/>
          <a:lstStyle/>
          <a:p>
            <a:endParaRPr lang="fr-FR" sz="1400" dirty="0"/>
          </a:p>
        </p:txBody>
      </p:sp>
      <p:sp>
        <p:nvSpPr>
          <p:cNvPr id="26" name="Text 11">
            <a:extLst>
              <a:ext uri="{FF2B5EF4-FFF2-40B4-BE49-F238E27FC236}">
                <a16:creationId xmlns:a16="http://schemas.microsoft.com/office/drawing/2014/main" id="{98C9408A-6F09-4C34-8943-E4430BFF2727}"/>
              </a:ext>
            </a:extLst>
          </p:cNvPr>
          <p:cNvSpPr/>
          <p:nvPr/>
        </p:nvSpPr>
        <p:spPr>
          <a:xfrm>
            <a:off x="6096000" y="2955037"/>
            <a:ext cx="5486400" cy="365760"/>
          </a:xfrm>
          <a:prstGeom prst="rect">
            <a:avLst/>
          </a:prstGeom>
          <a:noFill/>
          <a:ln/>
        </p:spPr>
        <p:txBody>
          <a:bodyPr wrap="square" rtlCol="0" anchor="ctr"/>
          <a:lstStyle/>
          <a:p>
            <a:r>
              <a:rPr lang="fr-FR" sz="1533" b="1" dirty="0">
                <a:solidFill>
                  <a:srgbClr val="AD1225"/>
                </a:solidFill>
                <a:latin typeface="Calibri" pitchFamily="34" charset="0"/>
                <a:ea typeface="Calibri" pitchFamily="34" charset="-122"/>
                <a:cs typeface="Calibri" pitchFamily="34" charset="-120"/>
              </a:rPr>
              <a:t>Assistance progiciel du CDG79</a:t>
            </a:r>
            <a:endParaRPr lang="fr-FR" sz="1533" dirty="0">
              <a:solidFill>
                <a:srgbClr val="AD1225"/>
              </a:solidFill>
            </a:endParaRPr>
          </a:p>
        </p:txBody>
      </p:sp>
      <p:sp>
        <p:nvSpPr>
          <p:cNvPr id="27" name="Text 12">
            <a:extLst>
              <a:ext uri="{FF2B5EF4-FFF2-40B4-BE49-F238E27FC236}">
                <a16:creationId xmlns:a16="http://schemas.microsoft.com/office/drawing/2014/main" id="{63C71795-FE1E-4B2F-8866-261859182162}"/>
              </a:ext>
            </a:extLst>
          </p:cNvPr>
          <p:cNvSpPr/>
          <p:nvPr/>
        </p:nvSpPr>
        <p:spPr>
          <a:xfrm>
            <a:off x="6096000" y="3320797"/>
            <a:ext cx="5486400" cy="670560"/>
          </a:xfrm>
          <a:prstGeom prst="rect">
            <a:avLst/>
          </a:prstGeom>
          <a:noFill/>
          <a:ln/>
        </p:spPr>
        <p:txBody>
          <a:bodyPr wrap="square" rtlCol="0" anchor="ctr"/>
          <a:lstStyle/>
          <a:p>
            <a:r>
              <a:rPr lang="fr-FR" sz="1400" dirty="0">
                <a:solidFill>
                  <a:srgbClr val="494958"/>
                </a:solidFill>
                <a:latin typeface="Calibri" pitchFamily="34" charset="0"/>
                <a:ea typeface="Calibri" pitchFamily="34" charset="-122"/>
                <a:cs typeface="Calibri" pitchFamily="34" charset="-120"/>
              </a:rPr>
              <a:t>Le service d’assistance progiciels du CDG79 sensibilise les collectivités adhérentes dans les démarches de conformité RGS.</a:t>
            </a:r>
            <a:endParaRPr lang="fr-FR" sz="1400" dirty="0"/>
          </a:p>
        </p:txBody>
      </p:sp>
      <p:sp>
        <p:nvSpPr>
          <p:cNvPr id="28" name="Text 14">
            <a:extLst>
              <a:ext uri="{FF2B5EF4-FFF2-40B4-BE49-F238E27FC236}">
                <a16:creationId xmlns:a16="http://schemas.microsoft.com/office/drawing/2014/main" id="{461BED41-6BFF-411C-AF1E-4C543BA3CBAA}"/>
              </a:ext>
            </a:extLst>
          </p:cNvPr>
          <p:cNvSpPr/>
          <p:nvPr/>
        </p:nvSpPr>
        <p:spPr>
          <a:xfrm>
            <a:off x="6096000" y="4279392"/>
            <a:ext cx="5486400" cy="365760"/>
          </a:xfrm>
          <a:prstGeom prst="rect">
            <a:avLst/>
          </a:prstGeom>
          <a:noFill/>
          <a:ln/>
        </p:spPr>
        <p:txBody>
          <a:bodyPr wrap="square" rtlCol="0" anchor="ctr"/>
          <a:lstStyle/>
          <a:p>
            <a:r>
              <a:rPr lang="fr-FR" sz="1533" b="1" dirty="0">
                <a:solidFill>
                  <a:srgbClr val="AD1225"/>
                </a:solidFill>
                <a:latin typeface="Calibri" pitchFamily="34" charset="0"/>
                <a:ea typeface="Calibri" pitchFamily="34" charset="-122"/>
                <a:cs typeface="Calibri" pitchFamily="34" charset="-120"/>
              </a:rPr>
              <a:t>Accompagnement cyber du CDG79</a:t>
            </a:r>
            <a:endParaRPr lang="fr-FR" sz="1533" dirty="0">
              <a:solidFill>
                <a:srgbClr val="AD1225"/>
              </a:solidFill>
            </a:endParaRPr>
          </a:p>
        </p:txBody>
      </p:sp>
      <p:sp>
        <p:nvSpPr>
          <p:cNvPr id="29" name="Text 15">
            <a:extLst>
              <a:ext uri="{FF2B5EF4-FFF2-40B4-BE49-F238E27FC236}">
                <a16:creationId xmlns:a16="http://schemas.microsoft.com/office/drawing/2014/main" id="{C5C2DD8F-52E1-479A-9824-8D845A0DC4C7}"/>
              </a:ext>
            </a:extLst>
          </p:cNvPr>
          <p:cNvSpPr/>
          <p:nvPr/>
        </p:nvSpPr>
        <p:spPr>
          <a:xfrm>
            <a:off x="6096000" y="4645152"/>
            <a:ext cx="5486400" cy="670560"/>
          </a:xfrm>
          <a:prstGeom prst="rect">
            <a:avLst/>
          </a:prstGeom>
          <a:noFill/>
          <a:ln/>
        </p:spPr>
        <p:txBody>
          <a:bodyPr wrap="square" rtlCol="0" anchor="ctr"/>
          <a:lstStyle/>
          <a:p>
            <a:r>
              <a:rPr lang="fr-FR" sz="1400" dirty="0">
                <a:solidFill>
                  <a:srgbClr val="494958"/>
                </a:solidFill>
                <a:latin typeface="Calibri" pitchFamily="34" charset="0"/>
                <a:ea typeface="Calibri" pitchFamily="34" charset="-122"/>
                <a:cs typeface="Calibri" pitchFamily="34" charset="-120"/>
              </a:rPr>
              <a:t>Un dispositif expérimental propose aux petites collectivités des prestations de cybersécurité adaptées à leurs besoins et moyens.</a:t>
            </a:r>
            <a:endParaRPr lang="fr-FR" sz="1400" dirty="0"/>
          </a:p>
        </p:txBody>
      </p:sp>
      <p:sp>
        <p:nvSpPr>
          <p:cNvPr id="31" name="Text 6">
            <a:extLst>
              <a:ext uri="{FF2B5EF4-FFF2-40B4-BE49-F238E27FC236}">
                <a16:creationId xmlns:a16="http://schemas.microsoft.com/office/drawing/2014/main" id="{6B652F06-B1E0-495E-BA1C-5BF8AC34CF79}"/>
              </a:ext>
            </a:extLst>
          </p:cNvPr>
          <p:cNvSpPr/>
          <p:nvPr/>
        </p:nvSpPr>
        <p:spPr>
          <a:xfrm>
            <a:off x="6096000" y="1813560"/>
            <a:ext cx="5486400" cy="862579"/>
          </a:xfrm>
          <a:prstGeom prst="rect">
            <a:avLst/>
          </a:prstGeom>
          <a:noFill/>
          <a:ln/>
        </p:spPr>
        <p:txBody>
          <a:bodyPr wrap="square" rtlCol="0" anchor="ctr"/>
          <a:lstStyle/>
          <a:p>
            <a:r>
              <a:rPr lang="fr-FR" sz="1400" dirty="0">
                <a:solidFill>
                  <a:srgbClr val="494958"/>
                </a:solidFill>
                <a:latin typeface="Calibri" pitchFamily="34" charset="0"/>
                <a:ea typeface="Calibri" pitchFamily="34" charset="-122"/>
                <a:cs typeface="Calibri" pitchFamily="34" charset="-120"/>
              </a:rPr>
              <a:t>Dans le cadre de sa centrale d'achat, le CDG79 propose aux collectivités intéressées un dispositif d’accompagnement à la mission de DPO pour la période 2025-2028. Cette mission a été confiée à la société DATA VIGI PROTECTION.</a:t>
            </a:r>
            <a:endParaRPr lang="fr-FR" sz="1400" dirty="0"/>
          </a:p>
        </p:txBody>
      </p:sp>
    </p:spTree>
    <p:extLst>
      <p:ext uri="{BB962C8B-B14F-4D97-AF65-F5344CB8AC3E}">
        <p14:creationId xmlns:p14="http://schemas.microsoft.com/office/powerpoint/2010/main" val="277650504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609600" y="463296"/>
            <a:ext cx="463296" cy="463296"/>
          </a:xfrm>
          <a:prstGeom prst="rect">
            <a:avLst/>
          </a:prstGeom>
          <a:solidFill>
            <a:srgbClr val="242A54"/>
          </a:solidFill>
          <a:ln w="12700">
            <a:solidFill>
              <a:srgbClr val="242A54"/>
            </a:solidFill>
            <a:prstDash val="solid"/>
          </a:ln>
        </p:spPr>
      </p:sp>
      <p:sp>
        <p:nvSpPr>
          <p:cNvPr id="3" name="Text 1"/>
          <p:cNvSpPr/>
          <p:nvPr/>
        </p:nvSpPr>
        <p:spPr>
          <a:xfrm>
            <a:off x="609600" y="463296"/>
            <a:ext cx="463296" cy="463296"/>
          </a:xfrm>
          <a:prstGeom prst="rect">
            <a:avLst/>
          </a:prstGeom>
          <a:noFill/>
          <a:ln/>
        </p:spPr>
        <p:txBody>
          <a:bodyPr wrap="square" lIns="0" tIns="0" rIns="0" bIns="0" rtlCol="0" anchor="ctr"/>
          <a:lstStyle/>
          <a:p>
            <a:pPr algn="ctr"/>
            <a:r>
              <a:rPr lang="fr-FR" sz="1333" b="1" dirty="0">
                <a:solidFill>
                  <a:srgbClr val="FFFFFF"/>
                </a:solidFill>
                <a:latin typeface="Calibri" pitchFamily="34" charset="0"/>
                <a:ea typeface="Calibri" pitchFamily="34" charset="-122"/>
                <a:cs typeface="Calibri" pitchFamily="34" charset="-120"/>
              </a:rPr>
              <a:t>04</a:t>
            </a:r>
            <a:endParaRPr lang="fr-FR" sz="1333" dirty="0"/>
          </a:p>
        </p:txBody>
      </p:sp>
      <p:sp>
        <p:nvSpPr>
          <p:cNvPr id="4" name="Text 2"/>
          <p:cNvSpPr/>
          <p:nvPr/>
        </p:nvSpPr>
        <p:spPr>
          <a:xfrm>
            <a:off x="1219200" y="463296"/>
            <a:ext cx="10363200" cy="463296"/>
          </a:xfrm>
          <a:prstGeom prst="rect">
            <a:avLst/>
          </a:prstGeom>
          <a:noFill/>
          <a:ln/>
        </p:spPr>
        <p:txBody>
          <a:bodyPr wrap="square" rtlCol="0" anchor="ctr"/>
          <a:lstStyle/>
          <a:p>
            <a:r>
              <a:rPr lang="fr-FR" sz="2667" b="1" dirty="0">
                <a:solidFill>
                  <a:srgbClr val="242A54"/>
                </a:solidFill>
                <a:latin typeface="Calibri" pitchFamily="34" charset="0"/>
                <a:ea typeface="Calibri" pitchFamily="34" charset="-122"/>
                <a:cs typeface="Calibri" pitchFamily="34" charset="-120"/>
              </a:rPr>
              <a:t>Bonnes pratiques numériques</a:t>
            </a:r>
            <a:endParaRPr lang="fr-FR" sz="2667" dirty="0"/>
          </a:p>
        </p:txBody>
      </p:sp>
      <p:sp>
        <p:nvSpPr>
          <p:cNvPr id="5" name="Shape 3"/>
          <p:cNvSpPr/>
          <p:nvPr/>
        </p:nvSpPr>
        <p:spPr>
          <a:xfrm>
            <a:off x="609600" y="999744"/>
            <a:ext cx="10972800" cy="0"/>
          </a:xfrm>
          <a:prstGeom prst="line">
            <a:avLst/>
          </a:prstGeom>
          <a:noFill/>
          <a:ln w="19050">
            <a:solidFill>
              <a:srgbClr val="AD1225"/>
            </a:solidFill>
            <a:prstDash val="solid"/>
          </a:ln>
        </p:spPr>
      </p:sp>
      <p:sp>
        <p:nvSpPr>
          <p:cNvPr id="6" name="Shape 4"/>
          <p:cNvSpPr/>
          <p:nvPr/>
        </p:nvSpPr>
        <p:spPr>
          <a:xfrm>
            <a:off x="609600" y="1280160"/>
            <a:ext cx="2926080" cy="999744"/>
          </a:xfrm>
          <a:prstGeom prst="rect">
            <a:avLst/>
          </a:prstGeom>
          <a:solidFill>
            <a:srgbClr val="F2F2F4"/>
          </a:solidFill>
          <a:ln w="6350">
            <a:solidFill>
              <a:srgbClr val="DCDCE0"/>
            </a:solidFill>
            <a:prstDash val="solid"/>
          </a:ln>
        </p:spPr>
      </p:sp>
      <p:sp>
        <p:nvSpPr>
          <p:cNvPr id="7" name="Text 5"/>
          <p:cNvSpPr/>
          <p:nvPr/>
        </p:nvSpPr>
        <p:spPr>
          <a:xfrm>
            <a:off x="731520" y="1499616"/>
            <a:ext cx="2682240" cy="536448"/>
          </a:xfrm>
          <a:prstGeom prst="rect">
            <a:avLst/>
          </a:prstGeom>
          <a:noFill/>
          <a:ln/>
        </p:spPr>
        <p:txBody>
          <a:bodyPr wrap="square" rtlCol="0" anchor="ctr"/>
          <a:lstStyle/>
          <a:p>
            <a:r>
              <a:rPr lang="fr-FR" sz="1467" b="1" dirty="0">
                <a:solidFill>
                  <a:srgbClr val="242A54"/>
                </a:solidFill>
                <a:latin typeface="Calibri" pitchFamily="34" charset="0"/>
                <a:ea typeface="Calibri" pitchFamily="34" charset="-122"/>
                <a:cs typeface="Calibri" pitchFamily="34" charset="-120"/>
              </a:rPr>
              <a:t>Nom de domaine conforme</a:t>
            </a:r>
            <a:endParaRPr lang="fr-FR" sz="1467" dirty="0"/>
          </a:p>
        </p:txBody>
      </p:sp>
      <p:sp>
        <p:nvSpPr>
          <p:cNvPr id="18" name="Shape 16"/>
          <p:cNvSpPr/>
          <p:nvPr/>
        </p:nvSpPr>
        <p:spPr>
          <a:xfrm>
            <a:off x="609600" y="6461760"/>
            <a:ext cx="10972800" cy="0"/>
          </a:xfrm>
          <a:prstGeom prst="line">
            <a:avLst/>
          </a:prstGeom>
          <a:noFill/>
          <a:ln w="10160">
            <a:solidFill>
              <a:srgbClr val="DCDCE0"/>
            </a:solidFill>
            <a:prstDash val="solid"/>
          </a:ln>
        </p:spPr>
      </p:sp>
      <p:sp>
        <p:nvSpPr>
          <p:cNvPr id="19" name="Text 17"/>
          <p:cNvSpPr/>
          <p:nvPr/>
        </p:nvSpPr>
        <p:spPr>
          <a:xfrm>
            <a:off x="609600" y="6559296"/>
            <a:ext cx="8534400" cy="304800"/>
          </a:xfrm>
          <a:prstGeom prst="rect">
            <a:avLst/>
          </a:prstGeom>
          <a:noFill/>
          <a:ln/>
        </p:spPr>
        <p:txBody>
          <a:bodyPr wrap="square" rtlCol="0" anchor="ctr"/>
          <a:lstStyle/>
          <a:p>
            <a:r>
              <a:rPr lang="fr-FR" sz="1067" dirty="0">
                <a:solidFill>
                  <a:srgbClr val="494958"/>
                </a:solidFill>
                <a:latin typeface="Calibri" pitchFamily="34" charset="0"/>
                <a:ea typeface="Calibri" pitchFamily="34" charset="-122"/>
                <a:cs typeface="Calibri" pitchFamily="34" charset="-120"/>
              </a:rPr>
              <a:t>04  Bonnes pratiques numériques</a:t>
            </a:r>
            <a:endParaRPr lang="fr-FR" sz="1067" dirty="0"/>
          </a:p>
        </p:txBody>
      </p:sp>
      <p:sp>
        <p:nvSpPr>
          <p:cNvPr id="20" name="Text 18"/>
          <p:cNvSpPr/>
          <p:nvPr/>
        </p:nvSpPr>
        <p:spPr>
          <a:xfrm>
            <a:off x="8534400" y="6559296"/>
            <a:ext cx="3048000" cy="304800"/>
          </a:xfrm>
          <a:prstGeom prst="rect">
            <a:avLst/>
          </a:prstGeom>
          <a:noFill/>
          <a:ln/>
        </p:spPr>
        <p:txBody>
          <a:bodyPr wrap="square" rtlCol="0" anchor="ctr"/>
          <a:lstStyle/>
          <a:p>
            <a:pPr algn="r"/>
            <a:r>
              <a:rPr lang="fr-FR" sz="1067" dirty="0">
                <a:solidFill>
                  <a:srgbClr val="494958"/>
                </a:solidFill>
                <a:latin typeface="Calibri" pitchFamily="34" charset="0"/>
                <a:ea typeface="Calibri" pitchFamily="34" charset="-122"/>
                <a:cs typeface="Calibri" pitchFamily="34" charset="-120"/>
              </a:rPr>
              <a:t>CDG79  | 2025–2026</a:t>
            </a:r>
            <a:endParaRPr lang="fr-FR" sz="1067" dirty="0"/>
          </a:p>
        </p:txBody>
      </p:sp>
      <p:sp>
        <p:nvSpPr>
          <p:cNvPr id="28" name="Shape 4">
            <a:extLst>
              <a:ext uri="{FF2B5EF4-FFF2-40B4-BE49-F238E27FC236}">
                <a16:creationId xmlns:a16="http://schemas.microsoft.com/office/drawing/2014/main" id="{7B572053-A4B0-4DAB-8003-893BC42F67E7}"/>
              </a:ext>
            </a:extLst>
          </p:cNvPr>
          <p:cNvSpPr/>
          <p:nvPr/>
        </p:nvSpPr>
        <p:spPr>
          <a:xfrm>
            <a:off x="609600" y="2724410"/>
            <a:ext cx="2926080" cy="999744"/>
          </a:xfrm>
          <a:prstGeom prst="rect">
            <a:avLst/>
          </a:prstGeom>
          <a:solidFill>
            <a:srgbClr val="F2F2F4"/>
          </a:solidFill>
          <a:ln w="6350">
            <a:solidFill>
              <a:srgbClr val="DCDCE0"/>
            </a:solidFill>
            <a:prstDash val="solid"/>
          </a:ln>
        </p:spPr>
      </p:sp>
      <p:sp>
        <p:nvSpPr>
          <p:cNvPr id="29" name="Text 5">
            <a:extLst>
              <a:ext uri="{FF2B5EF4-FFF2-40B4-BE49-F238E27FC236}">
                <a16:creationId xmlns:a16="http://schemas.microsoft.com/office/drawing/2014/main" id="{65995839-5AD3-4D28-BDEB-9611FD4A8724}"/>
              </a:ext>
            </a:extLst>
          </p:cNvPr>
          <p:cNvSpPr/>
          <p:nvPr/>
        </p:nvSpPr>
        <p:spPr>
          <a:xfrm>
            <a:off x="731520" y="2943866"/>
            <a:ext cx="2682240" cy="536448"/>
          </a:xfrm>
          <a:prstGeom prst="rect">
            <a:avLst/>
          </a:prstGeom>
          <a:noFill/>
          <a:ln/>
        </p:spPr>
        <p:txBody>
          <a:bodyPr wrap="square" rtlCol="0" anchor="ctr"/>
          <a:lstStyle/>
          <a:p>
            <a:r>
              <a:rPr lang="fr-FR" sz="1467" b="1" dirty="0">
                <a:solidFill>
                  <a:srgbClr val="242A54"/>
                </a:solidFill>
                <a:latin typeface="Calibri" pitchFamily="34" charset="0"/>
                <a:ea typeface="Calibri" pitchFamily="34" charset="-122"/>
                <a:cs typeface="Calibri" pitchFamily="34" charset="-120"/>
              </a:rPr>
              <a:t>Messagerie officielle</a:t>
            </a:r>
            <a:endParaRPr lang="fr-FR" sz="1467" dirty="0"/>
          </a:p>
        </p:txBody>
      </p:sp>
      <p:sp>
        <p:nvSpPr>
          <p:cNvPr id="32" name="Shape 13">
            <a:extLst>
              <a:ext uri="{FF2B5EF4-FFF2-40B4-BE49-F238E27FC236}">
                <a16:creationId xmlns:a16="http://schemas.microsoft.com/office/drawing/2014/main" id="{13AD1EEF-9AFC-49B5-BC33-23414B07551D}"/>
              </a:ext>
            </a:extLst>
          </p:cNvPr>
          <p:cNvSpPr/>
          <p:nvPr/>
        </p:nvSpPr>
        <p:spPr>
          <a:xfrm>
            <a:off x="609600" y="4181857"/>
            <a:ext cx="2926080" cy="999744"/>
          </a:xfrm>
          <a:prstGeom prst="rect">
            <a:avLst/>
          </a:prstGeom>
          <a:solidFill>
            <a:srgbClr val="F2F2F4"/>
          </a:solidFill>
          <a:ln w="6350">
            <a:solidFill>
              <a:srgbClr val="DCDCE0"/>
            </a:solidFill>
            <a:prstDash val="solid"/>
          </a:ln>
        </p:spPr>
      </p:sp>
      <p:sp>
        <p:nvSpPr>
          <p:cNvPr id="33" name="Text 14">
            <a:extLst>
              <a:ext uri="{FF2B5EF4-FFF2-40B4-BE49-F238E27FC236}">
                <a16:creationId xmlns:a16="http://schemas.microsoft.com/office/drawing/2014/main" id="{09BFB970-A146-4061-91DC-FB09213FB6F8}"/>
              </a:ext>
            </a:extLst>
          </p:cNvPr>
          <p:cNvSpPr/>
          <p:nvPr/>
        </p:nvSpPr>
        <p:spPr>
          <a:xfrm>
            <a:off x="731520" y="4401313"/>
            <a:ext cx="2682240" cy="536448"/>
          </a:xfrm>
          <a:prstGeom prst="rect">
            <a:avLst/>
          </a:prstGeom>
          <a:noFill/>
          <a:ln/>
        </p:spPr>
        <p:txBody>
          <a:bodyPr wrap="square" rtlCol="0" anchor="ctr"/>
          <a:lstStyle/>
          <a:p>
            <a:r>
              <a:rPr lang="fr-FR" sz="1467" b="1" dirty="0">
                <a:solidFill>
                  <a:srgbClr val="242A54"/>
                </a:solidFill>
                <a:latin typeface="Calibri" pitchFamily="34" charset="0"/>
                <a:ea typeface="Calibri" pitchFamily="34" charset="-122"/>
                <a:cs typeface="Calibri" pitchFamily="34" charset="-120"/>
              </a:rPr>
              <a:t>Espace collaboratif souverain</a:t>
            </a:r>
            <a:endParaRPr lang="fr-FR" sz="1467" dirty="0"/>
          </a:p>
        </p:txBody>
      </p:sp>
      <p:sp>
        <p:nvSpPr>
          <p:cNvPr id="21" name="Text 6">
            <a:extLst>
              <a:ext uri="{FF2B5EF4-FFF2-40B4-BE49-F238E27FC236}">
                <a16:creationId xmlns:a16="http://schemas.microsoft.com/office/drawing/2014/main" id="{64777A84-C701-44EE-B300-185FF41EC4E6}"/>
              </a:ext>
            </a:extLst>
          </p:cNvPr>
          <p:cNvSpPr/>
          <p:nvPr/>
        </p:nvSpPr>
        <p:spPr>
          <a:xfrm>
            <a:off x="3779520" y="1280159"/>
            <a:ext cx="7802880" cy="1015367"/>
          </a:xfrm>
          <a:prstGeom prst="rect">
            <a:avLst/>
          </a:prstGeom>
          <a:noFill/>
          <a:ln/>
        </p:spPr>
        <p:txBody>
          <a:bodyPr wrap="square" rtlCol="0" anchor="ctr"/>
          <a:lstStyle/>
          <a:p>
            <a:r>
              <a:rPr lang="fr-FR" sz="1400" dirty="0">
                <a:solidFill>
                  <a:srgbClr val="494958"/>
                </a:solidFill>
                <a:latin typeface="Calibri" pitchFamily="34" charset="0"/>
                <a:ea typeface="Calibri" pitchFamily="34" charset="-122"/>
                <a:cs typeface="Calibri" pitchFamily="34" charset="-120"/>
              </a:rPr>
              <a:t>Seules les extensions géographiques administrées par un organisme français sont jugées </a:t>
            </a:r>
            <a:r>
              <a:rPr lang="fr-FR" sz="1400" dirty="0">
                <a:solidFill>
                  <a:srgbClr val="494958"/>
                </a:solidFill>
                <a:latin typeface="Calibri" pitchFamily="34" charset="0"/>
                <a:ea typeface="Calibri" pitchFamily="34" charset="-122"/>
                <a:cs typeface="Calibri" pitchFamily="34" charset="-120"/>
                <a:hlinkClick r:id="rId3"/>
              </a:rPr>
              <a:t>conformes</a:t>
            </a:r>
            <a:r>
              <a:rPr lang="fr-FR" sz="1400" dirty="0">
                <a:solidFill>
                  <a:srgbClr val="494958"/>
                </a:solidFill>
                <a:latin typeface="Calibri" pitchFamily="34" charset="0"/>
                <a:ea typeface="Calibri" pitchFamily="34" charset="-122"/>
                <a:cs typeface="Calibri" pitchFamily="34" charset="-120"/>
              </a:rPr>
              <a:t> pour une administration publique locale. Elles permettent d’instaurer une marque de confiance et de bénéficier de recours en cas de </a:t>
            </a:r>
            <a:r>
              <a:rPr lang="fr-FR" sz="1400" b="1" dirty="0" err="1">
                <a:solidFill>
                  <a:srgbClr val="494958"/>
                </a:solidFill>
                <a:latin typeface="Calibri" pitchFamily="34" charset="0"/>
                <a:ea typeface="Calibri" pitchFamily="34" charset="-122"/>
                <a:cs typeface="Calibri" pitchFamily="34" charset="-120"/>
              </a:rPr>
              <a:t>typosquatting</a:t>
            </a:r>
            <a:r>
              <a:rPr lang="fr-FR" sz="1400" dirty="0">
                <a:solidFill>
                  <a:srgbClr val="494958"/>
                </a:solidFill>
                <a:latin typeface="Calibri" pitchFamily="34" charset="0"/>
                <a:ea typeface="Calibri" pitchFamily="34" charset="-122"/>
                <a:cs typeface="Calibri" pitchFamily="34" charset="-120"/>
              </a:rPr>
              <a:t>.</a:t>
            </a:r>
          </a:p>
        </p:txBody>
      </p:sp>
      <p:sp>
        <p:nvSpPr>
          <p:cNvPr id="22" name="Text 6">
            <a:extLst>
              <a:ext uri="{FF2B5EF4-FFF2-40B4-BE49-F238E27FC236}">
                <a16:creationId xmlns:a16="http://schemas.microsoft.com/office/drawing/2014/main" id="{4F44A8C1-E7E9-4B4E-B3AC-9010DB435BDC}"/>
              </a:ext>
            </a:extLst>
          </p:cNvPr>
          <p:cNvSpPr/>
          <p:nvPr/>
        </p:nvSpPr>
        <p:spPr>
          <a:xfrm>
            <a:off x="3779520" y="2731012"/>
            <a:ext cx="7802880" cy="999740"/>
          </a:xfrm>
          <a:prstGeom prst="rect">
            <a:avLst/>
          </a:prstGeom>
          <a:noFill/>
          <a:ln/>
        </p:spPr>
        <p:txBody>
          <a:bodyPr wrap="square" rtlCol="0" anchor="ctr"/>
          <a:lstStyle/>
          <a:p>
            <a:endParaRPr lang="fr-FR" sz="1400" dirty="0">
              <a:solidFill>
                <a:srgbClr val="494958"/>
              </a:solidFill>
              <a:latin typeface="Calibri" pitchFamily="34" charset="0"/>
              <a:ea typeface="Calibri" pitchFamily="34" charset="-122"/>
              <a:cs typeface="Calibri" pitchFamily="34" charset="-120"/>
            </a:endParaRPr>
          </a:p>
        </p:txBody>
      </p:sp>
      <p:sp>
        <p:nvSpPr>
          <p:cNvPr id="25" name="Text 6">
            <a:extLst>
              <a:ext uri="{FF2B5EF4-FFF2-40B4-BE49-F238E27FC236}">
                <a16:creationId xmlns:a16="http://schemas.microsoft.com/office/drawing/2014/main" id="{C248A9F4-A890-4CB0-BDB9-556831E5AADA}"/>
              </a:ext>
            </a:extLst>
          </p:cNvPr>
          <p:cNvSpPr/>
          <p:nvPr/>
        </p:nvSpPr>
        <p:spPr>
          <a:xfrm>
            <a:off x="3779520" y="2708788"/>
            <a:ext cx="7802880" cy="1021964"/>
          </a:xfrm>
          <a:prstGeom prst="rect">
            <a:avLst/>
          </a:prstGeom>
          <a:noFill/>
          <a:ln/>
        </p:spPr>
        <p:txBody>
          <a:bodyPr wrap="square" rtlCol="0" anchor="ctr"/>
          <a:lstStyle/>
          <a:p>
            <a:r>
              <a:rPr lang="fr-FR" sz="1400" dirty="0">
                <a:solidFill>
                  <a:srgbClr val="494958"/>
                </a:solidFill>
                <a:latin typeface="Calibri" pitchFamily="34" charset="0"/>
                <a:ea typeface="Calibri" pitchFamily="34" charset="-122"/>
                <a:cs typeface="Calibri" pitchFamily="34" charset="-120"/>
              </a:rPr>
              <a:t>Quels sont les risques si j’utilise une messagerie</a:t>
            </a:r>
            <a:r>
              <a:rPr lang="fr-FR" sz="1400" dirty="0">
                <a:solidFill>
                  <a:srgbClr val="AD1225"/>
                </a:solidFill>
                <a:latin typeface="Calibri" pitchFamily="34" charset="0"/>
                <a:ea typeface="Calibri" pitchFamily="34" charset="-122"/>
                <a:cs typeface="Calibri" pitchFamily="34" charset="-120"/>
              </a:rPr>
              <a:t> wanadoo.fr</a:t>
            </a:r>
            <a:r>
              <a:rPr lang="fr-FR" sz="1400" dirty="0">
                <a:solidFill>
                  <a:srgbClr val="494958"/>
                </a:solidFill>
                <a:latin typeface="Calibri" pitchFamily="34" charset="0"/>
                <a:ea typeface="Calibri" pitchFamily="34" charset="-122"/>
                <a:cs typeface="Calibri" pitchFamily="34" charset="-120"/>
              </a:rPr>
              <a:t>, </a:t>
            </a:r>
            <a:r>
              <a:rPr lang="fr-FR" sz="1400" dirty="0">
                <a:solidFill>
                  <a:srgbClr val="AD1225"/>
                </a:solidFill>
                <a:latin typeface="Calibri" pitchFamily="34" charset="0"/>
                <a:ea typeface="Calibri" pitchFamily="34" charset="-122"/>
                <a:cs typeface="Calibri" pitchFamily="34" charset="-120"/>
              </a:rPr>
              <a:t>orange.fr </a:t>
            </a:r>
            <a:r>
              <a:rPr lang="fr-FR" sz="1400" dirty="0">
                <a:solidFill>
                  <a:srgbClr val="494958"/>
                </a:solidFill>
                <a:latin typeface="Calibri" pitchFamily="34" charset="0"/>
                <a:ea typeface="Calibri" pitchFamily="34" charset="-122"/>
                <a:cs typeface="Calibri" pitchFamily="34" charset="-120"/>
              </a:rPr>
              <a:t>ou encore </a:t>
            </a:r>
            <a:r>
              <a:rPr lang="fr-FR" sz="1400" dirty="0">
                <a:solidFill>
                  <a:srgbClr val="AD1225"/>
                </a:solidFill>
                <a:latin typeface="Calibri" pitchFamily="34" charset="0"/>
                <a:ea typeface="Calibri" pitchFamily="34" charset="-122"/>
                <a:cs typeface="Calibri" pitchFamily="34" charset="-120"/>
              </a:rPr>
              <a:t>gmail.com</a:t>
            </a:r>
            <a:r>
              <a:rPr lang="fr-FR" sz="1400" dirty="0">
                <a:solidFill>
                  <a:srgbClr val="494958"/>
                </a:solidFill>
                <a:latin typeface="Calibri" pitchFamily="34" charset="0"/>
                <a:ea typeface="Calibri" pitchFamily="34" charset="-122"/>
                <a:cs typeface="Calibri" pitchFamily="34" charset="-120"/>
              </a:rPr>
              <a:t> ?</a:t>
            </a:r>
          </a:p>
          <a:p>
            <a:pPr marL="228594" indent="-228594">
              <a:buFont typeface="Arial" panose="020B0604020202020204" pitchFamily="34" charset="0"/>
              <a:buChar char="•"/>
            </a:pPr>
            <a:r>
              <a:rPr lang="fr-FR" sz="1333" dirty="0">
                <a:solidFill>
                  <a:srgbClr val="494958"/>
                </a:solidFill>
                <a:latin typeface="Calibri" pitchFamily="34" charset="0"/>
                <a:ea typeface="Calibri" pitchFamily="34" charset="-122"/>
                <a:cs typeface="Calibri" pitchFamily="34" charset="-120"/>
              </a:rPr>
              <a:t>Impossibilité de s’assurer formellement de l’identité des interlocuteurs ;</a:t>
            </a:r>
          </a:p>
          <a:p>
            <a:pPr marL="228594" indent="-228594">
              <a:buFont typeface="Arial" panose="020B0604020202020204" pitchFamily="34" charset="0"/>
              <a:buChar char="•"/>
            </a:pPr>
            <a:r>
              <a:rPr lang="fr-FR" sz="1333" dirty="0">
                <a:solidFill>
                  <a:srgbClr val="494958"/>
                </a:solidFill>
                <a:latin typeface="Calibri" pitchFamily="34" charset="0"/>
                <a:ea typeface="Calibri" pitchFamily="34" charset="-122"/>
                <a:cs typeface="Calibri" pitchFamily="34" charset="-120"/>
              </a:rPr>
              <a:t>Non-conformité avec les bonnes pratiques de l’administration numérique ;</a:t>
            </a:r>
          </a:p>
          <a:p>
            <a:pPr marL="228594" indent="-228594">
              <a:buFont typeface="Arial" panose="020B0604020202020204" pitchFamily="34" charset="0"/>
              <a:buChar char="•"/>
            </a:pPr>
            <a:r>
              <a:rPr lang="fr-FR" sz="1333" dirty="0">
                <a:solidFill>
                  <a:srgbClr val="494958"/>
                </a:solidFill>
                <a:latin typeface="Calibri" pitchFamily="34" charset="0"/>
                <a:ea typeface="Calibri" pitchFamily="34" charset="-122"/>
                <a:cs typeface="Calibri" pitchFamily="34" charset="-120"/>
              </a:rPr>
              <a:t>Absence de contrôle sur la sécurité et la confidentialité des échanges ;</a:t>
            </a:r>
          </a:p>
          <a:p>
            <a:pPr marL="228594" indent="-228594">
              <a:buFont typeface="Arial" panose="020B0604020202020204" pitchFamily="34" charset="0"/>
              <a:buChar char="•"/>
            </a:pPr>
            <a:r>
              <a:rPr lang="fr-FR" sz="1333" dirty="0">
                <a:solidFill>
                  <a:srgbClr val="494958"/>
                </a:solidFill>
                <a:latin typeface="Calibri" pitchFamily="34" charset="0"/>
                <a:ea typeface="Calibri" pitchFamily="34" charset="-122"/>
                <a:cs typeface="Calibri" pitchFamily="34" charset="-120"/>
              </a:rPr>
              <a:t>Perte de souveraineté sur les données échangées.</a:t>
            </a:r>
          </a:p>
        </p:txBody>
      </p:sp>
      <p:sp>
        <p:nvSpPr>
          <p:cNvPr id="34" name="Text 6">
            <a:extLst>
              <a:ext uri="{FF2B5EF4-FFF2-40B4-BE49-F238E27FC236}">
                <a16:creationId xmlns:a16="http://schemas.microsoft.com/office/drawing/2014/main" id="{CE3C97CD-2947-4A36-9F60-AD8BAC461763}"/>
              </a:ext>
            </a:extLst>
          </p:cNvPr>
          <p:cNvSpPr/>
          <p:nvPr/>
        </p:nvSpPr>
        <p:spPr>
          <a:xfrm>
            <a:off x="3779520" y="4164457"/>
            <a:ext cx="7802880" cy="1021964"/>
          </a:xfrm>
          <a:prstGeom prst="rect">
            <a:avLst/>
          </a:prstGeom>
          <a:noFill/>
          <a:ln/>
        </p:spPr>
        <p:txBody>
          <a:bodyPr wrap="square" rtlCol="0" anchor="ctr"/>
          <a:lstStyle/>
          <a:p>
            <a:r>
              <a:rPr lang="fr-FR" sz="1400" dirty="0">
                <a:solidFill>
                  <a:srgbClr val="494958"/>
                </a:solidFill>
                <a:latin typeface="Calibri" pitchFamily="34" charset="0"/>
                <a:ea typeface="Calibri" pitchFamily="34" charset="-122"/>
                <a:cs typeface="Calibri" pitchFamily="34" charset="-120"/>
              </a:rPr>
              <a:t>Un espace collaboratif souverain doit garantir que les échanges, délibérations et documents administratifs de la collectivité restent hébergés en Union européenne, protégés par le droit européen, conformes au RGPD et au RGS, assurant ainsi la confidentialité des décisions publiques, la continuité du service et l'indépendance numérique de la commune.</a:t>
            </a:r>
            <a:endParaRPr lang="fr-FR" sz="1333" dirty="0">
              <a:solidFill>
                <a:srgbClr val="494958"/>
              </a:solidFill>
              <a:latin typeface="Calibri" pitchFamily="34" charset="0"/>
              <a:ea typeface="Calibri" pitchFamily="34" charset="-122"/>
              <a:cs typeface="Calibri" pitchFamily="34" charset="-120"/>
            </a:endParaRPr>
          </a:p>
        </p:txBody>
      </p:sp>
      <p:pic>
        <p:nvPicPr>
          <p:cNvPr id="1026" name="Picture 2">
            <a:extLst>
              <a:ext uri="{FF2B5EF4-FFF2-40B4-BE49-F238E27FC236}">
                <a16:creationId xmlns:a16="http://schemas.microsoft.com/office/drawing/2014/main" id="{432E2A44-6DBA-4209-8A31-A8801A4221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22370" y="5417924"/>
            <a:ext cx="1675750" cy="83787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evendeur Office 365 | Solution collaborative pour les PME | Grafe">
            <a:extLst>
              <a:ext uri="{FF2B5EF4-FFF2-40B4-BE49-F238E27FC236}">
                <a16:creationId xmlns:a16="http://schemas.microsoft.com/office/drawing/2014/main" id="{677E909F-FB3B-49BB-913A-5782231FE73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40056" y="5082617"/>
            <a:ext cx="1253081" cy="125308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Se connecter | Zoom">
            <a:extLst>
              <a:ext uri="{FF2B5EF4-FFF2-40B4-BE49-F238E27FC236}">
                <a16:creationId xmlns:a16="http://schemas.microsoft.com/office/drawing/2014/main" id="{1864FC78-05F0-4CA5-91C3-A260755ACCA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88708" y="5230971"/>
            <a:ext cx="1949060" cy="102482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KLAXOON: Quels sont les tarifs, et avis clients?">
            <a:extLst>
              <a:ext uri="{FF2B5EF4-FFF2-40B4-BE49-F238E27FC236}">
                <a16:creationId xmlns:a16="http://schemas.microsoft.com/office/drawing/2014/main" id="{C64616D8-7C77-4E4D-B1BB-3D3505E71D0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448191" y="5051674"/>
            <a:ext cx="2376145" cy="1330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0276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Shape 13">
            <a:extLst>
              <a:ext uri="{FF2B5EF4-FFF2-40B4-BE49-F238E27FC236}">
                <a16:creationId xmlns:a16="http://schemas.microsoft.com/office/drawing/2014/main" id="{59CC47DC-5638-4015-B9B9-EE5C1F729B16}"/>
              </a:ext>
            </a:extLst>
          </p:cNvPr>
          <p:cNvSpPr/>
          <p:nvPr/>
        </p:nvSpPr>
        <p:spPr>
          <a:xfrm>
            <a:off x="609600" y="4955358"/>
            <a:ext cx="2926080" cy="1433249"/>
          </a:xfrm>
          <a:prstGeom prst="rect">
            <a:avLst/>
          </a:prstGeom>
          <a:solidFill>
            <a:srgbClr val="F2F2F4"/>
          </a:solidFill>
          <a:ln w="6350">
            <a:solidFill>
              <a:srgbClr val="DCDCE0"/>
            </a:solidFill>
            <a:prstDash val="solid"/>
          </a:ln>
        </p:spPr>
      </p:sp>
      <p:sp>
        <p:nvSpPr>
          <p:cNvPr id="2" name="Shape 0"/>
          <p:cNvSpPr/>
          <p:nvPr/>
        </p:nvSpPr>
        <p:spPr>
          <a:xfrm>
            <a:off x="609600" y="463296"/>
            <a:ext cx="463296" cy="463296"/>
          </a:xfrm>
          <a:prstGeom prst="rect">
            <a:avLst/>
          </a:prstGeom>
          <a:solidFill>
            <a:srgbClr val="242A54"/>
          </a:solidFill>
          <a:ln w="12700">
            <a:solidFill>
              <a:srgbClr val="242A54"/>
            </a:solidFill>
            <a:prstDash val="solid"/>
          </a:ln>
        </p:spPr>
      </p:sp>
      <p:sp>
        <p:nvSpPr>
          <p:cNvPr id="3" name="Text 1"/>
          <p:cNvSpPr/>
          <p:nvPr/>
        </p:nvSpPr>
        <p:spPr>
          <a:xfrm>
            <a:off x="609600" y="463296"/>
            <a:ext cx="463296" cy="463296"/>
          </a:xfrm>
          <a:prstGeom prst="rect">
            <a:avLst/>
          </a:prstGeom>
          <a:noFill/>
          <a:ln/>
        </p:spPr>
        <p:txBody>
          <a:bodyPr wrap="square" lIns="0" tIns="0" rIns="0" bIns="0" rtlCol="0" anchor="ctr"/>
          <a:lstStyle/>
          <a:p>
            <a:pPr algn="ctr"/>
            <a:r>
              <a:rPr lang="fr-FR" sz="1333" b="1" dirty="0">
                <a:solidFill>
                  <a:srgbClr val="FFFFFF"/>
                </a:solidFill>
                <a:latin typeface="Calibri" pitchFamily="34" charset="0"/>
                <a:ea typeface="Calibri" pitchFamily="34" charset="-122"/>
                <a:cs typeface="Calibri" pitchFamily="34" charset="-120"/>
              </a:rPr>
              <a:t>05</a:t>
            </a:r>
            <a:endParaRPr lang="fr-FR" sz="1333" dirty="0"/>
          </a:p>
        </p:txBody>
      </p:sp>
      <p:sp>
        <p:nvSpPr>
          <p:cNvPr id="4" name="Text 2"/>
          <p:cNvSpPr/>
          <p:nvPr/>
        </p:nvSpPr>
        <p:spPr>
          <a:xfrm>
            <a:off x="1219200" y="463296"/>
            <a:ext cx="10363200" cy="463296"/>
          </a:xfrm>
          <a:prstGeom prst="rect">
            <a:avLst/>
          </a:prstGeom>
          <a:noFill/>
          <a:ln/>
        </p:spPr>
        <p:txBody>
          <a:bodyPr wrap="square" rtlCol="0" anchor="ctr"/>
          <a:lstStyle/>
          <a:p>
            <a:r>
              <a:rPr lang="fr-FR" sz="2667" b="1" dirty="0" err="1">
                <a:solidFill>
                  <a:srgbClr val="242A54"/>
                </a:solidFill>
                <a:latin typeface="Calibri" pitchFamily="34" charset="0"/>
                <a:ea typeface="Calibri" pitchFamily="34" charset="-122"/>
                <a:cs typeface="Calibri" pitchFamily="34" charset="-120"/>
              </a:rPr>
              <a:t>LaSuite</a:t>
            </a:r>
            <a:r>
              <a:rPr lang="fr-FR" sz="2667" b="1" dirty="0">
                <a:solidFill>
                  <a:srgbClr val="242A54"/>
                </a:solidFill>
                <a:latin typeface="Calibri" pitchFamily="34" charset="0"/>
                <a:ea typeface="Calibri" pitchFamily="34" charset="-122"/>
                <a:cs typeface="Calibri" pitchFamily="34" charset="-120"/>
              </a:rPr>
              <a:t> territoriale</a:t>
            </a:r>
            <a:endParaRPr lang="fr-FR" sz="2667" dirty="0"/>
          </a:p>
        </p:txBody>
      </p:sp>
      <p:sp>
        <p:nvSpPr>
          <p:cNvPr id="5" name="Shape 3"/>
          <p:cNvSpPr/>
          <p:nvPr/>
        </p:nvSpPr>
        <p:spPr>
          <a:xfrm>
            <a:off x="609600" y="999744"/>
            <a:ext cx="10972800" cy="0"/>
          </a:xfrm>
          <a:prstGeom prst="line">
            <a:avLst/>
          </a:prstGeom>
          <a:noFill/>
          <a:ln w="19050">
            <a:solidFill>
              <a:srgbClr val="AD1225"/>
            </a:solidFill>
            <a:prstDash val="solid"/>
          </a:ln>
        </p:spPr>
      </p:sp>
      <p:sp>
        <p:nvSpPr>
          <p:cNvPr id="6" name="Shape 4"/>
          <p:cNvSpPr/>
          <p:nvPr/>
        </p:nvSpPr>
        <p:spPr>
          <a:xfrm>
            <a:off x="609600" y="1211390"/>
            <a:ext cx="2926080" cy="611124"/>
          </a:xfrm>
          <a:prstGeom prst="rect">
            <a:avLst/>
          </a:prstGeom>
          <a:solidFill>
            <a:srgbClr val="F2F2F4"/>
          </a:solidFill>
          <a:ln w="6350">
            <a:solidFill>
              <a:srgbClr val="DCDCE0"/>
            </a:solidFill>
            <a:prstDash val="solid"/>
          </a:ln>
        </p:spPr>
      </p:sp>
      <p:sp>
        <p:nvSpPr>
          <p:cNvPr id="7" name="Text 5"/>
          <p:cNvSpPr/>
          <p:nvPr/>
        </p:nvSpPr>
        <p:spPr>
          <a:xfrm>
            <a:off x="841248" y="1352991"/>
            <a:ext cx="2682240" cy="327920"/>
          </a:xfrm>
          <a:prstGeom prst="rect">
            <a:avLst/>
          </a:prstGeom>
          <a:noFill/>
          <a:ln/>
        </p:spPr>
        <p:txBody>
          <a:bodyPr wrap="square" rtlCol="0" anchor="ctr"/>
          <a:lstStyle/>
          <a:p>
            <a:r>
              <a:rPr lang="fr-FR" sz="1467" b="1" dirty="0">
                <a:solidFill>
                  <a:srgbClr val="242A54"/>
                </a:solidFill>
                <a:latin typeface="Calibri" pitchFamily="34" charset="0"/>
                <a:ea typeface="Calibri" pitchFamily="34" charset="-122"/>
                <a:cs typeface="Calibri" pitchFamily="34" charset="-120"/>
              </a:rPr>
              <a:t>Nom de domaine conforme</a:t>
            </a:r>
            <a:endParaRPr lang="fr-FR" sz="1467" dirty="0"/>
          </a:p>
        </p:txBody>
      </p:sp>
      <p:sp>
        <p:nvSpPr>
          <p:cNvPr id="18" name="Shape 16"/>
          <p:cNvSpPr/>
          <p:nvPr/>
        </p:nvSpPr>
        <p:spPr>
          <a:xfrm>
            <a:off x="609600" y="6461760"/>
            <a:ext cx="10972800" cy="0"/>
          </a:xfrm>
          <a:prstGeom prst="line">
            <a:avLst/>
          </a:prstGeom>
          <a:noFill/>
          <a:ln w="10160">
            <a:solidFill>
              <a:srgbClr val="DCDCE0"/>
            </a:solidFill>
            <a:prstDash val="solid"/>
          </a:ln>
        </p:spPr>
      </p:sp>
      <p:sp>
        <p:nvSpPr>
          <p:cNvPr id="19" name="Text 17"/>
          <p:cNvSpPr/>
          <p:nvPr/>
        </p:nvSpPr>
        <p:spPr>
          <a:xfrm>
            <a:off x="609600" y="6559296"/>
            <a:ext cx="8534400" cy="304800"/>
          </a:xfrm>
          <a:prstGeom prst="rect">
            <a:avLst/>
          </a:prstGeom>
          <a:noFill/>
          <a:ln/>
        </p:spPr>
        <p:txBody>
          <a:bodyPr wrap="square" rtlCol="0" anchor="ctr"/>
          <a:lstStyle/>
          <a:p>
            <a:r>
              <a:rPr lang="fr-FR" sz="1067" dirty="0">
                <a:solidFill>
                  <a:srgbClr val="494958"/>
                </a:solidFill>
                <a:latin typeface="Calibri" pitchFamily="34" charset="0"/>
                <a:ea typeface="Calibri" pitchFamily="34" charset="-122"/>
                <a:cs typeface="Calibri" pitchFamily="34" charset="-120"/>
              </a:rPr>
              <a:t>05  </a:t>
            </a:r>
            <a:r>
              <a:rPr lang="fr-FR" sz="1067" dirty="0" err="1">
                <a:solidFill>
                  <a:srgbClr val="494958"/>
                </a:solidFill>
                <a:latin typeface="Calibri" pitchFamily="34" charset="0"/>
                <a:ea typeface="Calibri" pitchFamily="34" charset="-122"/>
                <a:cs typeface="Calibri" pitchFamily="34" charset="-120"/>
              </a:rPr>
              <a:t>LaSuite</a:t>
            </a:r>
            <a:r>
              <a:rPr lang="fr-FR" sz="1067" dirty="0">
                <a:solidFill>
                  <a:srgbClr val="494958"/>
                </a:solidFill>
                <a:latin typeface="Calibri" pitchFamily="34" charset="0"/>
                <a:ea typeface="Calibri" pitchFamily="34" charset="-122"/>
                <a:cs typeface="Calibri" pitchFamily="34" charset="-120"/>
              </a:rPr>
              <a:t> territoriale</a:t>
            </a:r>
          </a:p>
        </p:txBody>
      </p:sp>
      <p:sp>
        <p:nvSpPr>
          <p:cNvPr id="20" name="Text 18"/>
          <p:cNvSpPr/>
          <p:nvPr/>
        </p:nvSpPr>
        <p:spPr>
          <a:xfrm>
            <a:off x="8534400" y="6559296"/>
            <a:ext cx="3048000" cy="304800"/>
          </a:xfrm>
          <a:prstGeom prst="rect">
            <a:avLst/>
          </a:prstGeom>
          <a:noFill/>
          <a:ln/>
        </p:spPr>
        <p:txBody>
          <a:bodyPr wrap="square" rtlCol="0" anchor="ctr"/>
          <a:lstStyle/>
          <a:p>
            <a:pPr algn="r"/>
            <a:r>
              <a:rPr lang="fr-FR" sz="1067" dirty="0">
                <a:solidFill>
                  <a:srgbClr val="494958"/>
                </a:solidFill>
                <a:latin typeface="Calibri" pitchFamily="34" charset="0"/>
                <a:ea typeface="Calibri" pitchFamily="34" charset="-122"/>
                <a:cs typeface="Calibri" pitchFamily="34" charset="-120"/>
              </a:rPr>
              <a:t>CDG79  | 2025–2026</a:t>
            </a:r>
            <a:endParaRPr lang="fr-FR" sz="1067" dirty="0"/>
          </a:p>
        </p:txBody>
      </p:sp>
      <p:pic>
        <p:nvPicPr>
          <p:cNvPr id="24" name="Image 23">
            <a:extLst>
              <a:ext uri="{FF2B5EF4-FFF2-40B4-BE49-F238E27FC236}">
                <a16:creationId xmlns:a16="http://schemas.microsoft.com/office/drawing/2014/main" id="{346E212A-17FC-44BF-8621-216777C036F9}"/>
              </a:ext>
            </a:extLst>
          </p:cNvPr>
          <p:cNvPicPr>
            <a:picLocks noChangeAspect="1"/>
          </p:cNvPicPr>
          <p:nvPr/>
        </p:nvPicPr>
        <p:blipFill>
          <a:blip r:embed="rId3"/>
          <a:stretch>
            <a:fillRect/>
          </a:stretch>
        </p:blipFill>
        <p:spPr>
          <a:xfrm>
            <a:off x="7731779" y="1211390"/>
            <a:ext cx="3618973" cy="5038725"/>
          </a:xfrm>
          <a:prstGeom prst="rect">
            <a:avLst/>
          </a:prstGeom>
        </p:spPr>
      </p:pic>
      <p:pic>
        <p:nvPicPr>
          <p:cNvPr id="26" name="Image 25">
            <a:extLst>
              <a:ext uri="{FF2B5EF4-FFF2-40B4-BE49-F238E27FC236}">
                <a16:creationId xmlns:a16="http://schemas.microsoft.com/office/drawing/2014/main" id="{A3ADFCFE-7B99-4716-B0AA-02B2D739E244}"/>
              </a:ext>
            </a:extLst>
          </p:cNvPr>
          <p:cNvPicPr>
            <a:picLocks noChangeAspect="1"/>
          </p:cNvPicPr>
          <p:nvPr/>
        </p:nvPicPr>
        <p:blipFill>
          <a:blip r:embed="rId4"/>
          <a:stretch>
            <a:fillRect/>
          </a:stretch>
        </p:blipFill>
        <p:spPr>
          <a:xfrm>
            <a:off x="4225241" y="1085339"/>
            <a:ext cx="3048625" cy="5236461"/>
          </a:xfrm>
          <a:prstGeom prst="rect">
            <a:avLst/>
          </a:prstGeom>
        </p:spPr>
      </p:pic>
      <p:sp>
        <p:nvSpPr>
          <p:cNvPr id="28" name="Shape 4">
            <a:extLst>
              <a:ext uri="{FF2B5EF4-FFF2-40B4-BE49-F238E27FC236}">
                <a16:creationId xmlns:a16="http://schemas.microsoft.com/office/drawing/2014/main" id="{7B572053-A4B0-4DAB-8003-893BC42F67E7}"/>
              </a:ext>
            </a:extLst>
          </p:cNvPr>
          <p:cNvSpPr/>
          <p:nvPr/>
        </p:nvSpPr>
        <p:spPr>
          <a:xfrm>
            <a:off x="609600" y="1965067"/>
            <a:ext cx="2926080" cy="611124"/>
          </a:xfrm>
          <a:prstGeom prst="rect">
            <a:avLst/>
          </a:prstGeom>
          <a:solidFill>
            <a:srgbClr val="F2F2F4"/>
          </a:solidFill>
          <a:ln w="6350">
            <a:solidFill>
              <a:srgbClr val="DCDCE0"/>
            </a:solidFill>
            <a:prstDash val="solid"/>
          </a:ln>
        </p:spPr>
      </p:sp>
      <p:sp>
        <p:nvSpPr>
          <p:cNvPr id="29" name="Text 5">
            <a:extLst>
              <a:ext uri="{FF2B5EF4-FFF2-40B4-BE49-F238E27FC236}">
                <a16:creationId xmlns:a16="http://schemas.microsoft.com/office/drawing/2014/main" id="{65995839-5AD3-4D28-BDEB-9611FD4A8724}"/>
              </a:ext>
            </a:extLst>
          </p:cNvPr>
          <p:cNvSpPr/>
          <p:nvPr/>
        </p:nvSpPr>
        <p:spPr>
          <a:xfrm>
            <a:off x="841248" y="2102928"/>
            <a:ext cx="2682240" cy="327920"/>
          </a:xfrm>
          <a:prstGeom prst="rect">
            <a:avLst/>
          </a:prstGeom>
          <a:noFill/>
          <a:ln/>
        </p:spPr>
        <p:txBody>
          <a:bodyPr wrap="square" rtlCol="0" anchor="ctr"/>
          <a:lstStyle/>
          <a:p>
            <a:r>
              <a:rPr lang="fr-FR" sz="1467" b="1" dirty="0">
                <a:solidFill>
                  <a:srgbClr val="242A54"/>
                </a:solidFill>
                <a:latin typeface="Calibri" pitchFamily="34" charset="0"/>
                <a:ea typeface="Calibri" pitchFamily="34" charset="-122"/>
                <a:cs typeface="Calibri" pitchFamily="34" charset="-120"/>
              </a:rPr>
              <a:t>Messagerie officielle</a:t>
            </a:r>
            <a:endParaRPr lang="fr-FR" sz="1467" dirty="0"/>
          </a:p>
        </p:txBody>
      </p:sp>
      <p:sp>
        <p:nvSpPr>
          <p:cNvPr id="32" name="Shape 13">
            <a:extLst>
              <a:ext uri="{FF2B5EF4-FFF2-40B4-BE49-F238E27FC236}">
                <a16:creationId xmlns:a16="http://schemas.microsoft.com/office/drawing/2014/main" id="{13AD1EEF-9AFC-49B5-BC33-23414B07551D}"/>
              </a:ext>
            </a:extLst>
          </p:cNvPr>
          <p:cNvSpPr/>
          <p:nvPr/>
        </p:nvSpPr>
        <p:spPr>
          <a:xfrm>
            <a:off x="609600" y="2717793"/>
            <a:ext cx="2926080" cy="611124"/>
          </a:xfrm>
          <a:prstGeom prst="rect">
            <a:avLst/>
          </a:prstGeom>
          <a:solidFill>
            <a:srgbClr val="F2F2F4"/>
          </a:solidFill>
          <a:ln w="6350">
            <a:solidFill>
              <a:srgbClr val="DCDCE0"/>
            </a:solidFill>
            <a:prstDash val="solid"/>
          </a:ln>
        </p:spPr>
      </p:sp>
      <p:sp>
        <p:nvSpPr>
          <p:cNvPr id="33" name="Text 14">
            <a:extLst>
              <a:ext uri="{FF2B5EF4-FFF2-40B4-BE49-F238E27FC236}">
                <a16:creationId xmlns:a16="http://schemas.microsoft.com/office/drawing/2014/main" id="{09BFB970-A146-4061-91DC-FB09213FB6F8}"/>
              </a:ext>
            </a:extLst>
          </p:cNvPr>
          <p:cNvSpPr/>
          <p:nvPr/>
        </p:nvSpPr>
        <p:spPr>
          <a:xfrm>
            <a:off x="841248" y="2854441"/>
            <a:ext cx="2682240" cy="327920"/>
          </a:xfrm>
          <a:prstGeom prst="rect">
            <a:avLst/>
          </a:prstGeom>
          <a:noFill/>
          <a:ln/>
        </p:spPr>
        <p:txBody>
          <a:bodyPr wrap="square" rtlCol="0" anchor="ctr"/>
          <a:lstStyle/>
          <a:p>
            <a:r>
              <a:rPr lang="fr-FR" sz="1467" b="1" dirty="0">
                <a:solidFill>
                  <a:srgbClr val="242A54"/>
                </a:solidFill>
                <a:latin typeface="Calibri" pitchFamily="34" charset="0"/>
                <a:ea typeface="Calibri" pitchFamily="34" charset="-122"/>
                <a:cs typeface="Calibri" pitchFamily="34" charset="-120"/>
              </a:rPr>
              <a:t>Espace collaboratif souverain</a:t>
            </a:r>
            <a:endParaRPr lang="fr-FR" sz="1467" dirty="0"/>
          </a:p>
        </p:txBody>
      </p:sp>
      <p:sp>
        <p:nvSpPr>
          <p:cNvPr id="34" name="Shape 13">
            <a:extLst>
              <a:ext uri="{FF2B5EF4-FFF2-40B4-BE49-F238E27FC236}">
                <a16:creationId xmlns:a16="http://schemas.microsoft.com/office/drawing/2014/main" id="{337F1CA2-E2C7-4510-A197-DC326F3B6B3B}"/>
              </a:ext>
            </a:extLst>
          </p:cNvPr>
          <p:cNvSpPr/>
          <p:nvPr/>
        </p:nvSpPr>
        <p:spPr>
          <a:xfrm>
            <a:off x="609600" y="3465566"/>
            <a:ext cx="2926080" cy="611124"/>
          </a:xfrm>
          <a:prstGeom prst="rect">
            <a:avLst/>
          </a:prstGeom>
          <a:solidFill>
            <a:srgbClr val="F2F2F4"/>
          </a:solidFill>
          <a:ln w="6350">
            <a:solidFill>
              <a:srgbClr val="DCDCE0"/>
            </a:solidFill>
            <a:prstDash val="solid"/>
          </a:ln>
        </p:spPr>
      </p:sp>
      <p:sp>
        <p:nvSpPr>
          <p:cNvPr id="35" name="Text 14">
            <a:extLst>
              <a:ext uri="{FF2B5EF4-FFF2-40B4-BE49-F238E27FC236}">
                <a16:creationId xmlns:a16="http://schemas.microsoft.com/office/drawing/2014/main" id="{7E29BA53-FAD8-4D29-98DD-BBAC74E53574}"/>
              </a:ext>
            </a:extLst>
          </p:cNvPr>
          <p:cNvSpPr/>
          <p:nvPr/>
        </p:nvSpPr>
        <p:spPr>
          <a:xfrm>
            <a:off x="841248" y="3602215"/>
            <a:ext cx="2682240" cy="327920"/>
          </a:xfrm>
          <a:prstGeom prst="rect">
            <a:avLst/>
          </a:prstGeom>
          <a:noFill/>
          <a:ln/>
        </p:spPr>
        <p:txBody>
          <a:bodyPr wrap="square" rtlCol="0" anchor="ctr"/>
          <a:lstStyle/>
          <a:p>
            <a:r>
              <a:rPr lang="fr-FR" sz="1467" b="1" dirty="0">
                <a:solidFill>
                  <a:srgbClr val="242A54"/>
                </a:solidFill>
                <a:latin typeface="Calibri" pitchFamily="34" charset="0"/>
                <a:ea typeface="Calibri" pitchFamily="34" charset="-122"/>
                <a:cs typeface="Calibri" pitchFamily="34" charset="-120"/>
              </a:rPr>
              <a:t>RDV Service Public</a:t>
            </a:r>
            <a:endParaRPr lang="fr-FR" sz="1467" dirty="0"/>
          </a:p>
        </p:txBody>
      </p:sp>
      <p:sp>
        <p:nvSpPr>
          <p:cNvPr id="36" name="Shape 13">
            <a:extLst>
              <a:ext uri="{FF2B5EF4-FFF2-40B4-BE49-F238E27FC236}">
                <a16:creationId xmlns:a16="http://schemas.microsoft.com/office/drawing/2014/main" id="{12D56A87-815F-4B8B-9196-72B6F9104302}"/>
              </a:ext>
            </a:extLst>
          </p:cNvPr>
          <p:cNvSpPr/>
          <p:nvPr/>
        </p:nvSpPr>
        <p:spPr>
          <a:xfrm>
            <a:off x="609600" y="4213339"/>
            <a:ext cx="2926080" cy="611124"/>
          </a:xfrm>
          <a:prstGeom prst="rect">
            <a:avLst/>
          </a:prstGeom>
          <a:solidFill>
            <a:srgbClr val="F2F2F4"/>
          </a:solidFill>
          <a:ln w="6350">
            <a:solidFill>
              <a:srgbClr val="DCDCE0"/>
            </a:solidFill>
            <a:prstDash val="solid"/>
          </a:ln>
        </p:spPr>
      </p:sp>
      <p:sp>
        <p:nvSpPr>
          <p:cNvPr id="37" name="Text 14">
            <a:extLst>
              <a:ext uri="{FF2B5EF4-FFF2-40B4-BE49-F238E27FC236}">
                <a16:creationId xmlns:a16="http://schemas.microsoft.com/office/drawing/2014/main" id="{4BAFBB50-7DF1-4B33-B115-898CF2154F17}"/>
              </a:ext>
            </a:extLst>
          </p:cNvPr>
          <p:cNvSpPr/>
          <p:nvPr/>
        </p:nvSpPr>
        <p:spPr>
          <a:xfrm>
            <a:off x="841248" y="4349988"/>
            <a:ext cx="2682240" cy="327920"/>
          </a:xfrm>
          <a:prstGeom prst="rect">
            <a:avLst/>
          </a:prstGeom>
          <a:noFill/>
          <a:ln/>
        </p:spPr>
        <p:txBody>
          <a:bodyPr wrap="square" rtlCol="0" anchor="ctr"/>
          <a:lstStyle/>
          <a:p>
            <a:r>
              <a:rPr lang="fr-FR" sz="1467" b="1" dirty="0">
                <a:solidFill>
                  <a:srgbClr val="242A54"/>
                </a:solidFill>
                <a:latin typeface="Calibri" pitchFamily="34" charset="0"/>
                <a:ea typeface="Calibri" pitchFamily="34" charset="-122"/>
                <a:cs typeface="Calibri" pitchFamily="34" charset="-120"/>
              </a:rPr>
              <a:t>Écosystème applicatif</a:t>
            </a:r>
            <a:endParaRPr lang="fr-FR" sz="1467" dirty="0"/>
          </a:p>
        </p:txBody>
      </p:sp>
      <p:pic>
        <p:nvPicPr>
          <p:cNvPr id="2050" name="Picture 2" descr="La Suite territoriale est lancée : un socle d'outils numériques pour les  collectivités | ANCT - Agence Nationale de la Cohésion des Territoires">
            <a:hlinkClick r:id="rId5"/>
            <a:extLst>
              <a:ext uri="{FF2B5EF4-FFF2-40B4-BE49-F238E27FC236}">
                <a16:creationId xmlns:a16="http://schemas.microsoft.com/office/drawing/2014/main" id="{572F6E33-E78A-4B55-AD08-503A8B3AFED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3442" y="4989700"/>
            <a:ext cx="2438397" cy="1382849"/>
          </a:xfrm>
          <a:prstGeom prst="rect">
            <a:avLst/>
          </a:prstGeom>
          <a:noFill/>
          <a:extLst>
            <a:ext uri="{909E8E84-426E-40DD-AFC4-6F175D3DCCD1}">
              <a14:hiddenFill xmlns:a14="http://schemas.microsoft.com/office/drawing/2010/main">
                <a:solidFill>
                  <a:srgbClr val="FFFFFF"/>
                </a:solidFill>
              </a14:hiddenFill>
            </a:ext>
          </a:extLst>
        </p:spPr>
      </p:pic>
      <p:sp>
        <p:nvSpPr>
          <p:cNvPr id="25" name="ZoneTexte 24">
            <a:extLst>
              <a:ext uri="{FF2B5EF4-FFF2-40B4-BE49-F238E27FC236}">
                <a16:creationId xmlns:a16="http://schemas.microsoft.com/office/drawing/2014/main" id="{242E97BC-C23D-4178-9B49-FFFC546A7D2A}"/>
              </a:ext>
            </a:extLst>
          </p:cNvPr>
          <p:cNvSpPr txBox="1"/>
          <p:nvPr/>
        </p:nvSpPr>
        <p:spPr>
          <a:xfrm>
            <a:off x="6947487" y="6186661"/>
            <a:ext cx="5324474" cy="338554"/>
          </a:xfrm>
          <a:prstGeom prst="rect">
            <a:avLst/>
          </a:prstGeom>
          <a:noFill/>
        </p:spPr>
        <p:txBody>
          <a:bodyPr wrap="square">
            <a:spAutoFit/>
          </a:bodyPr>
          <a:lstStyle/>
          <a:p>
            <a:r>
              <a:rPr lang="fr-FR" sz="1600" dirty="0">
                <a:hlinkClick r:id="rId7"/>
              </a:rPr>
              <a:t>Cartographie de la Présence Numérique des Territoires</a:t>
            </a:r>
            <a:endParaRPr lang="fr-FR" sz="1600" dirty="0"/>
          </a:p>
        </p:txBody>
      </p:sp>
    </p:spTree>
    <p:extLst>
      <p:ext uri="{BB962C8B-B14F-4D97-AF65-F5344CB8AC3E}">
        <p14:creationId xmlns:p14="http://schemas.microsoft.com/office/powerpoint/2010/main" val="141542134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609600" y="463296"/>
            <a:ext cx="463296" cy="463296"/>
          </a:xfrm>
          <a:prstGeom prst="rect">
            <a:avLst/>
          </a:prstGeom>
          <a:solidFill>
            <a:srgbClr val="242A54"/>
          </a:solidFill>
          <a:ln w="12700">
            <a:solidFill>
              <a:srgbClr val="242A54"/>
            </a:solidFill>
            <a:prstDash val="solid"/>
          </a:ln>
        </p:spPr>
      </p:sp>
      <p:sp>
        <p:nvSpPr>
          <p:cNvPr id="3" name="Text 1"/>
          <p:cNvSpPr/>
          <p:nvPr/>
        </p:nvSpPr>
        <p:spPr>
          <a:xfrm>
            <a:off x="609600" y="463296"/>
            <a:ext cx="463296" cy="463296"/>
          </a:xfrm>
          <a:prstGeom prst="rect">
            <a:avLst/>
          </a:prstGeom>
          <a:noFill/>
          <a:ln/>
        </p:spPr>
        <p:txBody>
          <a:bodyPr wrap="square" lIns="0" tIns="0" rIns="0" bIns="0" rtlCol="0" anchor="ctr"/>
          <a:lstStyle/>
          <a:p>
            <a:pPr algn="ctr"/>
            <a:r>
              <a:rPr lang="fr-FR" sz="1333" b="1" dirty="0">
                <a:solidFill>
                  <a:srgbClr val="FFFFFF"/>
                </a:solidFill>
                <a:latin typeface="Calibri" pitchFamily="34" charset="0"/>
                <a:ea typeface="Calibri" pitchFamily="34" charset="-122"/>
                <a:cs typeface="Calibri" pitchFamily="34" charset="-120"/>
              </a:rPr>
              <a:t>06</a:t>
            </a:r>
            <a:endParaRPr lang="fr-FR" sz="1333" dirty="0"/>
          </a:p>
        </p:txBody>
      </p:sp>
      <p:sp>
        <p:nvSpPr>
          <p:cNvPr id="4" name="Text 2"/>
          <p:cNvSpPr/>
          <p:nvPr/>
        </p:nvSpPr>
        <p:spPr>
          <a:xfrm>
            <a:off x="1219200" y="463296"/>
            <a:ext cx="10363200" cy="463296"/>
          </a:xfrm>
          <a:prstGeom prst="rect">
            <a:avLst/>
          </a:prstGeom>
          <a:noFill/>
          <a:ln/>
        </p:spPr>
        <p:txBody>
          <a:bodyPr wrap="square" rtlCol="0" anchor="ctr"/>
          <a:lstStyle/>
          <a:p>
            <a:r>
              <a:rPr lang="fr-FR" sz="2667" b="1">
                <a:solidFill>
                  <a:srgbClr val="242A54"/>
                </a:solidFill>
                <a:latin typeface="Calibri" pitchFamily="34" charset="0"/>
                <a:ea typeface="Calibri" pitchFamily="34" charset="-122"/>
                <a:cs typeface="Calibri" pitchFamily="34" charset="-120"/>
              </a:rPr>
              <a:t>Cybersécurité — menaces principales</a:t>
            </a:r>
            <a:endParaRPr lang="fr-FR" sz="2667"/>
          </a:p>
        </p:txBody>
      </p:sp>
      <p:sp>
        <p:nvSpPr>
          <p:cNvPr id="5" name="Shape 3"/>
          <p:cNvSpPr/>
          <p:nvPr/>
        </p:nvSpPr>
        <p:spPr>
          <a:xfrm>
            <a:off x="609600" y="999744"/>
            <a:ext cx="10972800" cy="0"/>
          </a:xfrm>
          <a:prstGeom prst="line">
            <a:avLst/>
          </a:prstGeom>
          <a:noFill/>
          <a:ln w="19050">
            <a:solidFill>
              <a:srgbClr val="AD1225"/>
            </a:solidFill>
            <a:prstDash val="solid"/>
          </a:ln>
        </p:spPr>
      </p:sp>
      <p:sp>
        <p:nvSpPr>
          <p:cNvPr id="6" name="Shape 4"/>
          <p:cNvSpPr/>
          <p:nvPr/>
        </p:nvSpPr>
        <p:spPr>
          <a:xfrm>
            <a:off x="609600" y="1280160"/>
            <a:ext cx="73152" cy="999744"/>
          </a:xfrm>
          <a:prstGeom prst="rect">
            <a:avLst/>
          </a:prstGeom>
          <a:solidFill>
            <a:srgbClr val="AD1225"/>
          </a:solidFill>
          <a:ln w="12700">
            <a:solidFill>
              <a:srgbClr val="AD1225"/>
            </a:solidFill>
            <a:prstDash val="solid"/>
          </a:ln>
        </p:spPr>
      </p:sp>
      <p:sp>
        <p:nvSpPr>
          <p:cNvPr id="7" name="Text 5"/>
          <p:cNvSpPr/>
          <p:nvPr/>
        </p:nvSpPr>
        <p:spPr>
          <a:xfrm>
            <a:off x="914400" y="1328928"/>
            <a:ext cx="10668000" cy="365760"/>
          </a:xfrm>
          <a:prstGeom prst="rect">
            <a:avLst/>
          </a:prstGeom>
          <a:noFill/>
          <a:ln/>
        </p:spPr>
        <p:txBody>
          <a:bodyPr wrap="square" rtlCol="0" anchor="ctr"/>
          <a:lstStyle/>
          <a:p>
            <a:r>
              <a:rPr lang="fr-FR" sz="1600" b="1">
                <a:solidFill>
                  <a:srgbClr val="242A54"/>
                </a:solidFill>
                <a:latin typeface="Calibri" pitchFamily="34" charset="0"/>
                <a:ea typeface="Calibri" pitchFamily="34" charset="-122"/>
                <a:cs typeface="Calibri" pitchFamily="34" charset="-120"/>
              </a:rPr>
              <a:t>Rançongiciels (128 cas en 2025)</a:t>
            </a:r>
            <a:endParaRPr lang="fr-FR" sz="1600"/>
          </a:p>
        </p:txBody>
      </p:sp>
      <p:sp>
        <p:nvSpPr>
          <p:cNvPr id="8" name="Text 6"/>
          <p:cNvSpPr/>
          <p:nvPr/>
        </p:nvSpPr>
        <p:spPr>
          <a:xfrm>
            <a:off x="914400" y="1719072"/>
            <a:ext cx="10668000" cy="658368"/>
          </a:xfrm>
          <a:prstGeom prst="rect">
            <a:avLst/>
          </a:prstGeom>
          <a:noFill/>
          <a:ln/>
        </p:spPr>
        <p:txBody>
          <a:bodyPr wrap="square" rtlCol="0" anchor="ctr"/>
          <a:lstStyle/>
          <a:p>
            <a:r>
              <a:rPr lang="fr-FR" sz="1400" dirty="0">
                <a:solidFill>
                  <a:srgbClr val="494958"/>
                </a:solidFill>
                <a:latin typeface="Calibri" pitchFamily="34" charset="0"/>
                <a:ea typeface="Calibri" pitchFamily="34" charset="-122"/>
                <a:cs typeface="Calibri" pitchFamily="34" charset="-120"/>
              </a:rPr>
              <a:t>Par le chiffrement des données, un rançongiciel peut paralyser totalement le système d'information d'une collectivité. Cela peut entraîner l'interruption des services publics essentiels (état civil, écoles, services techniques), la perte ou l'exfiltration de données sensibles et une atteinte durable à la confiance des administrés et à la réputation de la collectivité.</a:t>
            </a:r>
            <a:endParaRPr lang="fr-FR" sz="1400" dirty="0"/>
          </a:p>
        </p:txBody>
      </p:sp>
      <p:sp>
        <p:nvSpPr>
          <p:cNvPr id="9" name="Shape 7"/>
          <p:cNvSpPr/>
          <p:nvPr/>
        </p:nvSpPr>
        <p:spPr>
          <a:xfrm>
            <a:off x="609600" y="2377440"/>
            <a:ext cx="10972800" cy="0"/>
          </a:xfrm>
          <a:prstGeom prst="line">
            <a:avLst/>
          </a:prstGeom>
          <a:noFill/>
          <a:ln w="6350">
            <a:solidFill>
              <a:srgbClr val="DCDCE0"/>
            </a:solidFill>
            <a:prstDash val="solid"/>
          </a:ln>
        </p:spPr>
      </p:sp>
      <p:sp>
        <p:nvSpPr>
          <p:cNvPr id="10" name="Shape 8"/>
          <p:cNvSpPr/>
          <p:nvPr/>
        </p:nvSpPr>
        <p:spPr>
          <a:xfrm>
            <a:off x="609600" y="2499360"/>
            <a:ext cx="73152" cy="999744"/>
          </a:xfrm>
          <a:prstGeom prst="rect">
            <a:avLst/>
          </a:prstGeom>
          <a:solidFill>
            <a:srgbClr val="AD1225"/>
          </a:solidFill>
          <a:ln w="12700">
            <a:solidFill>
              <a:srgbClr val="AD1225"/>
            </a:solidFill>
            <a:prstDash val="solid"/>
          </a:ln>
        </p:spPr>
      </p:sp>
      <p:sp>
        <p:nvSpPr>
          <p:cNvPr id="11" name="Text 9"/>
          <p:cNvSpPr/>
          <p:nvPr/>
        </p:nvSpPr>
        <p:spPr>
          <a:xfrm>
            <a:off x="914400" y="2548128"/>
            <a:ext cx="10668000" cy="365760"/>
          </a:xfrm>
          <a:prstGeom prst="rect">
            <a:avLst/>
          </a:prstGeom>
          <a:noFill/>
          <a:ln/>
        </p:spPr>
        <p:txBody>
          <a:bodyPr wrap="square" rtlCol="0" anchor="ctr"/>
          <a:lstStyle/>
          <a:p>
            <a:r>
              <a:rPr lang="fr-FR" sz="1600" b="1">
                <a:solidFill>
                  <a:srgbClr val="242A54"/>
                </a:solidFill>
                <a:latin typeface="Calibri" pitchFamily="34" charset="0"/>
                <a:ea typeface="Calibri" pitchFamily="34" charset="-122"/>
                <a:cs typeface="Calibri" pitchFamily="34" charset="-120"/>
              </a:rPr>
              <a:t>Exfiltration de données (+51 % en 2025)</a:t>
            </a:r>
            <a:endParaRPr lang="fr-FR" sz="1600"/>
          </a:p>
        </p:txBody>
      </p:sp>
      <p:sp>
        <p:nvSpPr>
          <p:cNvPr id="12" name="Text 10"/>
          <p:cNvSpPr/>
          <p:nvPr/>
        </p:nvSpPr>
        <p:spPr>
          <a:xfrm>
            <a:off x="914400" y="2938271"/>
            <a:ext cx="10668000" cy="658367"/>
          </a:xfrm>
          <a:prstGeom prst="rect">
            <a:avLst/>
          </a:prstGeom>
          <a:noFill/>
          <a:ln/>
        </p:spPr>
        <p:txBody>
          <a:bodyPr wrap="square" rtlCol="0" anchor="ctr"/>
          <a:lstStyle/>
          <a:p>
            <a:r>
              <a:rPr lang="fr-FR" sz="1400" dirty="0">
                <a:solidFill>
                  <a:srgbClr val="494958"/>
                </a:solidFill>
                <a:latin typeface="Calibri" pitchFamily="34" charset="0"/>
                <a:ea typeface="Calibri" pitchFamily="34" charset="-122"/>
                <a:cs typeface="Calibri" pitchFamily="34" charset="-120"/>
              </a:rPr>
              <a:t>196 incidents recensés par l'ANSSI, souvent revendiqués publiquement sur </a:t>
            </a:r>
            <a:r>
              <a:rPr lang="fr-FR" sz="1400" dirty="0" err="1">
                <a:solidFill>
                  <a:srgbClr val="494958"/>
                </a:solidFill>
                <a:latin typeface="Calibri" pitchFamily="34" charset="0"/>
                <a:ea typeface="Calibri" pitchFamily="34" charset="-122"/>
                <a:cs typeface="Calibri" pitchFamily="34" charset="-120"/>
              </a:rPr>
              <a:t>Telegram</a:t>
            </a:r>
            <a:r>
              <a:rPr lang="fr-FR" sz="1400" dirty="0">
                <a:solidFill>
                  <a:srgbClr val="494958"/>
                </a:solidFill>
                <a:latin typeface="Calibri" pitchFamily="34" charset="0"/>
                <a:ea typeface="Calibri" pitchFamily="34" charset="-122"/>
                <a:cs typeface="Calibri" pitchFamily="34" charset="-120"/>
              </a:rPr>
              <a:t> ou des forums cybercriminels. Le risque réputationnel est immédiat et expose la collectivité à des sanctions administratives et juridiques (RGPD) ainsi qu’à une érosion durable de la confiance des administrés envers l'institution publique.</a:t>
            </a:r>
            <a:endParaRPr lang="fr-FR" sz="1400" dirty="0"/>
          </a:p>
        </p:txBody>
      </p:sp>
      <p:sp>
        <p:nvSpPr>
          <p:cNvPr id="13" name="Shape 11"/>
          <p:cNvSpPr/>
          <p:nvPr/>
        </p:nvSpPr>
        <p:spPr>
          <a:xfrm>
            <a:off x="609600" y="3596640"/>
            <a:ext cx="10972800" cy="0"/>
          </a:xfrm>
          <a:prstGeom prst="line">
            <a:avLst/>
          </a:prstGeom>
          <a:noFill/>
          <a:ln w="6350">
            <a:solidFill>
              <a:srgbClr val="DCDCE0"/>
            </a:solidFill>
            <a:prstDash val="solid"/>
          </a:ln>
        </p:spPr>
      </p:sp>
      <p:sp>
        <p:nvSpPr>
          <p:cNvPr id="14" name="Shape 12"/>
          <p:cNvSpPr/>
          <p:nvPr/>
        </p:nvSpPr>
        <p:spPr>
          <a:xfrm>
            <a:off x="609600" y="3718560"/>
            <a:ext cx="73152" cy="999744"/>
          </a:xfrm>
          <a:prstGeom prst="rect">
            <a:avLst/>
          </a:prstGeom>
          <a:solidFill>
            <a:srgbClr val="AD1225"/>
          </a:solidFill>
          <a:ln w="12700">
            <a:solidFill>
              <a:srgbClr val="AD1225"/>
            </a:solidFill>
            <a:prstDash val="solid"/>
          </a:ln>
        </p:spPr>
      </p:sp>
      <p:sp>
        <p:nvSpPr>
          <p:cNvPr id="15" name="Text 13"/>
          <p:cNvSpPr/>
          <p:nvPr/>
        </p:nvSpPr>
        <p:spPr>
          <a:xfrm>
            <a:off x="914400" y="3767328"/>
            <a:ext cx="10668000" cy="365760"/>
          </a:xfrm>
          <a:prstGeom prst="rect">
            <a:avLst/>
          </a:prstGeom>
          <a:noFill/>
          <a:ln/>
        </p:spPr>
        <p:txBody>
          <a:bodyPr wrap="square" rtlCol="0" anchor="ctr"/>
          <a:lstStyle/>
          <a:p>
            <a:r>
              <a:rPr lang="fr-FR" sz="1600" b="1" dirty="0">
                <a:solidFill>
                  <a:srgbClr val="242A54"/>
                </a:solidFill>
                <a:latin typeface="Calibri" pitchFamily="34" charset="0"/>
                <a:ea typeface="Calibri" pitchFamily="34" charset="-122"/>
                <a:cs typeface="Calibri" pitchFamily="34" charset="-120"/>
              </a:rPr>
              <a:t>Ingénierie sociale &amp; hameçonnage</a:t>
            </a:r>
            <a:endParaRPr lang="fr-FR" sz="1600" dirty="0"/>
          </a:p>
        </p:txBody>
      </p:sp>
      <p:sp>
        <p:nvSpPr>
          <p:cNvPr id="16" name="Text 14"/>
          <p:cNvSpPr/>
          <p:nvPr/>
        </p:nvSpPr>
        <p:spPr>
          <a:xfrm>
            <a:off x="914400" y="4157472"/>
            <a:ext cx="10668000" cy="512064"/>
          </a:xfrm>
          <a:prstGeom prst="rect">
            <a:avLst/>
          </a:prstGeom>
          <a:noFill/>
          <a:ln/>
        </p:spPr>
        <p:txBody>
          <a:bodyPr wrap="square" rtlCol="0" anchor="ctr"/>
          <a:lstStyle/>
          <a:p>
            <a:r>
              <a:rPr lang="fr-FR" sz="1400" dirty="0">
                <a:solidFill>
                  <a:srgbClr val="494958"/>
                </a:solidFill>
                <a:latin typeface="Calibri" pitchFamily="34" charset="0"/>
                <a:ea typeface="Calibri" pitchFamily="34" charset="-122"/>
                <a:cs typeface="Calibri" pitchFamily="34" charset="-120"/>
              </a:rPr>
              <a:t>Faux support informatique, hameçonnage par e-mail ou vocal, faux captcha pour voler les identifiants des élus et agents sans recourir à des outils complexes.</a:t>
            </a:r>
            <a:endParaRPr lang="fr-FR" sz="1400" dirty="0"/>
          </a:p>
        </p:txBody>
      </p:sp>
      <p:sp>
        <p:nvSpPr>
          <p:cNvPr id="17" name="Shape 15"/>
          <p:cNvSpPr/>
          <p:nvPr/>
        </p:nvSpPr>
        <p:spPr>
          <a:xfrm>
            <a:off x="609600" y="4815840"/>
            <a:ext cx="10972800" cy="0"/>
          </a:xfrm>
          <a:prstGeom prst="line">
            <a:avLst/>
          </a:prstGeom>
          <a:noFill/>
          <a:ln w="6350">
            <a:solidFill>
              <a:srgbClr val="DCDCE0"/>
            </a:solidFill>
            <a:prstDash val="solid"/>
          </a:ln>
        </p:spPr>
      </p:sp>
      <p:sp>
        <p:nvSpPr>
          <p:cNvPr id="18" name="Shape 16"/>
          <p:cNvSpPr/>
          <p:nvPr/>
        </p:nvSpPr>
        <p:spPr>
          <a:xfrm>
            <a:off x="609600" y="4937760"/>
            <a:ext cx="73152" cy="999744"/>
          </a:xfrm>
          <a:prstGeom prst="rect">
            <a:avLst/>
          </a:prstGeom>
          <a:solidFill>
            <a:srgbClr val="AD1225"/>
          </a:solidFill>
          <a:ln w="12700">
            <a:solidFill>
              <a:srgbClr val="AD1225"/>
            </a:solidFill>
            <a:prstDash val="solid"/>
          </a:ln>
        </p:spPr>
      </p:sp>
      <p:sp>
        <p:nvSpPr>
          <p:cNvPr id="19" name="Text 17"/>
          <p:cNvSpPr/>
          <p:nvPr/>
        </p:nvSpPr>
        <p:spPr>
          <a:xfrm>
            <a:off x="914400" y="4986528"/>
            <a:ext cx="10668000" cy="365760"/>
          </a:xfrm>
          <a:prstGeom prst="rect">
            <a:avLst/>
          </a:prstGeom>
          <a:noFill/>
          <a:ln/>
        </p:spPr>
        <p:txBody>
          <a:bodyPr wrap="square" rtlCol="0" anchor="ctr"/>
          <a:lstStyle/>
          <a:p>
            <a:r>
              <a:rPr lang="fr-FR" sz="1600" b="1">
                <a:solidFill>
                  <a:srgbClr val="242A54"/>
                </a:solidFill>
                <a:latin typeface="Calibri" pitchFamily="34" charset="0"/>
                <a:ea typeface="Calibri" pitchFamily="34" charset="-122"/>
                <a:cs typeface="Calibri" pitchFamily="34" charset="-120"/>
              </a:rPr>
              <a:t>Espionnage et déstabilisation</a:t>
            </a:r>
            <a:endParaRPr lang="fr-FR" sz="1600"/>
          </a:p>
        </p:txBody>
      </p:sp>
      <p:sp>
        <p:nvSpPr>
          <p:cNvPr id="20" name="Text 18"/>
          <p:cNvSpPr/>
          <p:nvPr/>
        </p:nvSpPr>
        <p:spPr>
          <a:xfrm>
            <a:off x="914400" y="5376672"/>
            <a:ext cx="10668000" cy="512064"/>
          </a:xfrm>
          <a:prstGeom prst="rect">
            <a:avLst/>
          </a:prstGeom>
          <a:noFill/>
          <a:ln/>
        </p:spPr>
        <p:txBody>
          <a:bodyPr wrap="square" rtlCol="0" anchor="ctr"/>
          <a:lstStyle/>
          <a:p>
            <a:r>
              <a:rPr lang="fr-FR" sz="1400" dirty="0">
                <a:solidFill>
                  <a:srgbClr val="494958"/>
                </a:solidFill>
                <a:latin typeface="Calibri" pitchFamily="34" charset="0"/>
                <a:ea typeface="Calibri" pitchFamily="34" charset="-122"/>
                <a:cs typeface="Calibri" pitchFamily="34" charset="-120"/>
              </a:rPr>
              <a:t>Des acteurs étatiques étrangers peuvent cibler les collectivités pour espionner des données stratégiques (infrastructures, élus, fichiers sensibles) ou déstabiliser l'action publique via des campagnes de désinformation.</a:t>
            </a:r>
          </a:p>
        </p:txBody>
      </p:sp>
      <p:sp>
        <p:nvSpPr>
          <p:cNvPr id="21" name="Shape 19"/>
          <p:cNvSpPr/>
          <p:nvPr/>
        </p:nvSpPr>
        <p:spPr>
          <a:xfrm>
            <a:off x="763509" y="5937504"/>
            <a:ext cx="10972800" cy="390145"/>
          </a:xfrm>
          <a:prstGeom prst="rect">
            <a:avLst/>
          </a:prstGeom>
          <a:solidFill>
            <a:srgbClr val="F2F2F4"/>
          </a:solidFill>
          <a:ln w="6350">
            <a:solidFill>
              <a:srgbClr val="DCDCE0"/>
            </a:solidFill>
            <a:prstDash val="solid"/>
          </a:ln>
        </p:spPr>
      </p:sp>
      <p:sp>
        <p:nvSpPr>
          <p:cNvPr id="22" name="Text 20"/>
          <p:cNvSpPr/>
          <p:nvPr/>
        </p:nvSpPr>
        <p:spPr>
          <a:xfrm>
            <a:off x="946389" y="5961888"/>
            <a:ext cx="10607040" cy="365760"/>
          </a:xfrm>
          <a:prstGeom prst="rect">
            <a:avLst/>
          </a:prstGeom>
          <a:noFill/>
          <a:ln/>
        </p:spPr>
        <p:txBody>
          <a:bodyPr wrap="square" rtlCol="0" anchor="ctr"/>
          <a:lstStyle/>
          <a:p>
            <a:r>
              <a:rPr lang="fr-FR" sz="1200" i="1" dirty="0">
                <a:solidFill>
                  <a:srgbClr val="494958"/>
                </a:solidFill>
                <a:latin typeface="Calibri" pitchFamily="34" charset="0"/>
                <a:ea typeface="Calibri" pitchFamily="34" charset="-122"/>
                <a:cs typeface="Calibri" pitchFamily="34" charset="-120"/>
                <a:hlinkClick r:id="rId3"/>
              </a:rPr>
              <a:t>Source ANSSI </a:t>
            </a:r>
            <a:r>
              <a:rPr lang="fr-FR" sz="1200" i="1" dirty="0">
                <a:solidFill>
                  <a:srgbClr val="494958"/>
                </a:solidFill>
                <a:latin typeface="Calibri" pitchFamily="34" charset="0"/>
                <a:ea typeface="Calibri" pitchFamily="34" charset="-122"/>
                <a:cs typeface="Calibri" pitchFamily="34" charset="-120"/>
              </a:rPr>
              <a:t>– Panorama de la cybermenace 2025 : 1 366 incidents traités, 128 rançongiciels, 196 exfiltrations de données.</a:t>
            </a:r>
          </a:p>
          <a:p>
            <a:r>
              <a:rPr lang="fr-FR" sz="1200" i="1" dirty="0">
                <a:solidFill>
                  <a:srgbClr val="494958"/>
                </a:solidFill>
                <a:latin typeface="Calibri" pitchFamily="34" charset="0"/>
                <a:ea typeface="Calibri" pitchFamily="34" charset="-122"/>
                <a:cs typeface="Calibri" pitchFamily="34" charset="-120"/>
                <a:hlinkClick r:id="rId4"/>
              </a:rPr>
              <a:t>Source </a:t>
            </a:r>
            <a:r>
              <a:rPr lang="fr-FR" sz="1200" i="1" dirty="0" err="1">
                <a:solidFill>
                  <a:srgbClr val="494958"/>
                </a:solidFill>
                <a:latin typeface="Calibri" pitchFamily="34" charset="0"/>
                <a:ea typeface="Calibri" pitchFamily="34" charset="-122"/>
                <a:cs typeface="Calibri" pitchFamily="34" charset="-120"/>
                <a:hlinkClick r:id="rId4"/>
              </a:rPr>
              <a:t>Radiofrance</a:t>
            </a:r>
            <a:r>
              <a:rPr lang="fr-FR" sz="1200" i="1" dirty="0">
                <a:solidFill>
                  <a:srgbClr val="494958"/>
                </a:solidFill>
                <a:latin typeface="Calibri" pitchFamily="34" charset="0"/>
                <a:ea typeface="Calibri" pitchFamily="34" charset="-122"/>
                <a:cs typeface="Calibri" pitchFamily="34" charset="-120"/>
                <a:hlinkClick r:id="rId4"/>
              </a:rPr>
              <a:t> </a:t>
            </a:r>
            <a:r>
              <a:rPr lang="fr-FR" sz="1200" i="1" dirty="0">
                <a:solidFill>
                  <a:srgbClr val="494958"/>
                </a:solidFill>
                <a:latin typeface="Calibri" pitchFamily="34" charset="0"/>
                <a:ea typeface="Calibri" pitchFamily="34" charset="-122"/>
                <a:cs typeface="Calibri" pitchFamily="34" charset="-120"/>
              </a:rPr>
              <a:t>– En septembre 2025, RSF révélait une galaxie de 141 faux sites liés au réseau d’influence russe </a:t>
            </a:r>
            <a:r>
              <a:rPr lang="fr-FR" sz="1200" i="1" dirty="0" err="1">
                <a:solidFill>
                  <a:srgbClr val="494958"/>
                </a:solidFill>
                <a:latin typeface="Calibri" pitchFamily="34" charset="0"/>
                <a:ea typeface="Calibri" pitchFamily="34" charset="-122"/>
                <a:cs typeface="Calibri" pitchFamily="34" charset="-120"/>
              </a:rPr>
              <a:t>CopyCop</a:t>
            </a:r>
            <a:r>
              <a:rPr lang="fr-FR" sz="1200" i="1" dirty="0">
                <a:solidFill>
                  <a:srgbClr val="494958"/>
                </a:solidFill>
                <a:latin typeface="Calibri" pitchFamily="34" charset="0"/>
                <a:ea typeface="Calibri" pitchFamily="34" charset="-122"/>
                <a:cs typeface="Calibri" pitchFamily="34" charset="-120"/>
              </a:rPr>
              <a:t>.</a:t>
            </a:r>
            <a:endParaRPr lang="fr-FR" sz="1200" dirty="0"/>
          </a:p>
        </p:txBody>
      </p:sp>
      <p:sp>
        <p:nvSpPr>
          <p:cNvPr id="23" name="Shape 21"/>
          <p:cNvSpPr/>
          <p:nvPr/>
        </p:nvSpPr>
        <p:spPr>
          <a:xfrm>
            <a:off x="763509" y="6364224"/>
            <a:ext cx="10972800" cy="0"/>
          </a:xfrm>
          <a:prstGeom prst="line">
            <a:avLst/>
          </a:prstGeom>
          <a:noFill/>
          <a:ln w="10160">
            <a:solidFill>
              <a:srgbClr val="DCDCE0"/>
            </a:solidFill>
            <a:prstDash val="solid"/>
          </a:ln>
        </p:spPr>
      </p:sp>
      <p:sp>
        <p:nvSpPr>
          <p:cNvPr id="24" name="Text 22"/>
          <p:cNvSpPr/>
          <p:nvPr/>
        </p:nvSpPr>
        <p:spPr>
          <a:xfrm>
            <a:off x="609600" y="6559296"/>
            <a:ext cx="8534400" cy="304800"/>
          </a:xfrm>
          <a:prstGeom prst="rect">
            <a:avLst/>
          </a:prstGeom>
          <a:noFill/>
          <a:ln/>
        </p:spPr>
        <p:txBody>
          <a:bodyPr wrap="square" rtlCol="0" anchor="ctr"/>
          <a:lstStyle/>
          <a:p>
            <a:r>
              <a:rPr lang="fr-FR" sz="1067" dirty="0">
                <a:solidFill>
                  <a:srgbClr val="494958"/>
                </a:solidFill>
                <a:latin typeface="Calibri" pitchFamily="34" charset="0"/>
                <a:ea typeface="Calibri" pitchFamily="34" charset="-122"/>
                <a:cs typeface="Calibri" pitchFamily="34" charset="-120"/>
              </a:rPr>
              <a:t>06  Cybersécurité — menaces principales</a:t>
            </a:r>
            <a:endParaRPr lang="fr-FR" sz="1067" dirty="0"/>
          </a:p>
        </p:txBody>
      </p:sp>
      <p:sp>
        <p:nvSpPr>
          <p:cNvPr id="25" name="Text 23"/>
          <p:cNvSpPr/>
          <p:nvPr/>
        </p:nvSpPr>
        <p:spPr>
          <a:xfrm>
            <a:off x="8534400" y="6559296"/>
            <a:ext cx="3048000" cy="304800"/>
          </a:xfrm>
          <a:prstGeom prst="rect">
            <a:avLst/>
          </a:prstGeom>
          <a:noFill/>
          <a:ln/>
        </p:spPr>
        <p:txBody>
          <a:bodyPr wrap="square" rtlCol="0" anchor="ctr"/>
          <a:lstStyle/>
          <a:p>
            <a:pPr algn="r"/>
            <a:r>
              <a:rPr lang="fr-FR" sz="1067">
                <a:solidFill>
                  <a:srgbClr val="494958"/>
                </a:solidFill>
                <a:latin typeface="Calibri" pitchFamily="34" charset="0"/>
                <a:ea typeface="Calibri" pitchFamily="34" charset="-122"/>
                <a:cs typeface="Calibri" pitchFamily="34" charset="-120"/>
              </a:rPr>
              <a:t>Communes &lt; 3 500 hab.  |  2025–2026</a:t>
            </a:r>
            <a:endParaRPr lang="fr-FR" sz="1067"/>
          </a:p>
        </p:txBody>
      </p:sp>
    </p:spTree>
    <p:extLst>
      <p:ext uri="{BB962C8B-B14F-4D97-AF65-F5344CB8AC3E}">
        <p14:creationId xmlns:p14="http://schemas.microsoft.com/office/powerpoint/2010/main" val="158958034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609600" y="463296"/>
            <a:ext cx="463296" cy="463296"/>
          </a:xfrm>
          <a:prstGeom prst="rect">
            <a:avLst/>
          </a:prstGeom>
          <a:solidFill>
            <a:srgbClr val="242A54"/>
          </a:solidFill>
          <a:ln w="12700">
            <a:solidFill>
              <a:srgbClr val="242A54"/>
            </a:solidFill>
            <a:prstDash val="solid"/>
          </a:ln>
        </p:spPr>
      </p:sp>
      <p:sp>
        <p:nvSpPr>
          <p:cNvPr id="3" name="Text 1"/>
          <p:cNvSpPr/>
          <p:nvPr/>
        </p:nvSpPr>
        <p:spPr>
          <a:xfrm>
            <a:off x="609600" y="463296"/>
            <a:ext cx="463296" cy="463296"/>
          </a:xfrm>
          <a:prstGeom prst="rect">
            <a:avLst/>
          </a:prstGeom>
          <a:noFill/>
          <a:ln/>
        </p:spPr>
        <p:txBody>
          <a:bodyPr wrap="square" lIns="0" tIns="0" rIns="0" bIns="0" rtlCol="0" anchor="ctr"/>
          <a:lstStyle/>
          <a:p>
            <a:pPr algn="ctr"/>
            <a:r>
              <a:rPr lang="fr-FR" sz="1333" b="1" dirty="0">
                <a:solidFill>
                  <a:srgbClr val="FFFFFF"/>
                </a:solidFill>
                <a:latin typeface="Calibri" pitchFamily="34" charset="0"/>
                <a:ea typeface="Calibri" pitchFamily="34" charset="-122"/>
                <a:cs typeface="Calibri" pitchFamily="34" charset="-120"/>
              </a:rPr>
              <a:t>07</a:t>
            </a:r>
            <a:endParaRPr lang="fr-FR" sz="1333" dirty="0"/>
          </a:p>
        </p:txBody>
      </p:sp>
      <p:sp>
        <p:nvSpPr>
          <p:cNvPr id="4" name="Text 2"/>
          <p:cNvSpPr/>
          <p:nvPr/>
        </p:nvSpPr>
        <p:spPr>
          <a:xfrm>
            <a:off x="1219200" y="463296"/>
            <a:ext cx="10363200" cy="463296"/>
          </a:xfrm>
          <a:prstGeom prst="rect">
            <a:avLst/>
          </a:prstGeom>
          <a:noFill/>
          <a:ln/>
        </p:spPr>
        <p:txBody>
          <a:bodyPr wrap="square" rtlCol="0" anchor="ctr"/>
          <a:lstStyle/>
          <a:p>
            <a:r>
              <a:rPr lang="fr-FR" sz="2667" b="1" dirty="0">
                <a:solidFill>
                  <a:srgbClr val="242A54"/>
                </a:solidFill>
                <a:latin typeface="Calibri" pitchFamily="34" charset="0"/>
                <a:ea typeface="Calibri" pitchFamily="34" charset="-122"/>
                <a:cs typeface="Calibri" pitchFamily="34" charset="-120"/>
              </a:rPr>
              <a:t>Bonnes pratiques de cybersécurité</a:t>
            </a:r>
            <a:endParaRPr lang="fr-FR" sz="2667" dirty="0"/>
          </a:p>
        </p:txBody>
      </p:sp>
      <p:sp>
        <p:nvSpPr>
          <p:cNvPr id="5" name="Shape 3"/>
          <p:cNvSpPr/>
          <p:nvPr/>
        </p:nvSpPr>
        <p:spPr>
          <a:xfrm>
            <a:off x="609600" y="999744"/>
            <a:ext cx="10972800" cy="0"/>
          </a:xfrm>
          <a:prstGeom prst="line">
            <a:avLst/>
          </a:prstGeom>
          <a:noFill/>
          <a:ln w="19050">
            <a:solidFill>
              <a:srgbClr val="AD1225"/>
            </a:solidFill>
            <a:prstDash val="solid"/>
          </a:ln>
        </p:spPr>
      </p:sp>
      <p:sp>
        <p:nvSpPr>
          <p:cNvPr id="6" name="Shape 4"/>
          <p:cNvSpPr/>
          <p:nvPr/>
        </p:nvSpPr>
        <p:spPr>
          <a:xfrm>
            <a:off x="609600" y="1280160"/>
            <a:ext cx="5425440" cy="1438656"/>
          </a:xfrm>
          <a:prstGeom prst="rect">
            <a:avLst/>
          </a:prstGeom>
          <a:solidFill>
            <a:srgbClr val="F2F2F4"/>
          </a:solidFill>
          <a:ln w="6350">
            <a:solidFill>
              <a:srgbClr val="DCDCE0"/>
            </a:solidFill>
            <a:prstDash val="solid"/>
          </a:ln>
        </p:spPr>
      </p:sp>
      <p:sp>
        <p:nvSpPr>
          <p:cNvPr id="7" name="Shape 5"/>
          <p:cNvSpPr/>
          <p:nvPr/>
        </p:nvSpPr>
        <p:spPr>
          <a:xfrm>
            <a:off x="609600" y="1280160"/>
            <a:ext cx="73152" cy="1438656"/>
          </a:xfrm>
          <a:prstGeom prst="rect">
            <a:avLst/>
          </a:prstGeom>
          <a:solidFill>
            <a:srgbClr val="242A54"/>
          </a:solidFill>
          <a:ln w="12700">
            <a:solidFill>
              <a:srgbClr val="242A54"/>
            </a:solidFill>
            <a:prstDash val="solid"/>
          </a:ln>
        </p:spPr>
      </p:sp>
      <p:sp>
        <p:nvSpPr>
          <p:cNvPr id="8" name="Text 6"/>
          <p:cNvSpPr/>
          <p:nvPr/>
        </p:nvSpPr>
        <p:spPr>
          <a:xfrm>
            <a:off x="853440" y="1345311"/>
            <a:ext cx="5059680" cy="712470"/>
          </a:xfrm>
          <a:prstGeom prst="rect">
            <a:avLst/>
          </a:prstGeom>
          <a:noFill/>
          <a:ln/>
        </p:spPr>
        <p:txBody>
          <a:bodyPr wrap="square" rtlCol="0" anchor="ctr"/>
          <a:lstStyle/>
          <a:p>
            <a:r>
              <a:rPr lang="fr-FR" sz="1467" b="1" dirty="0">
                <a:solidFill>
                  <a:srgbClr val="242A54"/>
                </a:solidFill>
                <a:latin typeface="Calibri" pitchFamily="34" charset="0"/>
                <a:ea typeface="Calibri" pitchFamily="34" charset="-122"/>
                <a:cs typeface="Calibri" pitchFamily="34" charset="-120"/>
              </a:rPr>
              <a:t>Nom de domaine conforme</a:t>
            </a:r>
          </a:p>
          <a:p>
            <a:r>
              <a:rPr lang="fr-FR" sz="1467" b="1" dirty="0">
                <a:solidFill>
                  <a:srgbClr val="242A54"/>
                </a:solidFill>
                <a:latin typeface="Calibri" pitchFamily="34" charset="0"/>
                <a:ea typeface="Calibri" pitchFamily="34" charset="-122"/>
                <a:cs typeface="Calibri" pitchFamily="34" charset="-120"/>
              </a:rPr>
              <a:t>Messagerie officielle</a:t>
            </a:r>
          </a:p>
          <a:p>
            <a:r>
              <a:rPr lang="fr-FR" sz="1467" b="1" dirty="0">
                <a:solidFill>
                  <a:srgbClr val="242A54"/>
                </a:solidFill>
                <a:latin typeface="Calibri" pitchFamily="34" charset="0"/>
                <a:ea typeface="Calibri" pitchFamily="34" charset="-122"/>
                <a:cs typeface="Calibri" pitchFamily="34" charset="-120"/>
              </a:rPr>
              <a:t>Espace collaboratif souverain</a:t>
            </a:r>
            <a:endParaRPr lang="fr-FR" sz="1467" dirty="0"/>
          </a:p>
        </p:txBody>
      </p:sp>
      <p:sp>
        <p:nvSpPr>
          <p:cNvPr id="9" name="Text 7"/>
          <p:cNvSpPr/>
          <p:nvPr/>
        </p:nvSpPr>
        <p:spPr>
          <a:xfrm>
            <a:off x="853440" y="1938528"/>
            <a:ext cx="5059680" cy="780288"/>
          </a:xfrm>
          <a:prstGeom prst="rect">
            <a:avLst/>
          </a:prstGeom>
          <a:noFill/>
          <a:ln/>
        </p:spPr>
        <p:txBody>
          <a:bodyPr wrap="square" rtlCol="0" anchor="ctr"/>
          <a:lstStyle/>
          <a:p>
            <a:r>
              <a:rPr lang="fr-FR" sz="1333" dirty="0">
                <a:solidFill>
                  <a:srgbClr val="494958"/>
                </a:solidFill>
                <a:latin typeface="Calibri" pitchFamily="34" charset="0"/>
                <a:ea typeface="Calibri" pitchFamily="34" charset="-122"/>
                <a:cs typeface="Calibri" pitchFamily="34" charset="-120"/>
              </a:rPr>
              <a:t>Aucun échange officiel via Gmail, Hotmail, messagerie personnelle, WhatsApp, …</a:t>
            </a:r>
            <a:endParaRPr lang="fr-FR" sz="1333" dirty="0"/>
          </a:p>
        </p:txBody>
      </p:sp>
      <p:sp>
        <p:nvSpPr>
          <p:cNvPr id="10" name="Shape 8"/>
          <p:cNvSpPr/>
          <p:nvPr/>
        </p:nvSpPr>
        <p:spPr>
          <a:xfrm>
            <a:off x="609600" y="2926080"/>
            <a:ext cx="5425440" cy="1438656"/>
          </a:xfrm>
          <a:prstGeom prst="rect">
            <a:avLst/>
          </a:prstGeom>
          <a:solidFill>
            <a:srgbClr val="F2F2F4"/>
          </a:solidFill>
          <a:ln w="6350">
            <a:solidFill>
              <a:srgbClr val="DCDCE0"/>
            </a:solidFill>
            <a:prstDash val="solid"/>
          </a:ln>
        </p:spPr>
      </p:sp>
      <p:sp>
        <p:nvSpPr>
          <p:cNvPr id="11" name="Shape 9"/>
          <p:cNvSpPr/>
          <p:nvPr/>
        </p:nvSpPr>
        <p:spPr>
          <a:xfrm>
            <a:off x="609600" y="2926080"/>
            <a:ext cx="73152" cy="1438656"/>
          </a:xfrm>
          <a:prstGeom prst="rect">
            <a:avLst/>
          </a:prstGeom>
          <a:solidFill>
            <a:srgbClr val="242A54"/>
          </a:solidFill>
          <a:ln w="12700">
            <a:solidFill>
              <a:srgbClr val="242A54"/>
            </a:solidFill>
            <a:prstDash val="solid"/>
          </a:ln>
        </p:spPr>
      </p:sp>
      <p:sp>
        <p:nvSpPr>
          <p:cNvPr id="12" name="Text 10"/>
          <p:cNvSpPr/>
          <p:nvPr/>
        </p:nvSpPr>
        <p:spPr>
          <a:xfrm>
            <a:off x="841248" y="3011424"/>
            <a:ext cx="5059680" cy="485775"/>
          </a:xfrm>
          <a:prstGeom prst="rect">
            <a:avLst/>
          </a:prstGeom>
          <a:noFill/>
          <a:ln/>
        </p:spPr>
        <p:txBody>
          <a:bodyPr wrap="square" rtlCol="0" anchor="ctr"/>
          <a:lstStyle/>
          <a:p>
            <a:r>
              <a:rPr lang="fr-FR" sz="1467" b="1" dirty="0">
                <a:solidFill>
                  <a:srgbClr val="242A54"/>
                </a:solidFill>
                <a:latin typeface="Calibri" pitchFamily="34" charset="0"/>
                <a:ea typeface="Calibri" pitchFamily="34" charset="-122"/>
                <a:cs typeface="Calibri" pitchFamily="34" charset="-120"/>
              </a:rPr>
              <a:t>Mot de passe fort + 2FA</a:t>
            </a:r>
          </a:p>
          <a:p>
            <a:r>
              <a:rPr lang="fr-FR" sz="1467" b="1" dirty="0">
                <a:solidFill>
                  <a:srgbClr val="242A54"/>
                </a:solidFill>
                <a:latin typeface="Calibri" pitchFamily="34" charset="0"/>
                <a:ea typeface="Calibri" pitchFamily="34" charset="-122"/>
                <a:cs typeface="Calibri" pitchFamily="34" charset="-120"/>
              </a:rPr>
              <a:t>Coffre-fort de mot de passe</a:t>
            </a:r>
            <a:endParaRPr lang="fr-FR" sz="1467" dirty="0"/>
          </a:p>
        </p:txBody>
      </p:sp>
      <p:sp>
        <p:nvSpPr>
          <p:cNvPr id="13" name="Text 11"/>
          <p:cNvSpPr/>
          <p:nvPr/>
        </p:nvSpPr>
        <p:spPr>
          <a:xfrm>
            <a:off x="853440" y="3491865"/>
            <a:ext cx="5059680" cy="780288"/>
          </a:xfrm>
          <a:prstGeom prst="rect">
            <a:avLst/>
          </a:prstGeom>
          <a:noFill/>
          <a:ln/>
        </p:spPr>
        <p:txBody>
          <a:bodyPr wrap="square" rtlCol="0" anchor="ctr"/>
          <a:lstStyle/>
          <a:p>
            <a:r>
              <a:rPr lang="fr-FR" sz="1333" dirty="0">
                <a:solidFill>
                  <a:srgbClr val="494958"/>
                </a:solidFill>
                <a:latin typeface="Calibri" pitchFamily="34" charset="0"/>
                <a:ea typeface="Calibri" pitchFamily="34" charset="-122"/>
                <a:cs typeface="Calibri" pitchFamily="34" charset="-120"/>
              </a:rPr>
              <a:t>Un mot de passe unique par service et l'authentification à deux facteurs activée. L’utilisation d’une solution de coffre-fort de mot de passe peut faciliter l’adoption des bonnes pratiques.</a:t>
            </a:r>
            <a:endParaRPr lang="fr-FR" sz="1333" dirty="0"/>
          </a:p>
        </p:txBody>
      </p:sp>
      <p:sp>
        <p:nvSpPr>
          <p:cNvPr id="14" name="Shape 12"/>
          <p:cNvSpPr/>
          <p:nvPr/>
        </p:nvSpPr>
        <p:spPr>
          <a:xfrm>
            <a:off x="609600" y="4572000"/>
            <a:ext cx="5425440" cy="1438656"/>
          </a:xfrm>
          <a:prstGeom prst="rect">
            <a:avLst/>
          </a:prstGeom>
          <a:solidFill>
            <a:srgbClr val="F2F2F4"/>
          </a:solidFill>
          <a:ln w="6350">
            <a:solidFill>
              <a:srgbClr val="DCDCE0"/>
            </a:solidFill>
            <a:prstDash val="solid"/>
          </a:ln>
        </p:spPr>
      </p:sp>
      <p:sp>
        <p:nvSpPr>
          <p:cNvPr id="15" name="Shape 13"/>
          <p:cNvSpPr/>
          <p:nvPr/>
        </p:nvSpPr>
        <p:spPr>
          <a:xfrm>
            <a:off x="609600" y="4572000"/>
            <a:ext cx="73152" cy="1438656"/>
          </a:xfrm>
          <a:prstGeom prst="rect">
            <a:avLst/>
          </a:prstGeom>
          <a:solidFill>
            <a:srgbClr val="242A54"/>
          </a:solidFill>
          <a:ln w="12700">
            <a:solidFill>
              <a:srgbClr val="242A54"/>
            </a:solidFill>
            <a:prstDash val="solid"/>
          </a:ln>
        </p:spPr>
      </p:sp>
      <p:sp>
        <p:nvSpPr>
          <p:cNvPr id="16" name="Text 14"/>
          <p:cNvSpPr/>
          <p:nvPr/>
        </p:nvSpPr>
        <p:spPr>
          <a:xfrm>
            <a:off x="853440" y="4693920"/>
            <a:ext cx="5059680" cy="390144"/>
          </a:xfrm>
          <a:prstGeom prst="rect">
            <a:avLst/>
          </a:prstGeom>
          <a:noFill/>
          <a:ln/>
        </p:spPr>
        <p:txBody>
          <a:bodyPr wrap="square" rtlCol="0" anchor="ctr"/>
          <a:lstStyle/>
          <a:p>
            <a:r>
              <a:rPr lang="fr-FR" sz="1467" b="1" dirty="0">
                <a:solidFill>
                  <a:srgbClr val="242A54"/>
                </a:solidFill>
                <a:latin typeface="Calibri" pitchFamily="34" charset="0"/>
                <a:ea typeface="Calibri" pitchFamily="34" charset="-122"/>
                <a:cs typeface="Calibri" pitchFamily="34" charset="-120"/>
              </a:rPr>
              <a:t>Identifier votre maturité cybersécurité </a:t>
            </a:r>
            <a:endParaRPr lang="fr-FR" sz="1467" dirty="0"/>
          </a:p>
        </p:txBody>
      </p:sp>
      <p:sp>
        <p:nvSpPr>
          <p:cNvPr id="17" name="Text 15"/>
          <p:cNvSpPr/>
          <p:nvPr/>
        </p:nvSpPr>
        <p:spPr>
          <a:xfrm>
            <a:off x="841248" y="5092446"/>
            <a:ext cx="5059680" cy="780288"/>
          </a:xfrm>
          <a:prstGeom prst="rect">
            <a:avLst/>
          </a:prstGeom>
          <a:noFill/>
          <a:ln/>
        </p:spPr>
        <p:txBody>
          <a:bodyPr wrap="square" rtlCol="0" anchor="ctr"/>
          <a:lstStyle/>
          <a:p>
            <a:r>
              <a:rPr lang="fr-FR" sz="1333" dirty="0">
                <a:solidFill>
                  <a:srgbClr val="494958"/>
                </a:solidFill>
                <a:latin typeface="Calibri" pitchFamily="34" charset="0"/>
                <a:ea typeface="Calibri" pitchFamily="34" charset="-122"/>
                <a:cs typeface="Calibri" pitchFamily="34" charset="-120"/>
              </a:rPr>
              <a:t>Bénéficiez d’un diagnostic gratuit accompagné d’un Aidant cyber et pour améliorer la cybersécurité de votre organisation. </a:t>
            </a:r>
            <a:r>
              <a:rPr lang="fr-FR" sz="1333" dirty="0">
                <a:solidFill>
                  <a:srgbClr val="494958"/>
                </a:solidFill>
                <a:latin typeface="Calibri" pitchFamily="34" charset="0"/>
                <a:ea typeface="Calibri" pitchFamily="34" charset="-122"/>
                <a:cs typeface="Calibri" pitchFamily="34" charset="-120"/>
                <a:hlinkClick r:id="rId3"/>
              </a:rPr>
              <a:t>https://messervices.cyber.gouv.fr/</a:t>
            </a:r>
            <a:r>
              <a:rPr lang="fr-FR" sz="1333" dirty="0">
                <a:solidFill>
                  <a:srgbClr val="494958"/>
                </a:solidFill>
                <a:latin typeface="Calibri" pitchFamily="34" charset="0"/>
                <a:ea typeface="Calibri" pitchFamily="34" charset="-122"/>
                <a:cs typeface="Calibri" pitchFamily="34" charset="-120"/>
              </a:rPr>
              <a:t> </a:t>
            </a:r>
            <a:endParaRPr lang="fr-FR" sz="1333" dirty="0"/>
          </a:p>
        </p:txBody>
      </p:sp>
      <p:sp>
        <p:nvSpPr>
          <p:cNvPr id="18" name="Shape 16"/>
          <p:cNvSpPr/>
          <p:nvPr/>
        </p:nvSpPr>
        <p:spPr>
          <a:xfrm>
            <a:off x="6339840" y="1280160"/>
            <a:ext cx="5425440" cy="1438656"/>
          </a:xfrm>
          <a:prstGeom prst="rect">
            <a:avLst/>
          </a:prstGeom>
          <a:solidFill>
            <a:srgbClr val="F2F2F4"/>
          </a:solidFill>
          <a:ln w="6350">
            <a:solidFill>
              <a:srgbClr val="DCDCE0"/>
            </a:solidFill>
            <a:prstDash val="solid"/>
          </a:ln>
        </p:spPr>
      </p:sp>
      <p:sp>
        <p:nvSpPr>
          <p:cNvPr id="19" name="Shape 17"/>
          <p:cNvSpPr/>
          <p:nvPr/>
        </p:nvSpPr>
        <p:spPr>
          <a:xfrm>
            <a:off x="6339840" y="1280160"/>
            <a:ext cx="73152" cy="1438656"/>
          </a:xfrm>
          <a:prstGeom prst="rect">
            <a:avLst/>
          </a:prstGeom>
          <a:solidFill>
            <a:srgbClr val="AD1225"/>
          </a:solidFill>
          <a:ln w="12700">
            <a:solidFill>
              <a:srgbClr val="AD1225"/>
            </a:solidFill>
            <a:prstDash val="solid"/>
          </a:ln>
        </p:spPr>
      </p:sp>
      <p:sp>
        <p:nvSpPr>
          <p:cNvPr id="20" name="Text 18"/>
          <p:cNvSpPr/>
          <p:nvPr/>
        </p:nvSpPr>
        <p:spPr>
          <a:xfrm>
            <a:off x="6583680" y="1402080"/>
            <a:ext cx="5059680" cy="390144"/>
          </a:xfrm>
          <a:prstGeom prst="rect">
            <a:avLst/>
          </a:prstGeom>
          <a:noFill/>
          <a:ln/>
        </p:spPr>
        <p:txBody>
          <a:bodyPr wrap="square" rtlCol="0" anchor="ctr"/>
          <a:lstStyle/>
          <a:p>
            <a:r>
              <a:rPr lang="fr-FR" sz="1467" b="1">
                <a:solidFill>
                  <a:srgbClr val="242A54"/>
                </a:solidFill>
                <a:latin typeface="Calibri" pitchFamily="34" charset="0"/>
                <a:ea typeface="Calibri" pitchFamily="34" charset="-122"/>
                <a:cs typeface="Calibri" pitchFamily="34" charset="-120"/>
              </a:rPr>
              <a:t>En cas d'incident — ne pas éteindre</a:t>
            </a:r>
            <a:endParaRPr lang="fr-FR" sz="1467"/>
          </a:p>
        </p:txBody>
      </p:sp>
      <p:sp>
        <p:nvSpPr>
          <p:cNvPr id="21" name="Text 19"/>
          <p:cNvSpPr/>
          <p:nvPr/>
        </p:nvSpPr>
        <p:spPr>
          <a:xfrm>
            <a:off x="6583680" y="1816608"/>
            <a:ext cx="5059680" cy="780288"/>
          </a:xfrm>
          <a:prstGeom prst="rect">
            <a:avLst/>
          </a:prstGeom>
          <a:noFill/>
          <a:ln/>
        </p:spPr>
        <p:txBody>
          <a:bodyPr wrap="square" rtlCol="0" anchor="ctr"/>
          <a:lstStyle/>
          <a:p>
            <a:r>
              <a:rPr lang="fr-FR" sz="1333" dirty="0">
                <a:solidFill>
                  <a:srgbClr val="494958"/>
                </a:solidFill>
                <a:latin typeface="Calibri" pitchFamily="34" charset="0"/>
                <a:ea typeface="Calibri" pitchFamily="34" charset="-122"/>
                <a:cs typeface="Calibri" pitchFamily="34" charset="-120"/>
              </a:rPr>
              <a:t>Isoler le poste du réseau (débrancher le câble).</a:t>
            </a:r>
          </a:p>
          <a:p>
            <a:r>
              <a:rPr lang="fr-FR" sz="1333" dirty="0">
                <a:solidFill>
                  <a:srgbClr val="494958"/>
                </a:solidFill>
                <a:latin typeface="Calibri" pitchFamily="34" charset="0"/>
                <a:ea typeface="Calibri" pitchFamily="34" charset="-122"/>
                <a:cs typeface="Calibri" pitchFamily="34" charset="-120"/>
              </a:rPr>
              <a:t>Ne pas éteindre : cela détruit des preuves.</a:t>
            </a:r>
          </a:p>
          <a:p>
            <a:r>
              <a:rPr lang="fr-FR" sz="1333" dirty="0">
                <a:solidFill>
                  <a:srgbClr val="494958"/>
                </a:solidFill>
                <a:latin typeface="Calibri" pitchFamily="34" charset="0"/>
                <a:ea typeface="Calibri" pitchFamily="34" charset="-122"/>
                <a:cs typeface="Calibri" pitchFamily="34" charset="-120"/>
              </a:rPr>
              <a:t>Contacter </a:t>
            </a:r>
            <a:r>
              <a:rPr lang="fr-FR" sz="1333" dirty="0">
                <a:solidFill>
                  <a:srgbClr val="494958"/>
                </a:solidFill>
                <a:latin typeface="Calibri" pitchFamily="34" charset="0"/>
                <a:ea typeface="Calibri" pitchFamily="34" charset="-122"/>
                <a:cs typeface="Calibri" pitchFamily="34" charset="-120"/>
                <a:hlinkClick r:id="rId4"/>
              </a:rPr>
              <a:t>https://17cyber.gouv.fr/</a:t>
            </a:r>
            <a:r>
              <a:rPr lang="fr-FR" sz="1333" dirty="0">
                <a:solidFill>
                  <a:srgbClr val="494958"/>
                </a:solidFill>
                <a:latin typeface="Calibri" pitchFamily="34" charset="0"/>
                <a:ea typeface="Calibri" pitchFamily="34" charset="-122"/>
                <a:cs typeface="Calibri" pitchFamily="34" charset="-120"/>
              </a:rPr>
              <a:t> ou le Centre Réponse aux Incidents Cyber de Nouvelle-Aquitaine au </a:t>
            </a:r>
            <a:r>
              <a:rPr lang="fr-FR" sz="1333" dirty="0">
                <a:solidFill>
                  <a:srgbClr val="494958"/>
                </a:solidFill>
                <a:highlight>
                  <a:srgbClr val="00FF00"/>
                </a:highlight>
                <a:latin typeface="Calibri" pitchFamily="34" charset="0"/>
                <a:ea typeface="Calibri" pitchFamily="34" charset="-122"/>
                <a:cs typeface="Calibri" pitchFamily="34" charset="-120"/>
              </a:rPr>
              <a:t>0805 2929 40</a:t>
            </a:r>
            <a:endParaRPr lang="fr-FR" sz="1333" dirty="0">
              <a:highlight>
                <a:srgbClr val="00FF00"/>
              </a:highlight>
            </a:endParaRPr>
          </a:p>
        </p:txBody>
      </p:sp>
      <p:sp>
        <p:nvSpPr>
          <p:cNvPr id="22" name="Shape 20"/>
          <p:cNvSpPr/>
          <p:nvPr/>
        </p:nvSpPr>
        <p:spPr>
          <a:xfrm>
            <a:off x="6339840" y="2926080"/>
            <a:ext cx="5425440" cy="1438656"/>
          </a:xfrm>
          <a:prstGeom prst="rect">
            <a:avLst/>
          </a:prstGeom>
          <a:solidFill>
            <a:srgbClr val="F2F2F4"/>
          </a:solidFill>
          <a:ln w="6350">
            <a:solidFill>
              <a:srgbClr val="DCDCE0"/>
            </a:solidFill>
            <a:prstDash val="solid"/>
          </a:ln>
        </p:spPr>
      </p:sp>
      <p:sp>
        <p:nvSpPr>
          <p:cNvPr id="23" name="Shape 21"/>
          <p:cNvSpPr/>
          <p:nvPr/>
        </p:nvSpPr>
        <p:spPr>
          <a:xfrm>
            <a:off x="6339840" y="2926080"/>
            <a:ext cx="73152" cy="1438656"/>
          </a:xfrm>
          <a:prstGeom prst="rect">
            <a:avLst/>
          </a:prstGeom>
          <a:solidFill>
            <a:srgbClr val="AD1225"/>
          </a:solidFill>
          <a:ln w="12700">
            <a:solidFill>
              <a:srgbClr val="AD1225"/>
            </a:solidFill>
            <a:prstDash val="solid"/>
          </a:ln>
        </p:spPr>
      </p:sp>
      <p:sp>
        <p:nvSpPr>
          <p:cNvPr id="24" name="Text 22"/>
          <p:cNvSpPr/>
          <p:nvPr/>
        </p:nvSpPr>
        <p:spPr>
          <a:xfrm>
            <a:off x="6583680" y="3048000"/>
            <a:ext cx="5059680" cy="390144"/>
          </a:xfrm>
          <a:prstGeom prst="rect">
            <a:avLst/>
          </a:prstGeom>
          <a:noFill/>
          <a:ln/>
        </p:spPr>
        <p:txBody>
          <a:bodyPr wrap="square" rtlCol="0" anchor="ctr"/>
          <a:lstStyle/>
          <a:p>
            <a:r>
              <a:rPr lang="fr-FR" sz="1467" b="1" dirty="0">
                <a:solidFill>
                  <a:srgbClr val="242A54"/>
                </a:solidFill>
                <a:latin typeface="Calibri" pitchFamily="34" charset="0"/>
                <a:ea typeface="Calibri" pitchFamily="34" charset="-122"/>
                <a:cs typeface="Calibri" pitchFamily="34" charset="-120"/>
              </a:rPr>
              <a:t>Notifier une violation de données dans les 72 h</a:t>
            </a:r>
            <a:endParaRPr lang="fr-FR" sz="1467" dirty="0"/>
          </a:p>
        </p:txBody>
      </p:sp>
      <p:sp>
        <p:nvSpPr>
          <p:cNvPr id="25" name="Text 23"/>
          <p:cNvSpPr/>
          <p:nvPr/>
        </p:nvSpPr>
        <p:spPr>
          <a:xfrm>
            <a:off x="6583680" y="3462528"/>
            <a:ext cx="5059680" cy="780288"/>
          </a:xfrm>
          <a:prstGeom prst="rect">
            <a:avLst/>
          </a:prstGeom>
          <a:noFill/>
          <a:ln/>
        </p:spPr>
        <p:txBody>
          <a:bodyPr wrap="square" rtlCol="0" anchor="ctr"/>
          <a:lstStyle/>
          <a:p>
            <a:r>
              <a:rPr lang="fr-FR" sz="1333" dirty="0">
                <a:solidFill>
                  <a:srgbClr val="494958"/>
                </a:solidFill>
                <a:latin typeface="Calibri" pitchFamily="34" charset="0"/>
                <a:ea typeface="Calibri" pitchFamily="34" charset="-122"/>
                <a:cs typeface="Calibri" pitchFamily="34" charset="-120"/>
              </a:rPr>
              <a:t>Contacter son service informatique ou son prestataire pour les détails</a:t>
            </a:r>
          </a:p>
          <a:p>
            <a:r>
              <a:rPr lang="fr-FR" sz="1333" dirty="0">
                <a:solidFill>
                  <a:srgbClr val="494958"/>
                </a:solidFill>
                <a:latin typeface="Calibri" pitchFamily="34" charset="0"/>
                <a:ea typeface="Calibri" pitchFamily="34" charset="-122"/>
                <a:cs typeface="Calibri" pitchFamily="34" charset="-120"/>
              </a:rPr>
              <a:t>Déposer plainte par téléphone au 17 ou sur </a:t>
            </a:r>
            <a:r>
              <a:rPr lang="fr-FR" sz="1333" dirty="0">
                <a:solidFill>
                  <a:srgbClr val="494958"/>
                </a:solidFill>
                <a:latin typeface="Calibri" pitchFamily="34" charset="0"/>
                <a:ea typeface="Calibri" pitchFamily="34" charset="-122"/>
                <a:cs typeface="Calibri" pitchFamily="34" charset="-120"/>
                <a:hlinkClick r:id="rId4"/>
              </a:rPr>
              <a:t>17cyber.gouv.fr</a:t>
            </a:r>
            <a:endParaRPr lang="fr-FR" sz="1333" dirty="0">
              <a:solidFill>
                <a:srgbClr val="494958"/>
              </a:solidFill>
              <a:latin typeface="Calibri" pitchFamily="34" charset="0"/>
              <a:ea typeface="Calibri" pitchFamily="34" charset="-122"/>
              <a:cs typeface="Calibri" pitchFamily="34" charset="-120"/>
            </a:endParaRPr>
          </a:p>
          <a:p>
            <a:r>
              <a:rPr lang="fr-FR" sz="1333" dirty="0">
                <a:solidFill>
                  <a:srgbClr val="494958"/>
                </a:solidFill>
                <a:latin typeface="Calibri" pitchFamily="34" charset="0"/>
                <a:ea typeface="Calibri" pitchFamily="34" charset="-122"/>
                <a:cs typeface="Calibri" pitchFamily="34" charset="-120"/>
              </a:rPr>
              <a:t>Notifier une violation de donnée à la </a:t>
            </a:r>
            <a:r>
              <a:rPr lang="fr-FR" sz="1333" dirty="0">
                <a:solidFill>
                  <a:srgbClr val="494958"/>
                </a:solidFill>
                <a:latin typeface="Calibri" pitchFamily="34" charset="0"/>
                <a:ea typeface="Calibri" pitchFamily="34" charset="-122"/>
                <a:cs typeface="Calibri" pitchFamily="34" charset="-120"/>
                <a:hlinkClick r:id="rId5"/>
              </a:rPr>
              <a:t>CNIL</a:t>
            </a:r>
            <a:r>
              <a:rPr lang="fr-FR" sz="1333" dirty="0">
                <a:solidFill>
                  <a:srgbClr val="494958"/>
                </a:solidFill>
                <a:latin typeface="Calibri" pitchFamily="34" charset="0"/>
                <a:ea typeface="Calibri" pitchFamily="34" charset="-122"/>
                <a:cs typeface="Calibri" pitchFamily="34" charset="-120"/>
              </a:rPr>
              <a:t>.</a:t>
            </a:r>
            <a:endParaRPr lang="fr-FR" sz="1333" dirty="0"/>
          </a:p>
        </p:txBody>
      </p:sp>
      <p:sp>
        <p:nvSpPr>
          <p:cNvPr id="26" name="Shape 24"/>
          <p:cNvSpPr/>
          <p:nvPr/>
        </p:nvSpPr>
        <p:spPr>
          <a:xfrm>
            <a:off x="6339840" y="4572000"/>
            <a:ext cx="5425440" cy="1438656"/>
          </a:xfrm>
          <a:prstGeom prst="rect">
            <a:avLst/>
          </a:prstGeom>
          <a:solidFill>
            <a:srgbClr val="F2F2F4"/>
          </a:solidFill>
          <a:ln w="6350">
            <a:solidFill>
              <a:srgbClr val="DCDCE0"/>
            </a:solidFill>
            <a:prstDash val="solid"/>
          </a:ln>
        </p:spPr>
      </p:sp>
      <p:sp>
        <p:nvSpPr>
          <p:cNvPr id="27" name="Shape 25"/>
          <p:cNvSpPr/>
          <p:nvPr/>
        </p:nvSpPr>
        <p:spPr>
          <a:xfrm>
            <a:off x="6339840" y="4572000"/>
            <a:ext cx="73152" cy="1438656"/>
          </a:xfrm>
          <a:prstGeom prst="rect">
            <a:avLst/>
          </a:prstGeom>
          <a:solidFill>
            <a:srgbClr val="AD1225"/>
          </a:solidFill>
          <a:ln w="12700">
            <a:solidFill>
              <a:srgbClr val="AD1225"/>
            </a:solidFill>
            <a:prstDash val="solid"/>
          </a:ln>
        </p:spPr>
      </p:sp>
      <p:sp>
        <p:nvSpPr>
          <p:cNvPr id="28" name="Text 26"/>
          <p:cNvSpPr/>
          <p:nvPr/>
        </p:nvSpPr>
        <p:spPr>
          <a:xfrm>
            <a:off x="6583680" y="4693920"/>
            <a:ext cx="5059680" cy="390144"/>
          </a:xfrm>
          <a:prstGeom prst="rect">
            <a:avLst/>
          </a:prstGeom>
          <a:noFill/>
          <a:ln/>
        </p:spPr>
        <p:txBody>
          <a:bodyPr wrap="square" rtlCol="0" anchor="ctr"/>
          <a:lstStyle/>
          <a:p>
            <a:r>
              <a:rPr lang="fr-FR" sz="1467" b="1" dirty="0">
                <a:solidFill>
                  <a:srgbClr val="242A54"/>
                </a:solidFill>
                <a:latin typeface="Calibri" pitchFamily="34" charset="0"/>
                <a:ea typeface="Calibri" pitchFamily="34" charset="-122"/>
                <a:cs typeface="Calibri" pitchFamily="34" charset="-120"/>
              </a:rPr>
              <a:t>Formation annuelle</a:t>
            </a:r>
            <a:endParaRPr lang="fr-FR" sz="1467" dirty="0"/>
          </a:p>
        </p:txBody>
      </p:sp>
      <p:sp>
        <p:nvSpPr>
          <p:cNvPr id="29" name="Text 27"/>
          <p:cNvSpPr/>
          <p:nvPr/>
        </p:nvSpPr>
        <p:spPr>
          <a:xfrm>
            <a:off x="6583680" y="5108448"/>
            <a:ext cx="5059680" cy="780288"/>
          </a:xfrm>
          <a:prstGeom prst="rect">
            <a:avLst/>
          </a:prstGeom>
          <a:noFill/>
          <a:ln/>
        </p:spPr>
        <p:txBody>
          <a:bodyPr wrap="square" rtlCol="0" anchor="ctr"/>
          <a:lstStyle/>
          <a:p>
            <a:r>
              <a:rPr lang="fr-FR" sz="1333" dirty="0">
                <a:solidFill>
                  <a:srgbClr val="494958"/>
                </a:solidFill>
                <a:latin typeface="Calibri" pitchFamily="34" charset="0"/>
                <a:ea typeface="Calibri" pitchFamily="34" charset="-122"/>
                <a:cs typeface="Calibri" pitchFamily="34" charset="-120"/>
              </a:rPr>
              <a:t>Participer au moins une fois par an à une sensibilisation cybersécurité (CDG79, AMF, …).</a:t>
            </a:r>
            <a:endParaRPr lang="fr-FR" sz="1333" dirty="0"/>
          </a:p>
        </p:txBody>
      </p:sp>
      <p:sp>
        <p:nvSpPr>
          <p:cNvPr id="30" name="Shape 28"/>
          <p:cNvSpPr/>
          <p:nvPr/>
        </p:nvSpPr>
        <p:spPr>
          <a:xfrm>
            <a:off x="609600" y="6461760"/>
            <a:ext cx="10972800" cy="0"/>
          </a:xfrm>
          <a:prstGeom prst="line">
            <a:avLst/>
          </a:prstGeom>
          <a:noFill/>
          <a:ln w="10160">
            <a:solidFill>
              <a:srgbClr val="DCDCE0"/>
            </a:solidFill>
            <a:prstDash val="solid"/>
          </a:ln>
        </p:spPr>
      </p:sp>
      <p:sp>
        <p:nvSpPr>
          <p:cNvPr id="31" name="Text 29"/>
          <p:cNvSpPr/>
          <p:nvPr/>
        </p:nvSpPr>
        <p:spPr>
          <a:xfrm>
            <a:off x="609600" y="6559296"/>
            <a:ext cx="8534400" cy="304800"/>
          </a:xfrm>
          <a:prstGeom prst="rect">
            <a:avLst/>
          </a:prstGeom>
          <a:noFill/>
          <a:ln/>
        </p:spPr>
        <p:txBody>
          <a:bodyPr wrap="square" rtlCol="0" anchor="ctr"/>
          <a:lstStyle/>
          <a:p>
            <a:r>
              <a:rPr lang="fr-FR" sz="1067" dirty="0">
                <a:solidFill>
                  <a:srgbClr val="494958"/>
                </a:solidFill>
                <a:latin typeface="Calibri" pitchFamily="34" charset="0"/>
                <a:ea typeface="Calibri" pitchFamily="34" charset="-122"/>
                <a:cs typeface="Calibri" pitchFamily="34" charset="-120"/>
              </a:rPr>
              <a:t>07  Bonnes pratiques</a:t>
            </a:r>
            <a:endParaRPr lang="fr-FR" sz="1067" dirty="0"/>
          </a:p>
        </p:txBody>
      </p:sp>
      <p:sp>
        <p:nvSpPr>
          <p:cNvPr id="32" name="Text 30"/>
          <p:cNvSpPr/>
          <p:nvPr/>
        </p:nvSpPr>
        <p:spPr>
          <a:xfrm>
            <a:off x="8534400" y="6559296"/>
            <a:ext cx="3048000" cy="304800"/>
          </a:xfrm>
          <a:prstGeom prst="rect">
            <a:avLst/>
          </a:prstGeom>
          <a:noFill/>
          <a:ln/>
        </p:spPr>
        <p:txBody>
          <a:bodyPr wrap="square" rtlCol="0" anchor="ctr"/>
          <a:lstStyle/>
          <a:p>
            <a:pPr algn="r"/>
            <a:r>
              <a:rPr lang="fr-FR" sz="1067">
                <a:solidFill>
                  <a:srgbClr val="494958"/>
                </a:solidFill>
                <a:latin typeface="Calibri" pitchFamily="34" charset="0"/>
                <a:ea typeface="Calibri" pitchFamily="34" charset="-122"/>
                <a:cs typeface="Calibri" pitchFamily="34" charset="-120"/>
              </a:rPr>
              <a:t>CDG79  | 2025–2026</a:t>
            </a:r>
            <a:endParaRPr lang="fr-FR" sz="1067"/>
          </a:p>
        </p:txBody>
      </p:sp>
    </p:spTree>
    <p:extLst>
      <p:ext uri="{BB962C8B-B14F-4D97-AF65-F5344CB8AC3E}">
        <p14:creationId xmlns:p14="http://schemas.microsoft.com/office/powerpoint/2010/main" val="270450192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609600" y="463296"/>
            <a:ext cx="463296" cy="463296"/>
          </a:xfrm>
          <a:prstGeom prst="rect">
            <a:avLst/>
          </a:prstGeom>
          <a:solidFill>
            <a:srgbClr val="242A54"/>
          </a:solidFill>
          <a:ln w="12700">
            <a:solidFill>
              <a:srgbClr val="242A54"/>
            </a:solidFill>
            <a:prstDash val="solid"/>
          </a:ln>
        </p:spPr>
      </p:sp>
      <p:sp>
        <p:nvSpPr>
          <p:cNvPr id="3" name="Text 1"/>
          <p:cNvSpPr/>
          <p:nvPr/>
        </p:nvSpPr>
        <p:spPr>
          <a:xfrm>
            <a:off x="609600" y="463296"/>
            <a:ext cx="463296" cy="463296"/>
          </a:xfrm>
          <a:prstGeom prst="rect">
            <a:avLst/>
          </a:prstGeom>
          <a:noFill/>
          <a:ln/>
        </p:spPr>
        <p:txBody>
          <a:bodyPr wrap="square" lIns="0" tIns="0" rIns="0" bIns="0" rtlCol="0" anchor="ctr"/>
          <a:lstStyle/>
          <a:p>
            <a:pPr algn="ctr"/>
            <a:r>
              <a:rPr lang="fr-FR" sz="1333" b="1" dirty="0">
                <a:solidFill>
                  <a:srgbClr val="FFFFFF"/>
                </a:solidFill>
                <a:latin typeface="Calibri" pitchFamily="34" charset="0"/>
                <a:ea typeface="Calibri" pitchFamily="34" charset="-122"/>
                <a:cs typeface="Calibri" pitchFamily="34" charset="-120"/>
              </a:rPr>
              <a:t>08</a:t>
            </a:r>
            <a:endParaRPr lang="fr-FR" sz="1333" dirty="0"/>
          </a:p>
        </p:txBody>
      </p:sp>
      <p:sp>
        <p:nvSpPr>
          <p:cNvPr id="4" name="Text 2"/>
          <p:cNvSpPr/>
          <p:nvPr/>
        </p:nvSpPr>
        <p:spPr>
          <a:xfrm>
            <a:off x="1219200" y="463296"/>
            <a:ext cx="10363200" cy="463296"/>
          </a:xfrm>
          <a:prstGeom prst="rect">
            <a:avLst/>
          </a:prstGeom>
          <a:noFill/>
          <a:ln/>
        </p:spPr>
        <p:txBody>
          <a:bodyPr wrap="square" rtlCol="0" anchor="ctr"/>
          <a:lstStyle/>
          <a:p>
            <a:r>
              <a:rPr lang="fr-FR" sz="2667" b="1" dirty="0">
                <a:solidFill>
                  <a:srgbClr val="242A54"/>
                </a:solidFill>
                <a:latin typeface="Calibri" pitchFamily="34" charset="0"/>
                <a:ea typeface="Calibri" pitchFamily="34" charset="-122"/>
                <a:cs typeface="Calibri" pitchFamily="34" charset="-120"/>
              </a:rPr>
              <a:t>Accompagnement par le CDG79</a:t>
            </a:r>
            <a:endParaRPr lang="fr-FR" sz="2667" dirty="0"/>
          </a:p>
        </p:txBody>
      </p:sp>
      <p:sp>
        <p:nvSpPr>
          <p:cNvPr id="5" name="Shape 3"/>
          <p:cNvSpPr/>
          <p:nvPr/>
        </p:nvSpPr>
        <p:spPr>
          <a:xfrm>
            <a:off x="609600" y="999744"/>
            <a:ext cx="10972800" cy="0"/>
          </a:xfrm>
          <a:prstGeom prst="line">
            <a:avLst/>
          </a:prstGeom>
          <a:noFill/>
          <a:ln w="19050">
            <a:solidFill>
              <a:srgbClr val="AD1225"/>
            </a:solidFill>
            <a:prstDash val="solid"/>
          </a:ln>
        </p:spPr>
      </p:sp>
      <p:sp>
        <p:nvSpPr>
          <p:cNvPr id="14" name="Shape 12"/>
          <p:cNvSpPr/>
          <p:nvPr/>
        </p:nvSpPr>
        <p:spPr>
          <a:xfrm>
            <a:off x="609600" y="3068943"/>
            <a:ext cx="5425440" cy="2125976"/>
          </a:xfrm>
          <a:prstGeom prst="rect">
            <a:avLst/>
          </a:prstGeom>
          <a:solidFill>
            <a:srgbClr val="FFFFFF"/>
          </a:solidFill>
          <a:ln w="10160">
            <a:solidFill>
              <a:srgbClr val="DCDCE0"/>
            </a:solidFill>
            <a:prstDash val="solid"/>
          </a:ln>
        </p:spPr>
      </p:sp>
      <p:sp>
        <p:nvSpPr>
          <p:cNvPr id="15" name="Text 13"/>
          <p:cNvSpPr/>
          <p:nvPr/>
        </p:nvSpPr>
        <p:spPr>
          <a:xfrm>
            <a:off x="853440" y="3065895"/>
            <a:ext cx="3699510" cy="365760"/>
          </a:xfrm>
          <a:prstGeom prst="rect">
            <a:avLst/>
          </a:prstGeom>
          <a:noFill/>
          <a:ln/>
        </p:spPr>
        <p:txBody>
          <a:bodyPr wrap="square" rtlCol="0" anchor="ctr"/>
          <a:lstStyle/>
          <a:p>
            <a:r>
              <a:rPr lang="fr-FR" sz="1600" b="1" dirty="0">
                <a:solidFill>
                  <a:srgbClr val="242A54"/>
                </a:solidFill>
                <a:latin typeface="Calibri" pitchFamily="34" charset="0"/>
                <a:ea typeface="Calibri" pitchFamily="34" charset="-122"/>
                <a:cs typeface="Calibri" pitchFamily="34" charset="-120"/>
              </a:rPr>
              <a:t>Analyse de l’exposition aux risques</a:t>
            </a:r>
            <a:endParaRPr lang="fr-FR" sz="1600" dirty="0"/>
          </a:p>
        </p:txBody>
      </p:sp>
      <p:sp>
        <p:nvSpPr>
          <p:cNvPr id="18" name="Shape 16"/>
          <p:cNvSpPr/>
          <p:nvPr/>
        </p:nvSpPr>
        <p:spPr>
          <a:xfrm>
            <a:off x="6339840" y="3064369"/>
            <a:ext cx="5425440" cy="2125976"/>
          </a:xfrm>
          <a:prstGeom prst="rect">
            <a:avLst/>
          </a:prstGeom>
          <a:solidFill>
            <a:srgbClr val="FFFFFF"/>
          </a:solidFill>
          <a:ln w="10160">
            <a:solidFill>
              <a:srgbClr val="DCDCE0"/>
            </a:solidFill>
            <a:prstDash val="solid"/>
          </a:ln>
        </p:spPr>
        <p:txBody>
          <a:bodyPr/>
          <a:lstStyle/>
          <a:p>
            <a:endParaRPr lang="fr-FR" dirty="0"/>
          </a:p>
        </p:txBody>
      </p:sp>
      <p:sp>
        <p:nvSpPr>
          <p:cNvPr id="19" name="Text 17"/>
          <p:cNvSpPr/>
          <p:nvPr/>
        </p:nvSpPr>
        <p:spPr>
          <a:xfrm>
            <a:off x="6583680" y="3161905"/>
            <a:ext cx="5181600" cy="365760"/>
          </a:xfrm>
          <a:prstGeom prst="rect">
            <a:avLst/>
          </a:prstGeom>
          <a:noFill/>
          <a:ln/>
        </p:spPr>
        <p:txBody>
          <a:bodyPr wrap="square" rtlCol="0" anchor="ctr"/>
          <a:lstStyle/>
          <a:p>
            <a:r>
              <a:rPr lang="fr-FR" sz="1600" b="1" dirty="0">
                <a:solidFill>
                  <a:srgbClr val="242A54"/>
                </a:solidFill>
                <a:latin typeface="Calibri" pitchFamily="34" charset="0"/>
                <a:ea typeface="Calibri" pitchFamily="34" charset="-122"/>
                <a:cs typeface="Calibri" pitchFamily="34" charset="-120"/>
              </a:rPr>
              <a:t>Ateliers de gestion de crise cyber de sensibilisation des équipes à la cybersécurité et les usages des IA</a:t>
            </a:r>
            <a:endParaRPr lang="fr-FR" sz="1600" dirty="0"/>
          </a:p>
        </p:txBody>
      </p:sp>
      <p:sp>
        <p:nvSpPr>
          <p:cNvPr id="21" name="Text 19"/>
          <p:cNvSpPr/>
          <p:nvPr/>
        </p:nvSpPr>
        <p:spPr>
          <a:xfrm>
            <a:off x="6564634" y="3527665"/>
            <a:ext cx="5017766" cy="1243584"/>
          </a:xfrm>
          <a:prstGeom prst="rect">
            <a:avLst/>
          </a:prstGeom>
          <a:noFill/>
          <a:ln/>
        </p:spPr>
        <p:txBody>
          <a:bodyPr wrap="square" rtlCol="0" anchor="ctr"/>
          <a:lstStyle/>
          <a:p>
            <a:r>
              <a:rPr lang="fr-FR" sz="1267" dirty="0">
                <a:solidFill>
                  <a:srgbClr val="494958"/>
                </a:solidFill>
                <a:latin typeface="Calibri" pitchFamily="34" charset="0"/>
                <a:ea typeface="Calibri" pitchFamily="34" charset="-122"/>
                <a:cs typeface="Calibri" pitchFamily="34" charset="-120"/>
              </a:rPr>
              <a:t>Le CDG 79 peut organiser des exercices de gestion de crise cyber, adaptables en format interne ou en ateliers mutualisés. Chaque atelier réunit jusqu'à 16 agents, représentant au maximum 8 collectivités différentes.</a:t>
            </a:r>
            <a:endParaRPr lang="fr-FR" sz="1267" dirty="0"/>
          </a:p>
        </p:txBody>
      </p:sp>
      <p:sp>
        <p:nvSpPr>
          <p:cNvPr id="22" name="Shape 20"/>
          <p:cNvSpPr/>
          <p:nvPr/>
        </p:nvSpPr>
        <p:spPr>
          <a:xfrm>
            <a:off x="6339840" y="1267962"/>
            <a:ext cx="5425440" cy="1584955"/>
          </a:xfrm>
          <a:prstGeom prst="rect">
            <a:avLst/>
          </a:prstGeom>
          <a:solidFill>
            <a:srgbClr val="FFFFFF"/>
          </a:solidFill>
          <a:ln w="10160">
            <a:solidFill>
              <a:srgbClr val="DCDCE0"/>
            </a:solidFill>
            <a:prstDash val="solid"/>
          </a:ln>
        </p:spPr>
      </p:sp>
      <p:sp>
        <p:nvSpPr>
          <p:cNvPr id="23" name="Text 21"/>
          <p:cNvSpPr/>
          <p:nvPr/>
        </p:nvSpPr>
        <p:spPr>
          <a:xfrm>
            <a:off x="6583679" y="1365499"/>
            <a:ext cx="4937759" cy="365760"/>
          </a:xfrm>
          <a:prstGeom prst="rect">
            <a:avLst/>
          </a:prstGeom>
          <a:noFill/>
          <a:ln/>
        </p:spPr>
        <p:txBody>
          <a:bodyPr wrap="square" rtlCol="0" anchor="ctr"/>
          <a:lstStyle/>
          <a:p>
            <a:r>
              <a:rPr lang="fr-FR" sz="1600" b="1" dirty="0">
                <a:solidFill>
                  <a:srgbClr val="242A54"/>
                </a:solidFill>
                <a:latin typeface="Calibri" pitchFamily="34" charset="0"/>
                <a:ea typeface="Calibri" pitchFamily="34" charset="-122"/>
                <a:cs typeface="Calibri" pitchFamily="34" charset="-120"/>
              </a:rPr>
              <a:t>Sensibiliser les utilisateurs et les élus</a:t>
            </a:r>
            <a:endParaRPr lang="fr-FR" sz="1600" dirty="0"/>
          </a:p>
        </p:txBody>
      </p:sp>
      <p:sp>
        <p:nvSpPr>
          <p:cNvPr id="25" name="Text 23"/>
          <p:cNvSpPr/>
          <p:nvPr/>
        </p:nvSpPr>
        <p:spPr>
          <a:xfrm>
            <a:off x="6583680" y="1999483"/>
            <a:ext cx="4937760" cy="609600"/>
          </a:xfrm>
          <a:prstGeom prst="rect">
            <a:avLst/>
          </a:prstGeom>
          <a:noFill/>
          <a:ln/>
        </p:spPr>
        <p:txBody>
          <a:bodyPr wrap="square" rtlCol="0" anchor="ctr"/>
          <a:lstStyle/>
          <a:p>
            <a:r>
              <a:rPr lang="fr-FR" sz="1267" dirty="0">
                <a:solidFill>
                  <a:srgbClr val="494958"/>
                </a:solidFill>
                <a:latin typeface="Calibri" pitchFamily="34" charset="0"/>
                <a:ea typeface="Calibri" pitchFamily="34" charset="-122"/>
                <a:cs typeface="Calibri" pitchFamily="34" charset="-120"/>
              </a:rPr>
              <a:t>Avec la solution </a:t>
            </a:r>
            <a:r>
              <a:rPr lang="fr-FR" sz="1267" dirty="0" err="1">
                <a:solidFill>
                  <a:srgbClr val="494958"/>
                </a:solidFill>
                <a:latin typeface="Calibri" pitchFamily="34" charset="0"/>
                <a:ea typeface="Calibri" pitchFamily="34" charset="-122"/>
                <a:cs typeface="Calibri" pitchFamily="34" charset="-120"/>
              </a:rPr>
              <a:t>SensiWave</a:t>
            </a:r>
            <a:r>
              <a:rPr lang="fr-FR" sz="1267" dirty="0">
                <a:solidFill>
                  <a:srgbClr val="494958"/>
                </a:solidFill>
                <a:latin typeface="Calibri" pitchFamily="34" charset="0"/>
                <a:ea typeface="Calibri" pitchFamily="34" charset="-122"/>
                <a:cs typeface="Calibri" pitchFamily="34" charset="-120"/>
              </a:rPr>
              <a:t> le CDG79 propose de tester et d'entraîner les agents et les élus via des e-mails de hameçonnage simulé, afin qu'ils identifient et signalent plus facilement les messages frauduleux.</a:t>
            </a:r>
            <a:endParaRPr lang="fr-FR" sz="1267" dirty="0"/>
          </a:p>
        </p:txBody>
      </p:sp>
      <p:sp>
        <p:nvSpPr>
          <p:cNvPr id="26" name="Shape 24"/>
          <p:cNvSpPr/>
          <p:nvPr/>
        </p:nvSpPr>
        <p:spPr>
          <a:xfrm>
            <a:off x="609600" y="1267967"/>
            <a:ext cx="5425440" cy="1584959"/>
          </a:xfrm>
          <a:prstGeom prst="rect">
            <a:avLst/>
          </a:prstGeom>
          <a:solidFill>
            <a:srgbClr val="FFFFFF"/>
          </a:solidFill>
          <a:ln w="10160">
            <a:solidFill>
              <a:srgbClr val="DCDCE0"/>
            </a:solidFill>
            <a:prstDash val="solid"/>
          </a:ln>
        </p:spPr>
        <p:txBody>
          <a:bodyPr/>
          <a:lstStyle/>
          <a:p>
            <a:endParaRPr lang="fr-FR" sz="2400" dirty="0"/>
          </a:p>
        </p:txBody>
      </p:sp>
      <p:sp>
        <p:nvSpPr>
          <p:cNvPr id="27" name="Text 25"/>
          <p:cNvSpPr/>
          <p:nvPr/>
        </p:nvSpPr>
        <p:spPr>
          <a:xfrm>
            <a:off x="853440" y="1280160"/>
            <a:ext cx="3699510" cy="365760"/>
          </a:xfrm>
          <a:prstGeom prst="rect">
            <a:avLst/>
          </a:prstGeom>
          <a:noFill/>
          <a:ln/>
        </p:spPr>
        <p:txBody>
          <a:bodyPr wrap="square" rtlCol="0" anchor="ctr"/>
          <a:lstStyle/>
          <a:p>
            <a:r>
              <a:rPr lang="fr-FR" sz="1600" b="1" dirty="0">
                <a:solidFill>
                  <a:srgbClr val="242A54"/>
                </a:solidFill>
                <a:latin typeface="Calibri" pitchFamily="34" charset="0"/>
                <a:ea typeface="Calibri" pitchFamily="34" charset="-122"/>
                <a:cs typeface="Calibri" pitchFamily="34" charset="-120"/>
              </a:rPr>
              <a:t>Diagnostic de maturité cyber</a:t>
            </a:r>
            <a:endParaRPr lang="fr-FR" sz="1600" dirty="0"/>
          </a:p>
        </p:txBody>
      </p:sp>
      <p:sp>
        <p:nvSpPr>
          <p:cNvPr id="28" name="Text 26"/>
          <p:cNvSpPr/>
          <p:nvPr/>
        </p:nvSpPr>
        <p:spPr>
          <a:xfrm>
            <a:off x="853439" y="1616964"/>
            <a:ext cx="4937760" cy="268224"/>
          </a:xfrm>
          <a:prstGeom prst="rect">
            <a:avLst/>
          </a:prstGeom>
          <a:noFill/>
          <a:ln/>
        </p:spPr>
        <p:txBody>
          <a:bodyPr wrap="square" rtlCol="0" anchor="ctr"/>
          <a:lstStyle/>
          <a:p>
            <a:r>
              <a:rPr lang="fr-FR" sz="1200" i="1" dirty="0">
                <a:solidFill>
                  <a:srgbClr val="AD1225"/>
                </a:solidFill>
                <a:latin typeface="Calibri" pitchFamily="34" charset="0"/>
                <a:ea typeface="Calibri" pitchFamily="34" charset="-122"/>
                <a:cs typeface="Calibri" pitchFamily="34" charset="-120"/>
              </a:rPr>
              <a:t>messervices.cyber.gouv.fr</a:t>
            </a:r>
            <a:endParaRPr lang="fr-FR" sz="1200" dirty="0"/>
          </a:p>
        </p:txBody>
      </p:sp>
      <p:sp>
        <p:nvSpPr>
          <p:cNvPr id="29" name="Text 27"/>
          <p:cNvSpPr/>
          <p:nvPr/>
        </p:nvSpPr>
        <p:spPr>
          <a:xfrm>
            <a:off x="853440" y="2036064"/>
            <a:ext cx="4937760" cy="609600"/>
          </a:xfrm>
          <a:prstGeom prst="rect">
            <a:avLst/>
          </a:prstGeom>
          <a:noFill/>
          <a:ln/>
        </p:spPr>
        <p:txBody>
          <a:bodyPr wrap="square" rtlCol="0" anchor="ctr"/>
          <a:lstStyle/>
          <a:p>
            <a:r>
              <a:rPr lang="fr-FR" sz="1267" dirty="0">
                <a:latin typeface="Calibri" panose="020F0502020204030204" pitchFamily="34" charset="0"/>
                <a:ea typeface="Calibri" panose="020F0502020204030204" pitchFamily="34" charset="0"/>
                <a:cs typeface="Calibri" panose="020F0502020204030204" pitchFamily="34" charset="0"/>
              </a:rPr>
              <a:t>Effectuez un diagnostic cyber gratuit accompagné par un Aidant cyber et recevez 6 recommandations prioritaires à mettre en place pour améliorer la cybersécurité de votre collectivité.</a:t>
            </a:r>
          </a:p>
        </p:txBody>
      </p:sp>
      <p:sp>
        <p:nvSpPr>
          <p:cNvPr id="31" name="Text 29"/>
          <p:cNvSpPr/>
          <p:nvPr/>
        </p:nvSpPr>
        <p:spPr>
          <a:xfrm>
            <a:off x="609600" y="6559296"/>
            <a:ext cx="8534400" cy="304800"/>
          </a:xfrm>
          <a:prstGeom prst="rect">
            <a:avLst/>
          </a:prstGeom>
          <a:noFill/>
          <a:ln/>
        </p:spPr>
        <p:txBody>
          <a:bodyPr wrap="square" rtlCol="0" anchor="ctr"/>
          <a:lstStyle/>
          <a:p>
            <a:r>
              <a:rPr lang="fr-FR" sz="1067" dirty="0">
                <a:solidFill>
                  <a:srgbClr val="494958"/>
                </a:solidFill>
                <a:latin typeface="Calibri" pitchFamily="34" charset="0"/>
                <a:ea typeface="Calibri" pitchFamily="34" charset="-122"/>
                <a:cs typeface="Calibri" pitchFamily="34" charset="-120"/>
              </a:rPr>
              <a:t>08  Accompagnement par le CDG79</a:t>
            </a:r>
            <a:endParaRPr lang="fr-FR" sz="1067" dirty="0"/>
          </a:p>
        </p:txBody>
      </p:sp>
      <p:sp>
        <p:nvSpPr>
          <p:cNvPr id="32" name="Text 30"/>
          <p:cNvSpPr/>
          <p:nvPr/>
        </p:nvSpPr>
        <p:spPr>
          <a:xfrm>
            <a:off x="8534400" y="6559296"/>
            <a:ext cx="3048000" cy="304800"/>
          </a:xfrm>
          <a:prstGeom prst="rect">
            <a:avLst/>
          </a:prstGeom>
          <a:noFill/>
          <a:ln/>
        </p:spPr>
        <p:txBody>
          <a:bodyPr wrap="square" rtlCol="0" anchor="ctr"/>
          <a:lstStyle/>
          <a:p>
            <a:pPr algn="r"/>
            <a:r>
              <a:rPr lang="fr-FR" sz="1067">
                <a:solidFill>
                  <a:srgbClr val="494958"/>
                </a:solidFill>
                <a:latin typeface="Calibri" pitchFamily="34" charset="0"/>
                <a:ea typeface="Calibri" pitchFamily="34" charset="-122"/>
                <a:cs typeface="Calibri" pitchFamily="34" charset="-120"/>
              </a:rPr>
              <a:t>CDG79  | 2025–2026</a:t>
            </a:r>
            <a:endParaRPr lang="fr-FR" sz="1067"/>
          </a:p>
        </p:txBody>
      </p:sp>
      <p:sp>
        <p:nvSpPr>
          <p:cNvPr id="17" name="Text 15"/>
          <p:cNvSpPr/>
          <p:nvPr/>
        </p:nvSpPr>
        <p:spPr>
          <a:xfrm>
            <a:off x="853439" y="3625963"/>
            <a:ext cx="5017767" cy="1170432"/>
          </a:xfrm>
          <a:prstGeom prst="rect">
            <a:avLst/>
          </a:prstGeom>
          <a:noFill/>
          <a:ln/>
        </p:spPr>
        <p:txBody>
          <a:bodyPr wrap="square" rtlCol="0" anchor="ctr"/>
          <a:lstStyle/>
          <a:p>
            <a:r>
              <a:rPr lang="fr-FR" sz="1267" dirty="0">
                <a:solidFill>
                  <a:srgbClr val="494958"/>
                </a:solidFill>
                <a:latin typeface="Calibri" pitchFamily="34" charset="0"/>
                <a:ea typeface="Calibri" pitchFamily="34" charset="-122"/>
                <a:cs typeface="Calibri" pitchFamily="34" charset="-120"/>
              </a:rPr>
              <a:t>Avec la solution Cyber Risk Platform de l’éditeur NETIFUL le CDG 79 peut :</a:t>
            </a:r>
          </a:p>
          <a:p>
            <a:pPr marL="285750" indent="-285750">
              <a:buFont typeface="Arial" panose="020B0604020202020204" pitchFamily="34" charset="0"/>
              <a:buChar char="•"/>
            </a:pPr>
            <a:r>
              <a:rPr lang="fr-FR" sz="1267" dirty="0">
                <a:solidFill>
                  <a:srgbClr val="494958"/>
                </a:solidFill>
                <a:latin typeface="Calibri" pitchFamily="34" charset="0"/>
                <a:ea typeface="Calibri" pitchFamily="34" charset="-122"/>
                <a:cs typeface="Calibri" pitchFamily="34" charset="-120"/>
              </a:rPr>
              <a:t>Effectuer une analyse détaillée pour identifier les vulnérabilités potentielles d’un établissement public</a:t>
            </a:r>
          </a:p>
          <a:p>
            <a:pPr marL="285750" indent="-285750">
              <a:buFont typeface="Arial" panose="020B0604020202020204" pitchFamily="34" charset="0"/>
              <a:buChar char="•"/>
            </a:pPr>
            <a:r>
              <a:rPr lang="fr-FR" sz="1267" dirty="0">
                <a:solidFill>
                  <a:srgbClr val="494958"/>
                </a:solidFill>
                <a:latin typeface="Calibri" pitchFamily="34" charset="0"/>
                <a:ea typeface="Calibri" pitchFamily="34" charset="-122"/>
                <a:cs typeface="Calibri" pitchFamily="34" charset="-120"/>
              </a:rPr>
              <a:t>Détecter les fuites de données sur le Darknet</a:t>
            </a:r>
          </a:p>
          <a:p>
            <a:pPr marL="285750" indent="-285750">
              <a:buFont typeface="Arial" panose="020B0604020202020204" pitchFamily="34" charset="0"/>
              <a:buChar char="•"/>
            </a:pPr>
            <a:r>
              <a:rPr lang="fr-FR" sz="1267" dirty="0">
                <a:solidFill>
                  <a:srgbClr val="494958"/>
                </a:solidFill>
                <a:latin typeface="Calibri" pitchFamily="34" charset="0"/>
                <a:ea typeface="Calibri" pitchFamily="34" charset="-122"/>
                <a:cs typeface="Calibri" pitchFamily="34" charset="-120"/>
              </a:rPr>
              <a:t>Mettre à disposition un rapport détaillé fournissant les actions correctives nécessaires.</a:t>
            </a:r>
            <a:endParaRPr lang="fr-FR" sz="1267" dirty="0"/>
          </a:p>
        </p:txBody>
      </p:sp>
      <p:pic>
        <p:nvPicPr>
          <p:cNvPr id="1026" name="Picture 2" descr="MesServicesCyber, boîte à outils de la cybersécurité">
            <a:extLst>
              <a:ext uri="{FF2B5EF4-FFF2-40B4-BE49-F238E27FC236}">
                <a16:creationId xmlns:a16="http://schemas.microsoft.com/office/drawing/2014/main" id="{737D625A-1E1A-4C78-BD86-BA634D81293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26165" y="706185"/>
            <a:ext cx="2130797" cy="159809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est cyber : évaluez votre maturité cyber en 5 minutes ! - francenum.gouv.fr">
            <a:extLst>
              <a:ext uri="{FF2B5EF4-FFF2-40B4-BE49-F238E27FC236}">
                <a16:creationId xmlns:a16="http://schemas.microsoft.com/office/drawing/2014/main" id="{1016EF06-C2F5-4928-9DBB-84BD44AE5E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11808" y="565395"/>
            <a:ext cx="1873510" cy="140513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rouvez la solution pour votre projet Le dispositif Cyberdépart - Numérique  360">
            <a:extLst>
              <a:ext uri="{FF2B5EF4-FFF2-40B4-BE49-F238E27FC236}">
                <a16:creationId xmlns:a16="http://schemas.microsoft.com/office/drawing/2014/main" id="{DAC376CF-584D-4077-A428-B19BD8B5248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88933" y="4807461"/>
            <a:ext cx="2527250" cy="158032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Trouvez la solution pour votre projet Le dispositif Cyberdépart - Numérique  360">
            <a:extLst>
              <a:ext uri="{FF2B5EF4-FFF2-40B4-BE49-F238E27FC236}">
                <a16:creationId xmlns:a16="http://schemas.microsoft.com/office/drawing/2014/main" id="{98A4F81D-F6EB-4C03-9A1E-F38D8209C9D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52650" y="4804411"/>
            <a:ext cx="2527250" cy="1576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13673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609600" y="463296"/>
            <a:ext cx="463296" cy="463296"/>
          </a:xfrm>
          <a:prstGeom prst="rect">
            <a:avLst/>
          </a:prstGeom>
          <a:solidFill>
            <a:srgbClr val="242A54"/>
          </a:solidFill>
          <a:ln w="12700">
            <a:solidFill>
              <a:srgbClr val="242A54"/>
            </a:solidFill>
            <a:prstDash val="solid"/>
          </a:ln>
        </p:spPr>
      </p:sp>
      <p:sp>
        <p:nvSpPr>
          <p:cNvPr id="3" name="Text 1"/>
          <p:cNvSpPr/>
          <p:nvPr/>
        </p:nvSpPr>
        <p:spPr>
          <a:xfrm>
            <a:off x="609600" y="463296"/>
            <a:ext cx="463296" cy="463296"/>
          </a:xfrm>
          <a:prstGeom prst="rect">
            <a:avLst/>
          </a:prstGeom>
          <a:noFill/>
          <a:ln/>
        </p:spPr>
        <p:txBody>
          <a:bodyPr wrap="square" lIns="0" tIns="0" rIns="0" bIns="0" rtlCol="0" anchor="ctr"/>
          <a:lstStyle/>
          <a:p>
            <a:pPr algn="ctr"/>
            <a:r>
              <a:rPr lang="fr-FR" sz="1333" b="1" dirty="0">
                <a:solidFill>
                  <a:srgbClr val="FFFFFF"/>
                </a:solidFill>
                <a:latin typeface="Calibri" pitchFamily="34" charset="0"/>
                <a:ea typeface="Calibri" pitchFamily="34" charset="-122"/>
                <a:cs typeface="Calibri" pitchFamily="34" charset="-120"/>
              </a:rPr>
              <a:t>09</a:t>
            </a:r>
            <a:endParaRPr lang="fr-FR" sz="1333" dirty="0"/>
          </a:p>
        </p:txBody>
      </p:sp>
      <p:sp>
        <p:nvSpPr>
          <p:cNvPr id="4" name="Text 2"/>
          <p:cNvSpPr/>
          <p:nvPr/>
        </p:nvSpPr>
        <p:spPr>
          <a:xfrm>
            <a:off x="1219200" y="463296"/>
            <a:ext cx="10363200" cy="463296"/>
          </a:xfrm>
          <a:prstGeom prst="rect">
            <a:avLst/>
          </a:prstGeom>
          <a:noFill/>
          <a:ln/>
        </p:spPr>
        <p:txBody>
          <a:bodyPr wrap="square" rtlCol="0" anchor="ctr"/>
          <a:lstStyle/>
          <a:p>
            <a:r>
              <a:rPr lang="fr-FR" sz="2667" b="1">
                <a:solidFill>
                  <a:srgbClr val="242A54"/>
                </a:solidFill>
                <a:latin typeface="Calibri" pitchFamily="34" charset="0"/>
                <a:ea typeface="Calibri" pitchFamily="34" charset="-122"/>
                <a:cs typeface="Calibri" pitchFamily="34" charset="-120"/>
              </a:rPr>
              <a:t>Prochaines étapes</a:t>
            </a:r>
            <a:endParaRPr lang="fr-FR" sz="2667"/>
          </a:p>
        </p:txBody>
      </p:sp>
      <p:sp>
        <p:nvSpPr>
          <p:cNvPr id="5" name="Shape 3"/>
          <p:cNvSpPr/>
          <p:nvPr/>
        </p:nvSpPr>
        <p:spPr>
          <a:xfrm>
            <a:off x="609600" y="999744"/>
            <a:ext cx="10972800" cy="0"/>
          </a:xfrm>
          <a:prstGeom prst="line">
            <a:avLst/>
          </a:prstGeom>
          <a:noFill/>
          <a:ln w="19050">
            <a:solidFill>
              <a:srgbClr val="AD1225"/>
            </a:solidFill>
            <a:prstDash val="solid"/>
          </a:ln>
        </p:spPr>
      </p:sp>
      <p:sp>
        <p:nvSpPr>
          <p:cNvPr id="6" name="Shape 4"/>
          <p:cNvSpPr/>
          <p:nvPr/>
        </p:nvSpPr>
        <p:spPr>
          <a:xfrm>
            <a:off x="609600" y="1353312"/>
            <a:ext cx="390144" cy="390144"/>
          </a:xfrm>
          <a:prstGeom prst="rect">
            <a:avLst/>
          </a:prstGeom>
          <a:solidFill>
            <a:srgbClr val="242A54"/>
          </a:solidFill>
          <a:ln w="12700">
            <a:solidFill>
              <a:srgbClr val="242A54"/>
            </a:solidFill>
            <a:prstDash val="solid"/>
          </a:ln>
        </p:spPr>
      </p:sp>
      <p:sp>
        <p:nvSpPr>
          <p:cNvPr id="7" name="Text 5"/>
          <p:cNvSpPr/>
          <p:nvPr/>
        </p:nvSpPr>
        <p:spPr>
          <a:xfrm>
            <a:off x="609600" y="1353312"/>
            <a:ext cx="390144" cy="390144"/>
          </a:xfrm>
          <a:prstGeom prst="rect">
            <a:avLst/>
          </a:prstGeom>
          <a:noFill/>
          <a:ln/>
        </p:spPr>
        <p:txBody>
          <a:bodyPr wrap="square" lIns="0" tIns="0" rIns="0" bIns="0" rtlCol="0" anchor="ctr"/>
          <a:lstStyle/>
          <a:p>
            <a:pPr algn="ctr"/>
            <a:r>
              <a:rPr lang="fr-FR" sz="1333" b="1">
                <a:solidFill>
                  <a:srgbClr val="FFFFFF"/>
                </a:solidFill>
                <a:latin typeface="Calibri" pitchFamily="34" charset="0"/>
                <a:ea typeface="Calibri" pitchFamily="34" charset="-122"/>
                <a:cs typeface="Calibri" pitchFamily="34" charset="-120"/>
              </a:rPr>
              <a:t>1</a:t>
            </a:r>
            <a:endParaRPr lang="fr-FR" sz="1333"/>
          </a:p>
        </p:txBody>
      </p:sp>
      <p:sp>
        <p:nvSpPr>
          <p:cNvPr id="8" name="Text 6"/>
          <p:cNvSpPr/>
          <p:nvPr/>
        </p:nvSpPr>
        <p:spPr>
          <a:xfrm>
            <a:off x="1194816" y="1280160"/>
            <a:ext cx="10387584" cy="365760"/>
          </a:xfrm>
          <a:prstGeom prst="rect">
            <a:avLst/>
          </a:prstGeom>
          <a:noFill/>
          <a:ln/>
        </p:spPr>
        <p:txBody>
          <a:bodyPr wrap="square" rtlCol="0" anchor="ctr"/>
          <a:lstStyle/>
          <a:p>
            <a:r>
              <a:rPr lang="fr-FR" sz="1600" b="1">
                <a:solidFill>
                  <a:srgbClr val="242A54"/>
                </a:solidFill>
                <a:latin typeface="Calibri" pitchFamily="34" charset="0"/>
                <a:ea typeface="Calibri" pitchFamily="34" charset="-122"/>
                <a:cs typeface="Calibri" pitchFamily="34" charset="-120"/>
              </a:rPr>
              <a:t>Savez-vous qui est votre délégué à la protection des données (DPO) ?</a:t>
            </a:r>
            <a:endParaRPr lang="fr-FR" sz="1600"/>
          </a:p>
        </p:txBody>
      </p:sp>
      <p:sp>
        <p:nvSpPr>
          <p:cNvPr id="9" name="Text 7"/>
          <p:cNvSpPr/>
          <p:nvPr/>
        </p:nvSpPr>
        <p:spPr>
          <a:xfrm>
            <a:off x="1194816" y="1645920"/>
            <a:ext cx="10387584" cy="438912"/>
          </a:xfrm>
          <a:prstGeom prst="rect">
            <a:avLst/>
          </a:prstGeom>
          <a:noFill/>
          <a:ln/>
        </p:spPr>
        <p:txBody>
          <a:bodyPr wrap="square" rtlCol="0" anchor="ctr"/>
          <a:lstStyle/>
          <a:p>
            <a:r>
              <a:rPr lang="fr-FR" sz="1400">
                <a:solidFill>
                  <a:srgbClr val="494958"/>
                </a:solidFill>
                <a:latin typeface="Calibri" pitchFamily="34" charset="0"/>
                <a:ea typeface="Calibri" pitchFamily="34" charset="-122"/>
                <a:cs typeface="Calibri" pitchFamily="34" charset="-120"/>
              </a:rPr>
              <a:t>Si vous ne le savez pas, vous pouvez interroger le CDG79</a:t>
            </a:r>
            <a:endParaRPr lang="fr-FR" sz="1400"/>
          </a:p>
        </p:txBody>
      </p:sp>
      <p:sp>
        <p:nvSpPr>
          <p:cNvPr id="10" name="Shape 8"/>
          <p:cNvSpPr/>
          <p:nvPr/>
        </p:nvSpPr>
        <p:spPr>
          <a:xfrm>
            <a:off x="609600" y="2206752"/>
            <a:ext cx="10972800" cy="0"/>
          </a:xfrm>
          <a:prstGeom prst="line">
            <a:avLst/>
          </a:prstGeom>
          <a:noFill/>
          <a:ln w="6350">
            <a:solidFill>
              <a:srgbClr val="DCDCE0"/>
            </a:solidFill>
            <a:prstDash val="solid"/>
          </a:ln>
        </p:spPr>
      </p:sp>
      <p:sp>
        <p:nvSpPr>
          <p:cNvPr id="11" name="Shape 9"/>
          <p:cNvSpPr/>
          <p:nvPr/>
        </p:nvSpPr>
        <p:spPr>
          <a:xfrm>
            <a:off x="609600" y="2353056"/>
            <a:ext cx="390144" cy="390144"/>
          </a:xfrm>
          <a:prstGeom prst="rect">
            <a:avLst/>
          </a:prstGeom>
          <a:solidFill>
            <a:srgbClr val="242A54"/>
          </a:solidFill>
          <a:ln w="12700">
            <a:solidFill>
              <a:srgbClr val="242A54"/>
            </a:solidFill>
            <a:prstDash val="solid"/>
          </a:ln>
        </p:spPr>
      </p:sp>
      <p:sp>
        <p:nvSpPr>
          <p:cNvPr id="12" name="Text 10"/>
          <p:cNvSpPr/>
          <p:nvPr/>
        </p:nvSpPr>
        <p:spPr>
          <a:xfrm>
            <a:off x="609600" y="2353056"/>
            <a:ext cx="390144" cy="390144"/>
          </a:xfrm>
          <a:prstGeom prst="rect">
            <a:avLst/>
          </a:prstGeom>
          <a:noFill/>
          <a:ln/>
        </p:spPr>
        <p:txBody>
          <a:bodyPr wrap="square" lIns="0" tIns="0" rIns="0" bIns="0" rtlCol="0" anchor="ctr"/>
          <a:lstStyle/>
          <a:p>
            <a:pPr algn="ctr"/>
            <a:r>
              <a:rPr lang="fr-FR" sz="1333" b="1">
                <a:solidFill>
                  <a:srgbClr val="FFFFFF"/>
                </a:solidFill>
                <a:latin typeface="Calibri" pitchFamily="34" charset="0"/>
                <a:ea typeface="Calibri" pitchFamily="34" charset="-122"/>
                <a:cs typeface="Calibri" pitchFamily="34" charset="-120"/>
              </a:rPr>
              <a:t>2</a:t>
            </a:r>
            <a:endParaRPr lang="fr-FR" sz="1333"/>
          </a:p>
        </p:txBody>
      </p:sp>
      <p:sp>
        <p:nvSpPr>
          <p:cNvPr id="13" name="Text 11"/>
          <p:cNvSpPr/>
          <p:nvPr/>
        </p:nvSpPr>
        <p:spPr>
          <a:xfrm>
            <a:off x="1194816" y="3281681"/>
            <a:ext cx="10387584" cy="365760"/>
          </a:xfrm>
          <a:prstGeom prst="rect">
            <a:avLst/>
          </a:prstGeom>
          <a:noFill/>
          <a:ln/>
        </p:spPr>
        <p:txBody>
          <a:bodyPr wrap="square" rtlCol="0" anchor="ctr"/>
          <a:lstStyle/>
          <a:p>
            <a:r>
              <a:rPr lang="fr-FR" sz="1600" b="1" dirty="0">
                <a:solidFill>
                  <a:srgbClr val="242A54"/>
                </a:solidFill>
                <a:latin typeface="Calibri" pitchFamily="34" charset="0"/>
                <a:ea typeface="Calibri" pitchFamily="34" charset="-122"/>
                <a:cs typeface="Calibri" pitchFamily="34" charset="-120"/>
              </a:rPr>
              <a:t>Réaliser un état des lieux de votre sécurité numérique</a:t>
            </a:r>
            <a:endParaRPr lang="fr-FR" sz="1600" dirty="0"/>
          </a:p>
        </p:txBody>
      </p:sp>
      <p:sp>
        <p:nvSpPr>
          <p:cNvPr id="14" name="Text 12"/>
          <p:cNvSpPr/>
          <p:nvPr/>
        </p:nvSpPr>
        <p:spPr>
          <a:xfrm>
            <a:off x="1194816" y="3653536"/>
            <a:ext cx="10387584" cy="438912"/>
          </a:xfrm>
          <a:prstGeom prst="rect">
            <a:avLst/>
          </a:prstGeom>
          <a:noFill/>
          <a:ln/>
        </p:spPr>
        <p:txBody>
          <a:bodyPr wrap="square" rtlCol="0" anchor="ctr"/>
          <a:lstStyle/>
          <a:p>
            <a:r>
              <a:rPr lang="fr-FR" sz="1400" dirty="0">
                <a:solidFill>
                  <a:srgbClr val="494958"/>
                </a:solidFill>
                <a:latin typeface="Calibri" pitchFamily="34" charset="0"/>
                <a:ea typeface="Calibri" pitchFamily="34" charset="-122"/>
                <a:cs typeface="Calibri" pitchFamily="34" charset="-120"/>
              </a:rPr>
              <a:t>Sur </a:t>
            </a:r>
            <a:r>
              <a:rPr lang="fr-FR" sz="1400" dirty="0">
                <a:solidFill>
                  <a:srgbClr val="494958"/>
                </a:solidFill>
                <a:latin typeface="Calibri" pitchFamily="34" charset="0"/>
                <a:ea typeface="Calibri" pitchFamily="34" charset="-122"/>
                <a:cs typeface="Calibri" pitchFamily="34" charset="-120"/>
                <a:hlinkClick r:id="rId3"/>
              </a:rPr>
              <a:t>https://messervices.cyber.gouv.fr/</a:t>
            </a:r>
            <a:r>
              <a:rPr lang="fr-FR" sz="1400" dirty="0">
                <a:solidFill>
                  <a:srgbClr val="494958"/>
                </a:solidFill>
                <a:latin typeface="Calibri" pitchFamily="34" charset="0"/>
                <a:ea typeface="Calibri" pitchFamily="34" charset="-122"/>
                <a:cs typeface="Calibri" pitchFamily="34" charset="-120"/>
              </a:rPr>
              <a:t> effectuez un diagnostic cyber gratuit accompagné par un Aidant cyber et recevez 6 recommandations prioritaires à mettre en place pour améliorer la cybersécurité de votre collectivité.</a:t>
            </a:r>
            <a:endParaRPr lang="fr-FR" sz="1400" dirty="0"/>
          </a:p>
        </p:txBody>
      </p:sp>
      <p:sp>
        <p:nvSpPr>
          <p:cNvPr id="15" name="Shape 13"/>
          <p:cNvSpPr/>
          <p:nvPr/>
        </p:nvSpPr>
        <p:spPr>
          <a:xfrm>
            <a:off x="609600" y="3206496"/>
            <a:ext cx="10972800" cy="0"/>
          </a:xfrm>
          <a:prstGeom prst="line">
            <a:avLst/>
          </a:prstGeom>
          <a:noFill/>
          <a:ln w="6350">
            <a:solidFill>
              <a:srgbClr val="DCDCE0"/>
            </a:solidFill>
            <a:prstDash val="solid"/>
          </a:ln>
        </p:spPr>
      </p:sp>
      <p:sp>
        <p:nvSpPr>
          <p:cNvPr id="16" name="Shape 14"/>
          <p:cNvSpPr/>
          <p:nvPr/>
        </p:nvSpPr>
        <p:spPr>
          <a:xfrm>
            <a:off x="609600" y="3352800"/>
            <a:ext cx="390144" cy="390144"/>
          </a:xfrm>
          <a:prstGeom prst="rect">
            <a:avLst/>
          </a:prstGeom>
          <a:solidFill>
            <a:srgbClr val="242A54"/>
          </a:solidFill>
          <a:ln w="12700">
            <a:solidFill>
              <a:srgbClr val="242A54"/>
            </a:solidFill>
            <a:prstDash val="solid"/>
          </a:ln>
        </p:spPr>
      </p:sp>
      <p:sp>
        <p:nvSpPr>
          <p:cNvPr id="17" name="Text 15"/>
          <p:cNvSpPr/>
          <p:nvPr/>
        </p:nvSpPr>
        <p:spPr>
          <a:xfrm>
            <a:off x="609600" y="3352800"/>
            <a:ext cx="390144" cy="390144"/>
          </a:xfrm>
          <a:prstGeom prst="rect">
            <a:avLst/>
          </a:prstGeom>
          <a:noFill/>
          <a:ln/>
        </p:spPr>
        <p:txBody>
          <a:bodyPr wrap="square" lIns="0" tIns="0" rIns="0" bIns="0" rtlCol="0" anchor="ctr"/>
          <a:lstStyle/>
          <a:p>
            <a:pPr algn="ctr"/>
            <a:r>
              <a:rPr lang="fr-FR" sz="1333" b="1">
                <a:solidFill>
                  <a:srgbClr val="FFFFFF"/>
                </a:solidFill>
                <a:latin typeface="Calibri" pitchFamily="34" charset="0"/>
                <a:ea typeface="Calibri" pitchFamily="34" charset="-122"/>
                <a:cs typeface="Calibri" pitchFamily="34" charset="-120"/>
              </a:rPr>
              <a:t>3</a:t>
            </a:r>
            <a:endParaRPr lang="fr-FR" sz="1333"/>
          </a:p>
        </p:txBody>
      </p:sp>
      <p:sp>
        <p:nvSpPr>
          <p:cNvPr id="20" name="Shape 18"/>
          <p:cNvSpPr/>
          <p:nvPr/>
        </p:nvSpPr>
        <p:spPr>
          <a:xfrm>
            <a:off x="609600" y="4206240"/>
            <a:ext cx="10972800" cy="0"/>
          </a:xfrm>
          <a:prstGeom prst="line">
            <a:avLst/>
          </a:prstGeom>
          <a:noFill/>
          <a:ln w="6350">
            <a:solidFill>
              <a:srgbClr val="DCDCE0"/>
            </a:solidFill>
            <a:prstDash val="solid"/>
          </a:ln>
        </p:spPr>
      </p:sp>
      <p:sp>
        <p:nvSpPr>
          <p:cNvPr id="21" name="Shape 19"/>
          <p:cNvSpPr/>
          <p:nvPr/>
        </p:nvSpPr>
        <p:spPr>
          <a:xfrm>
            <a:off x="609600" y="4352544"/>
            <a:ext cx="390144" cy="390144"/>
          </a:xfrm>
          <a:prstGeom prst="rect">
            <a:avLst/>
          </a:prstGeom>
          <a:solidFill>
            <a:srgbClr val="242A54"/>
          </a:solidFill>
          <a:ln w="12700">
            <a:solidFill>
              <a:srgbClr val="242A54"/>
            </a:solidFill>
            <a:prstDash val="solid"/>
          </a:ln>
        </p:spPr>
      </p:sp>
      <p:sp>
        <p:nvSpPr>
          <p:cNvPr id="22" name="Text 20"/>
          <p:cNvSpPr/>
          <p:nvPr/>
        </p:nvSpPr>
        <p:spPr>
          <a:xfrm>
            <a:off x="609600" y="4352544"/>
            <a:ext cx="390144" cy="390144"/>
          </a:xfrm>
          <a:prstGeom prst="rect">
            <a:avLst/>
          </a:prstGeom>
          <a:noFill/>
          <a:ln/>
        </p:spPr>
        <p:txBody>
          <a:bodyPr wrap="square" lIns="0" tIns="0" rIns="0" bIns="0" rtlCol="0" anchor="ctr"/>
          <a:lstStyle/>
          <a:p>
            <a:pPr algn="ctr"/>
            <a:r>
              <a:rPr lang="fr-FR" sz="1333" b="1">
                <a:solidFill>
                  <a:srgbClr val="FFFFFF"/>
                </a:solidFill>
                <a:latin typeface="Calibri" pitchFamily="34" charset="0"/>
                <a:ea typeface="Calibri" pitchFamily="34" charset="-122"/>
                <a:cs typeface="Calibri" pitchFamily="34" charset="-120"/>
              </a:rPr>
              <a:t>4</a:t>
            </a:r>
            <a:endParaRPr lang="fr-FR" sz="1333"/>
          </a:p>
        </p:txBody>
      </p:sp>
      <p:sp>
        <p:nvSpPr>
          <p:cNvPr id="23" name="Text 21"/>
          <p:cNvSpPr/>
          <p:nvPr/>
        </p:nvSpPr>
        <p:spPr>
          <a:xfrm>
            <a:off x="1194816" y="4279392"/>
            <a:ext cx="10387584" cy="365760"/>
          </a:xfrm>
          <a:prstGeom prst="rect">
            <a:avLst/>
          </a:prstGeom>
          <a:noFill/>
          <a:ln/>
        </p:spPr>
        <p:txBody>
          <a:bodyPr wrap="square" rtlCol="0" anchor="ctr"/>
          <a:lstStyle/>
          <a:p>
            <a:r>
              <a:rPr lang="fr-FR" sz="1600" b="1" dirty="0">
                <a:solidFill>
                  <a:srgbClr val="242A54"/>
                </a:solidFill>
                <a:latin typeface="Calibri" pitchFamily="34" charset="0"/>
                <a:ea typeface="Calibri" pitchFamily="34" charset="-122"/>
                <a:cs typeface="Calibri" pitchFamily="34" charset="-120"/>
              </a:rPr>
              <a:t>Faire une revue des identifiants + Activer la double authentification</a:t>
            </a:r>
            <a:endParaRPr lang="fr-FR" sz="1600" dirty="0"/>
          </a:p>
        </p:txBody>
      </p:sp>
      <p:sp>
        <p:nvSpPr>
          <p:cNvPr id="24" name="Text 22"/>
          <p:cNvSpPr/>
          <p:nvPr/>
        </p:nvSpPr>
        <p:spPr>
          <a:xfrm>
            <a:off x="1194816" y="4645152"/>
            <a:ext cx="10387584" cy="438912"/>
          </a:xfrm>
          <a:prstGeom prst="rect">
            <a:avLst/>
          </a:prstGeom>
          <a:noFill/>
          <a:ln/>
        </p:spPr>
        <p:txBody>
          <a:bodyPr wrap="square" rtlCol="0" anchor="ctr"/>
          <a:lstStyle/>
          <a:p>
            <a:r>
              <a:rPr lang="fr-FR" sz="1400" dirty="0">
                <a:solidFill>
                  <a:srgbClr val="494958"/>
                </a:solidFill>
                <a:latin typeface="Calibri" pitchFamily="34" charset="0"/>
                <a:ea typeface="Calibri" pitchFamily="34" charset="-122"/>
                <a:cs typeface="Calibri" pitchFamily="34" charset="-120"/>
              </a:rPr>
              <a:t>Sur tous les accès à des outils sensibles (mairie, finances, RH).</a:t>
            </a:r>
            <a:endParaRPr lang="fr-FR" sz="1400" dirty="0"/>
          </a:p>
        </p:txBody>
      </p:sp>
      <p:sp>
        <p:nvSpPr>
          <p:cNvPr id="25" name="Shape 23"/>
          <p:cNvSpPr/>
          <p:nvPr/>
        </p:nvSpPr>
        <p:spPr>
          <a:xfrm>
            <a:off x="609600" y="5205984"/>
            <a:ext cx="10972800" cy="0"/>
          </a:xfrm>
          <a:prstGeom prst="line">
            <a:avLst/>
          </a:prstGeom>
          <a:noFill/>
          <a:ln w="6350">
            <a:solidFill>
              <a:srgbClr val="DCDCE0"/>
            </a:solidFill>
            <a:prstDash val="solid"/>
          </a:ln>
        </p:spPr>
      </p:sp>
      <p:sp>
        <p:nvSpPr>
          <p:cNvPr id="26" name="Shape 24"/>
          <p:cNvSpPr/>
          <p:nvPr/>
        </p:nvSpPr>
        <p:spPr>
          <a:xfrm>
            <a:off x="609600" y="5352288"/>
            <a:ext cx="390144" cy="390144"/>
          </a:xfrm>
          <a:prstGeom prst="rect">
            <a:avLst/>
          </a:prstGeom>
          <a:solidFill>
            <a:srgbClr val="242A54"/>
          </a:solidFill>
          <a:ln w="12700">
            <a:solidFill>
              <a:srgbClr val="242A54"/>
            </a:solidFill>
            <a:prstDash val="solid"/>
          </a:ln>
        </p:spPr>
      </p:sp>
      <p:sp>
        <p:nvSpPr>
          <p:cNvPr id="27" name="Text 25"/>
          <p:cNvSpPr/>
          <p:nvPr/>
        </p:nvSpPr>
        <p:spPr>
          <a:xfrm>
            <a:off x="609600" y="5352288"/>
            <a:ext cx="390144" cy="390144"/>
          </a:xfrm>
          <a:prstGeom prst="rect">
            <a:avLst/>
          </a:prstGeom>
          <a:noFill/>
          <a:ln/>
        </p:spPr>
        <p:txBody>
          <a:bodyPr wrap="square" lIns="0" tIns="0" rIns="0" bIns="0" rtlCol="0" anchor="ctr"/>
          <a:lstStyle/>
          <a:p>
            <a:pPr algn="ctr"/>
            <a:r>
              <a:rPr lang="fr-FR" sz="1333" b="1">
                <a:solidFill>
                  <a:srgbClr val="FFFFFF"/>
                </a:solidFill>
                <a:latin typeface="Calibri" pitchFamily="34" charset="0"/>
                <a:ea typeface="Calibri" pitchFamily="34" charset="-122"/>
                <a:cs typeface="Calibri" pitchFamily="34" charset="-120"/>
              </a:rPr>
              <a:t>5</a:t>
            </a:r>
            <a:endParaRPr lang="fr-FR" sz="1333"/>
          </a:p>
        </p:txBody>
      </p:sp>
      <p:sp>
        <p:nvSpPr>
          <p:cNvPr id="28" name="Text 26"/>
          <p:cNvSpPr/>
          <p:nvPr/>
        </p:nvSpPr>
        <p:spPr>
          <a:xfrm>
            <a:off x="1194816" y="5279136"/>
            <a:ext cx="10387584" cy="365760"/>
          </a:xfrm>
          <a:prstGeom prst="rect">
            <a:avLst/>
          </a:prstGeom>
          <a:noFill/>
          <a:ln/>
        </p:spPr>
        <p:txBody>
          <a:bodyPr wrap="square" rtlCol="0" anchor="ctr"/>
          <a:lstStyle/>
          <a:p>
            <a:r>
              <a:rPr lang="fr-FR" sz="1600" b="1" dirty="0">
                <a:solidFill>
                  <a:srgbClr val="242A54"/>
                </a:solidFill>
                <a:latin typeface="Calibri" pitchFamily="34" charset="0"/>
                <a:ea typeface="Calibri" pitchFamily="34" charset="-122"/>
                <a:cs typeface="Calibri" pitchFamily="34" charset="-120"/>
              </a:rPr>
              <a:t>Planifier une formation</a:t>
            </a:r>
          </a:p>
        </p:txBody>
      </p:sp>
      <p:sp>
        <p:nvSpPr>
          <p:cNvPr id="29" name="Text 27"/>
          <p:cNvSpPr/>
          <p:nvPr/>
        </p:nvSpPr>
        <p:spPr>
          <a:xfrm>
            <a:off x="1194816" y="5644896"/>
            <a:ext cx="10387584" cy="438912"/>
          </a:xfrm>
          <a:prstGeom prst="rect">
            <a:avLst/>
          </a:prstGeom>
          <a:noFill/>
          <a:ln/>
        </p:spPr>
        <p:txBody>
          <a:bodyPr wrap="square" rtlCol="0" anchor="ctr"/>
          <a:lstStyle/>
          <a:p>
            <a:r>
              <a:rPr lang="fr-FR" sz="1400" dirty="0">
                <a:solidFill>
                  <a:srgbClr val="494958"/>
                </a:solidFill>
                <a:latin typeface="Calibri" pitchFamily="34" charset="0"/>
                <a:ea typeface="Calibri" pitchFamily="34" charset="-122"/>
                <a:cs typeface="Calibri" pitchFamily="34" charset="-120"/>
              </a:rPr>
              <a:t>Via le CDG79, des sessions AMF, webinaires— au moins une fois par an.</a:t>
            </a:r>
            <a:endParaRPr lang="fr-FR" sz="1400" dirty="0"/>
          </a:p>
        </p:txBody>
      </p:sp>
      <p:sp>
        <p:nvSpPr>
          <p:cNvPr id="33" name="Text 31"/>
          <p:cNvSpPr/>
          <p:nvPr/>
        </p:nvSpPr>
        <p:spPr>
          <a:xfrm>
            <a:off x="609600" y="6559296"/>
            <a:ext cx="8534400" cy="304800"/>
          </a:xfrm>
          <a:prstGeom prst="rect">
            <a:avLst/>
          </a:prstGeom>
          <a:noFill/>
          <a:ln/>
        </p:spPr>
        <p:txBody>
          <a:bodyPr wrap="square" rtlCol="0" anchor="ctr"/>
          <a:lstStyle/>
          <a:p>
            <a:r>
              <a:rPr lang="fr-FR" sz="1067" dirty="0">
                <a:solidFill>
                  <a:srgbClr val="494958"/>
                </a:solidFill>
                <a:latin typeface="Calibri" pitchFamily="34" charset="0"/>
                <a:ea typeface="Calibri" pitchFamily="34" charset="-122"/>
                <a:cs typeface="Calibri" pitchFamily="34" charset="-120"/>
              </a:rPr>
              <a:t>09  Prochaines étapes</a:t>
            </a:r>
            <a:endParaRPr lang="fr-FR" sz="1067" dirty="0"/>
          </a:p>
        </p:txBody>
      </p:sp>
      <p:sp>
        <p:nvSpPr>
          <p:cNvPr id="34" name="Text 32"/>
          <p:cNvSpPr/>
          <p:nvPr/>
        </p:nvSpPr>
        <p:spPr>
          <a:xfrm>
            <a:off x="8534400" y="6559296"/>
            <a:ext cx="3048000" cy="304800"/>
          </a:xfrm>
          <a:prstGeom prst="rect">
            <a:avLst/>
          </a:prstGeom>
          <a:noFill/>
          <a:ln/>
        </p:spPr>
        <p:txBody>
          <a:bodyPr wrap="square" rtlCol="0" anchor="ctr"/>
          <a:lstStyle/>
          <a:p>
            <a:pPr algn="r"/>
            <a:r>
              <a:rPr lang="fr-FR" sz="1067">
                <a:solidFill>
                  <a:srgbClr val="494958"/>
                </a:solidFill>
                <a:latin typeface="Calibri" pitchFamily="34" charset="0"/>
                <a:ea typeface="Calibri" pitchFamily="34" charset="-122"/>
                <a:cs typeface="Calibri" pitchFamily="34" charset="-120"/>
              </a:rPr>
              <a:t>CDG79  | 2025–2026</a:t>
            </a:r>
            <a:endParaRPr lang="fr-FR" sz="1067"/>
          </a:p>
        </p:txBody>
      </p:sp>
      <p:sp>
        <p:nvSpPr>
          <p:cNvPr id="35" name="Text 16">
            <a:extLst>
              <a:ext uri="{FF2B5EF4-FFF2-40B4-BE49-F238E27FC236}">
                <a16:creationId xmlns:a16="http://schemas.microsoft.com/office/drawing/2014/main" id="{238E3E60-FBC1-41B3-8F1E-988E3BFA4204}"/>
              </a:ext>
            </a:extLst>
          </p:cNvPr>
          <p:cNvSpPr/>
          <p:nvPr/>
        </p:nvSpPr>
        <p:spPr>
          <a:xfrm>
            <a:off x="1219200" y="2279905"/>
            <a:ext cx="10387584" cy="365760"/>
          </a:xfrm>
          <a:prstGeom prst="rect">
            <a:avLst/>
          </a:prstGeom>
          <a:noFill/>
          <a:ln/>
        </p:spPr>
        <p:txBody>
          <a:bodyPr wrap="square" rtlCol="0" anchor="ctr"/>
          <a:lstStyle/>
          <a:p>
            <a:r>
              <a:rPr lang="fr-FR" sz="1600" b="1" dirty="0">
                <a:solidFill>
                  <a:srgbClr val="242A54"/>
                </a:solidFill>
                <a:latin typeface="Calibri" pitchFamily="34" charset="0"/>
                <a:ea typeface="Calibri" pitchFamily="34" charset="-122"/>
                <a:cs typeface="Calibri" pitchFamily="34" charset="-120"/>
              </a:rPr>
              <a:t>Vérifier votre conformité au Référentiel de la Présence Numérique des Territoires</a:t>
            </a:r>
            <a:endParaRPr lang="fr-FR" sz="1600" dirty="0"/>
          </a:p>
        </p:txBody>
      </p:sp>
      <p:sp>
        <p:nvSpPr>
          <p:cNvPr id="36" name="Text 17">
            <a:extLst>
              <a:ext uri="{FF2B5EF4-FFF2-40B4-BE49-F238E27FC236}">
                <a16:creationId xmlns:a16="http://schemas.microsoft.com/office/drawing/2014/main" id="{18984C9B-532F-42F4-96D3-068A3977B91E}"/>
              </a:ext>
            </a:extLst>
          </p:cNvPr>
          <p:cNvSpPr/>
          <p:nvPr/>
        </p:nvSpPr>
        <p:spPr>
          <a:xfrm>
            <a:off x="1219200" y="2633471"/>
            <a:ext cx="10387584" cy="438912"/>
          </a:xfrm>
          <a:prstGeom prst="rect">
            <a:avLst/>
          </a:prstGeom>
          <a:noFill/>
          <a:ln/>
        </p:spPr>
        <p:txBody>
          <a:bodyPr wrap="square" rtlCol="0" anchor="ctr"/>
          <a:lstStyle/>
          <a:p>
            <a:r>
              <a:rPr lang="fr-FR" sz="1400" dirty="0">
                <a:hlinkClick r:id="rId4"/>
              </a:rPr>
              <a:t>https://suiteterritoriale.anct.gouv.fr/conformite/referentiel</a:t>
            </a:r>
            <a:endParaRPr lang="fr-FR" sz="1400" dirty="0"/>
          </a:p>
        </p:txBody>
      </p:sp>
    </p:spTree>
    <p:extLst>
      <p:ext uri="{BB962C8B-B14F-4D97-AF65-F5344CB8AC3E}">
        <p14:creationId xmlns:p14="http://schemas.microsoft.com/office/powerpoint/2010/main" val="78635719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609600" y="463296"/>
            <a:ext cx="463296" cy="463296"/>
          </a:xfrm>
          <a:prstGeom prst="rect">
            <a:avLst/>
          </a:prstGeom>
          <a:solidFill>
            <a:srgbClr val="242A54"/>
          </a:solidFill>
          <a:ln w="12700">
            <a:solidFill>
              <a:srgbClr val="242A54"/>
            </a:solidFill>
            <a:prstDash val="solid"/>
          </a:ln>
        </p:spPr>
      </p:sp>
      <p:sp>
        <p:nvSpPr>
          <p:cNvPr id="3" name="Text 1"/>
          <p:cNvSpPr/>
          <p:nvPr/>
        </p:nvSpPr>
        <p:spPr>
          <a:xfrm>
            <a:off x="609600" y="463296"/>
            <a:ext cx="463296" cy="463296"/>
          </a:xfrm>
          <a:prstGeom prst="rect">
            <a:avLst/>
          </a:prstGeom>
          <a:noFill/>
          <a:ln/>
        </p:spPr>
        <p:txBody>
          <a:bodyPr wrap="square" lIns="0" tIns="0" rIns="0" bIns="0" rtlCol="0" anchor="ctr"/>
          <a:lstStyle/>
          <a:p>
            <a:pPr algn="ctr"/>
            <a:r>
              <a:rPr lang="fr-FR" sz="1333" b="1" dirty="0">
                <a:solidFill>
                  <a:srgbClr val="FFFFFF"/>
                </a:solidFill>
                <a:latin typeface="Calibri" pitchFamily="34" charset="0"/>
                <a:ea typeface="Calibri" pitchFamily="34" charset="-122"/>
                <a:cs typeface="Calibri" pitchFamily="34" charset="-120"/>
              </a:rPr>
              <a:t>10</a:t>
            </a:r>
            <a:endParaRPr lang="fr-FR" sz="1333" dirty="0"/>
          </a:p>
        </p:txBody>
      </p:sp>
      <p:sp>
        <p:nvSpPr>
          <p:cNvPr id="4" name="Text 2"/>
          <p:cNvSpPr/>
          <p:nvPr/>
        </p:nvSpPr>
        <p:spPr>
          <a:xfrm>
            <a:off x="1219200" y="463296"/>
            <a:ext cx="10363200" cy="463296"/>
          </a:xfrm>
          <a:prstGeom prst="rect">
            <a:avLst/>
          </a:prstGeom>
          <a:noFill/>
          <a:ln/>
        </p:spPr>
        <p:txBody>
          <a:bodyPr wrap="square" rtlCol="0" anchor="ctr"/>
          <a:lstStyle/>
          <a:p>
            <a:r>
              <a:rPr lang="fr-FR" sz="2667" b="1" dirty="0">
                <a:solidFill>
                  <a:srgbClr val="242A54"/>
                </a:solidFill>
                <a:latin typeface="Calibri" pitchFamily="34" charset="0"/>
                <a:ea typeface="Calibri" pitchFamily="34" charset="-122"/>
                <a:cs typeface="Calibri" pitchFamily="34" charset="-120"/>
              </a:rPr>
              <a:t>Ressources</a:t>
            </a:r>
            <a:endParaRPr lang="fr-FR" sz="2667" dirty="0"/>
          </a:p>
        </p:txBody>
      </p:sp>
      <p:sp>
        <p:nvSpPr>
          <p:cNvPr id="5" name="Shape 3"/>
          <p:cNvSpPr/>
          <p:nvPr/>
        </p:nvSpPr>
        <p:spPr>
          <a:xfrm>
            <a:off x="609600" y="999744"/>
            <a:ext cx="10972800" cy="0"/>
          </a:xfrm>
          <a:prstGeom prst="line">
            <a:avLst/>
          </a:prstGeom>
          <a:noFill/>
          <a:ln w="19050">
            <a:solidFill>
              <a:srgbClr val="AD1225"/>
            </a:solidFill>
            <a:prstDash val="solid"/>
          </a:ln>
        </p:spPr>
      </p:sp>
      <p:sp>
        <p:nvSpPr>
          <p:cNvPr id="6" name="Shape 4"/>
          <p:cNvSpPr/>
          <p:nvPr/>
        </p:nvSpPr>
        <p:spPr>
          <a:xfrm>
            <a:off x="6339840" y="2926080"/>
            <a:ext cx="5425440" cy="1438656"/>
          </a:xfrm>
          <a:prstGeom prst="rect">
            <a:avLst/>
          </a:prstGeom>
          <a:solidFill>
            <a:srgbClr val="FFFFFF"/>
          </a:solidFill>
          <a:ln w="10160">
            <a:solidFill>
              <a:srgbClr val="DCDCE0"/>
            </a:solidFill>
            <a:prstDash val="solid"/>
          </a:ln>
        </p:spPr>
      </p:sp>
      <p:sp>
        <p:nvSpPr>
          <p:cNvPr id="7" name="Text 5"/>
          <p:cNvSpPr/>
          <p:nvPr/>
        </p:nvSpPr>
        <p:spPr>
          <a:xfrm>
            <a:off x="6583680" y="3023616"/>
            <a:ext cx="3048000" cy="365760"/>
          </a:xfrm>
          <a:prstGeom prst="rect">
            <a:avLst/>
          </a:prstGeom>
          <a:noFill/>
          <a:ln/>
        </p:spPr>
        <p:txBody>
          <a:bodyPr wrap="square" rtlCol="0" anchor="ctr"/>
          <a:lstStyle/>
          <a:p>
            <a:r>
              <a:rPr lang="fr-FR" sz="1600" b="1">
                <a:solidFill>
                  <a:srgbClr val="242A54"/>
                </a:solidFill>
                <a:latin typeface="Calibri" pitchFamily="34" charset="0"/>
                <a:ea typeface="Calibri" pitchFamily="34" charset="-122"/>
                <a:cs typeface="Calibri" pitchFamily="34" charset="-120"/>
              </a:rPr>
              <a:t>CNIL</a:t>
            </a:r>
            <a:endParaRPr lang="fr-FR" sz="1600"/>
          </a:p>
        </p:txBody>
      </p:sp>
      <p:sp>
        <p:nvSpPr>
          <p:cNvPr id="8" name="Text 6"/>
          <p:cNvSpPr/>
          <p:nvPr/>
        </p:nvSpPr>
        <p:spPr>
          <a:xfrm>
            <a:off x="6583680" y="3389376"/>
            <a:ext cx="4937760" cy="268224"/>
          </a:xfrm>
          <a:prstGeom prst="rect">
            <a:avLst/>
          </a:prstGeom>
          <a:noFill/>
          <a:ln/>
        </p:spPr>
        <p:txBody>
          <a:bodyPr wrap="square" rtlCol="0" anchor="ctr"/>
          <a:lstStyle/>
          <a:p>
            <a:r>
              <a:rPr lang="fr-FR" sz="1200" i="1">
                <a:solidFill>
                  <a:srgbClr val="AD1225"/>
                </a:solidFill>
                <a:latin typeface="Calibri" pitchFamily="34" charset="0"/>
                <a:ea typeface="Calibri" pitchFamily="34" charset="-122"/>
                <a:cs typeface="Calibri" pitchFamily="34" charset="-120"/>
              </a:rPr>
              <a:t>cnil.fr</a:t>
            </a:r>
            <a:endParaRPr lang="fr-FR" sz="1200"/>
          </a:p>
        </p:txBody>
      </p:sp>
      <p:sp>
        <p:nvSpPr>
          <p:cNvPr id="9" name="Text 7"/>
          <p:cNvSpPr/>
          <p:nvPr/>
        </p:nvSpPr>
        <p:spPr>
          <a:xfrm>
            <a:off x="6583680" y="3657600"/>
            <a:ext cx="4937760" cy="609600"/>
          </a:xfrm>
          <a:prstGeom prst="rect">
            <a:avLst/>
          </a:prstGeom>
          <a:noFill/>
          <a:ln/>
        </p:spPr>
        <p:txBody>
          <a:bodyPr wrap="square" rtlCol="0" anchor="ctr"/>
          <a:lstStyle/>
          <a:p>
            <a:r>
              <a:rPr lang="fr-FR" sz="1267">
                <a:solidFill>
                  <a:srgbClr val="494958"/>
                </a:solidFill>
                <a:latin typeface="Calibri" pitchFamily="34" charset="0"/>
                <a:ea typeface="Calibri" pitchFamily="34" charset="-122"/>
                <a:cs typeface="Calibri" pitchFamily="34" charset="-120"/>
              </a:rPr>
              <a:t>Guide RGPD, modèles de registre, formulaire de désignation du DPO, formations en ligne.</a:t>
            </a:r>
            <a:endParaRPr lang="fr-FR" sz="1267"/>
          </a:p>
        </p:txBody>
      </p:sp>
      <p:sp>
        <p:nvSpPr>
          <p:cNvPr id="10" name="Shape 8"/>
          <p:cNvSpPr/>
          <p:nvPr/>
        </p:nvSpPr>
        <p:spPr>
          <a:xfrm>
            <a:off x="6339840" y="1280160"/>
            <a:ext cx="5425440" cy="1438656"/>
          </a:xfrm>
          <a:prstGeom prst="rect">
            <a:avLst/>
          </a:prstGeom>
          <a:solidFill>
            <a:srgbClr val="FFFFFF"/>
          </a:solidFill>
          <a:ln w="10160">
            <a:solidFill>
              <a:srgbClr val="DCDCE0"/>
            </a:solidFill>
            <a:prstDash val="solid"/>
          </a:ln>
        </p:spPr>
      </p:sp>
      <p:sp>
        <p:nvSpPr>
          <p:cNvPr id="11" name="Text 9"/>
          <p:cNvSpPr/>
          <p:nvPr/>
        </p:nvSpPr>
        <p:spPr>
          <a:xfrm>
            <a:off x="6583680" y="1377696"/>
            <a:ext cx="3048000" cy="365760"/>
          </a:xfrm>
          <a:prstGeom prst="rect">
            <a:avLst/>
          </a:prstGeom>
          <a:noFill/>
          <a:ln/>
        </p:spPr>
        <p:txBody>
          <a:bodyPr wrap="square" rtlCol="0" anchor="ctr"/>
          <a:lstStyle/>
          <a:p>
            <a:r>
              <a:rPr lang="fr-FR" sz="1600" b="1">
                <a:solidFill>
                  <a:srgbClr val="242A54"/>
                </a:solidFill>
                <a:latin typeface="Calibri" pitchFamily="34" charset="0"/>
                <a:ea typeface="Calibri" pitchFamily="34" charset="-122"/>
                <a:cs typeface="Calibri" pitchFamily="34" charset="-120"/>
              </a:rPr>
              <a:t>ANSSI</a:t>
            </a:r>
            <a:endParaRPr lang="fr-FR" sz="1600"/>
          </a:p>
        </p:txBody>
      </p:sp>
      <p:sp>
        <p:nvSpPr>
          <p:cNvPr id="12" name="Text 10"/>
          <p:cNvSpPr/>
          <p:nvPr/>
        </p:nvSpPr>
        <p:spPr>
          <a:xfrm>
            <a:off x="6583680" y="1743456"/>
            <a:ext cx="4937760" cy="268224"/>
          </a:xfrm>
          <a:prstGeom prst="rect">
            <a:avLst/>
          </a:prstGeom>
          <a:noFill/>
          <a:ln/>
        </p:spPr>
        <p:txBody>
          <a:bodyPr wrap="square" rtlCol="0" anchor="ctr"/>
          <a:lstStyle/>
          <a:p>
            <a:r>
              <a:rPr lang="fr-FR" sz="1200" i="1">
                <a:solidFill>
                  <a:srgbClr val="AD1225"/>
                </a:solidFill>
                <a:latin typeface="Calibri" pitchFamily="34" charset="0"/>
                <a:ea typeface="Calibri" pitchFamily="34" charset="-122"/>
                <a:cs typeface="Calibri" pitchFamily="34" charset="-120"/>
              </a:rPr>
              <a:t>cyber.gouv.fr</a:t>
            </a:r>
            <a:endParaRPr lang="fr-FR" sz="1200"/>
          </a:p>
        </p:txBody>
      </p:sp>
      <p:sp>
        <p:nvSpPr>
          <p:cNvPr id="13" name="Text 11"/>
          <p:cNvSpPr/>
          <p:nvPr/>
        </p:nvSpPr>
        <p:spPr>
          <a:xfrm>
            <a:off x="6583680" y="2011680"/>
            <a:ext cx="4937760" cy="609600"/>
          </a:xfrm>
          <a:prstGeom prst="rect">
            <a:avLst/>
          </a:prstGeom>
          <a:noFill/>
          <a:ln/>
        </p:spPr>
        <p:txBody>
          <a:bodyPr wrap="square" rtlCol="0" anchor="ctr"/>
          <a:lstStyle/>
          <a:p>
            <a:r>
              <a:rPr lang="fr-FR" sz="1267">
                <a:solidFill>
                  <a:srgbClr val="494958"/>
                </a:solidFill>
                <a:latin typeface="Calibri" pitchFamily="34" charset="0"/>
                <a:ea typeface="Calibri" pitchFamily="34" charset="-122"/>
                <a:cs typeface="Calibri" pitchFamily="34" charset="-120"/>
              </a:rPr>
              <a:t>Référentiel RGS, diagnostics cybersécurité, guide réglementaire pour collectivités.</a:t>
            </a:r>
            <a:endParaRPr lang="fr-FR" sz="1267"/>
          </a:p>
        </p:txBody>
      </p:sp>
      <p:sp>
        <p:nvSpPr>
          <p:cNvPr id="14" name="Shape 12"/>
          <p:cNvSpPr/>
          <p:nvPr/>
        </p:nvSpPr>
        <p:spPr>
          <a:xfrm>
            <a:off x="609600" y="2926080"/>
            <a:ext cx="5425440" cy="1438656"/>
          </a:xfrm>
          <a:prstGeom prst="rect">
            <a:avLst/>
          </a:prstGeom>
          <a:solidFill>
            <a:srgbClr val="FFFFFF"/>
          </a:solidFill>
          <a:ln w="10160">
            <a:solidFill>
              <a:srgbClr val="DCDCE0"/>
            </a:solidFill>
            <a:prstDash val="solid"/>
          </a:ln>
        </p:spPr>
      </p:sp>
      <p:sp>
        <p:nvSpPr>
          <p:cNvPr id="15" name="Text 13"/>
          <p:cNvSpPr/>
          <p:nvPr/>
        </p:nvSpPr>
        <p:spPr>
          <a:xfrm>
            <a:off x="853440" y="3023616"/>
            <a:ext cx="3048000" cy="365760"/>
          </a:xfrm>
          <a:prstGeom prst="rect">
            <a:avLst/>
          </a:prstGeom>
          <a:noFill/>
          <a:ln/>
        </p:spPr>
        <p:txBody>
          <a:bodyPr wrap="square" rtlCol="0" anchor="ctr"/>
          <a:lstStyle/>
          <a:p>
            <a:r>
              <a:rPr lang="fr-FR" sz="1600" b="1">
                <a:solidFill>
                  <a:srgbClr val="242A54"/>
                </a:solidFill>
                <a:latin typeface="Calibri" pitchFamily="34" charset="0"/>
                <a:ea typeface="Calibri" pitchFamily="34" charset="-122"/>
                <a:cs typeface="Calibri" pitchFamily="34" charset="-120"/>
              </a:rPr>
              <a:t>Cybermalveillance</a:t>
            </a:r>
            <a:endParaRPr lang="fr-FR" sz="1600"/>
          </a:p>
        </p:txBody>
      </p:sp>
      <p:sp>
        <p:nvSpPr>
          <p:cNvPr id="16" name="Text 14"/>
          <p:cNvSpPr/>
          <p:nvPr/>
        </p:nvSpPr>
        <p:spPr>
          <a:xfrm>
            <a:off x="853440" y="3389376"/>
            <a:ext cx="4937760" cy="268224"/>
          </a:xfrm>
          <a:prstGeom prst="rect">
            <a:avLst/>
          </a:prstGeom>
          <a:noFill/>
          <a:ln/>
        </p:spPr>
        <p:txBody>
          <a:bodyPr wrap="square" rtlCol="0" anchor="ctr"/>
          <a:lstStyle/>
          <a:p>
            <a:r>
              <a:rPr lang="fr-FR" sz="1200" i="1">
                <a:solidFill>
                  <a:srgbClr val="AD1225"/>
                </a:solidFill>
                <a:latin typeface="Calibri" pitchFamily="34" charset="0"/>
                <a:ea typeface="Calibri" pitchFamily="34" charset="-122"/>
                <a:cs typeface="Calibri" pitchFamily="34" charset="-120"/>
              </a:rPr>
              <a:t>cybermalveillance.gouv.fr</a:t>
            </a:r>
            <a:endParaRPr lang="fr-FR" sz="1200"/>
          </a:p>
        </p:txBody>
      </p:sp>
      <p:sp>
        <p:nvSpPr>
          <p:cNvPr id="17" name="Text 15"/>
          <p:cNvSpPr/>
          <p:nvPr/>
        </p:nvSpPr>
        <p:spPr>
          <a:xfrm>
            <a:off x="853440" y="3657600"/>
            <a:ext cx="4937760" cy="609600"/>
          </a:xfrm>
          <a:prstGeom prst="rect">
            <a:avLst/>
          </a:prstGeom>
          <a:noFill/>
          <a:ln/>
        </p:spPr>
        <p:txBody>
          <a:bodyPr wrap="square" rtlCol="0" anchor="ctr"/>
          <a:lstStyle/>
          <a:p>
            <a:r>
              <a:rPr lang="fr-FR" sz="1267">
                <a:solidFill>
                  <a:srgbClr val="494958"/>
                </a:solidFill>
                <a:latin typeface="Calibri" pitchFamily="34" charset="0"/>
                <a:ea typeface="Calibri" pitchFamily="34" charset="-122"/>
                <a:cs typeface="Calibri" pitchFamily="34" charset="-120"/>
              </a:rPr>
              <a:t>Assistance en cas d'attaque, guide élus, diagnostic en 9 questions.</a:t>
            </a:r>
            <a:endParaRPr lang="fr-FR" sz="1267"/>
          </a:p>
        </p:txBody>
      </p:sp>
      <p:sp>
        <p:nvSpPr>
          <p:cNvPr id="18" name="Shape 16"/>
          <p:cNvSpPr/>
          <p:nvPr/>
        </p:nvSpPr>
        <p:spPr>
          <a:xfrm>
            <a:off x="609600" y="1274063"/>
            <a:ext cx="5425440" cy="1438656"/>
          </a:xfrm>
          <a:prstGeom prst="rect">
            <a:avLst/>
          </a:prstGeom>
          <a:solidFill>
            <a:srgbClr val="FFFFFF"/>
          </a:solidFill>
          <a:ln w="10160">
            <a:solidFill>
              <a:srgbClr val="DCDCE0"/>
            </a:solidFill>
            <a:prstDash val="solid"/>
          </a:ln>
        </p:spPr>
      </p:sp>
      <p:sp>
        <p:nvSpPr>
          <p:cNvPr id="19" name="Text 17"/>
          <p:cNvSpPr/>
          <p:nvPr/>
        </p:nvSpPr>
        <p:spPr>
          <a:xfrm>
            <a:off x="853440" y="1371599"/>
            <a:ext cx="3048000" cy="365760"/>
          </a:xfrm>
          <a:prstGeom prst="rect">
            <a:avLst/>
          </a:prstGeom>
          <a:noFill/>
          <a:ln/>
        </p:spPr>
        <p:txBody>
          <a:bodyPr wrap="square" rtlCol="0" anchor="ctr"/>
          <a:lstStyle/>
          <a:p>
            <a:r>
              <a:rPr lang="fr-FR" sz="1600" b="1" dirty="0">
                <a:solidFill>
                  <a:srgbClr val="242A54"/>
                </a:solidFill>
                <a:latin typeface="Calibri" pitchFamily="34" charset="0"/>
                <a:ea typeface="Calibri" pitchFamily="34" charset="-122"/>
                <a:cs typeface="Calibri" pitchFamily="34" charset="-120"/>
              </a:rPr>
              <a:t>Centre de gestion</a:t>
            </a:r>
            <a:endParaRPr lang="fr-FR" sz="1600" dirty="0"/>
          </a:p>
        </p:txBody>
      </p:sp>
      <p:sp>
        <p:nvSpPr>
          <p:cNvPr id="20" name="Text 18"/>
          <p:cNvSpPr/>
          <p:nvPr/>
        </p:nvSpPr>
        <p:spPr>
          <a:xfrm>
            <a:off x="853440" y="1737359"/>
            <a:ext cx="4937760" cy="268224"/>
          </a:xfrm>
          <a:prstGeom prst="rect">
            <a:avLst/>
          </a:prstGeom>
          <a:noFill/>
          <a:ln/>
        </p:spPr>
        <p:txBody>
          <a:bodyPr wrap="square" rtlCol="0" anchor="ctr"/>
          <a:lstStyle/>
          <a:p>
            <a:r>
              <a:rPr lang="fr-FR" sz="1200" i="1">
                <a:solidFill>
                  <a:srgbClr val="AD1225"/>
                </a:solidFill>
                <a:latin typeface="Calibri" pitchFamily="34" charset="0"/>
                <a:ea typeface="Calibri" pitchFamily="34" charset="-122"/>
                <a:cs typeface="Calibri" pitchFamily="34" charset="-120"/>
              </a:rPr>
              <a:t>cdg79.fr</a:t>
            </a:r>
            <a:endParaRPr lang="fr-FR" sz="1200"/>
          </a:p>
        </p:txBody>
      </p:sp>
      <p:sp>
        <p:nvSpPr>
          <p:cNvPr id="21" name="Text 19"/>
          <p:cNvSpPr/>
          <p:nvPr/>
        </p:nvSpPr>
        <p:spPr>
          <a:xfrm>
            <a:off x="853440" y="2005583"/>
            <a:ext cx="4937760" cy="609600"/>
          </a:xfrm>
          <a:prstGeom prst="rect">
            <a:avLst/>
          </a:prstGeom>
          <a:noFill/>
          <a:ln/>
        </p:spPr>
        <p:txBody>
          <a:bodyPr wrap="square" rtlCol="0" anchor="ctr"/>
          <a:lstStyle/>
          <a:p>
            <a:r>
              <a:rPr lang="fr-FR" sz="1267" dirty="0">
                <a:solidFill>
                  <a:srgbClr val="494958"/>
                </a:solidFill>
                <a:latin typeface="Calibri" pitchFamily="34" charset="0"/>
                <a:ea typeface="Calibri" pitchFamily="34" charset="-122"/>
                <a:cs typeface="Calibri" pitchFamily="34" charset="-120"/>
              </a:rPr>
              <a:t>Assistance progiciel, accompagnement RGPD, sensibilisations et prestations de cybersécurité</a:t>
            </a:r>
            <a:endParaRPr lang="fr-FR" sz="1267" dirty="0"/>
          </a:p>
        </p:txBody>
      </p:sp>
      <p:sp>
        <p:nvSpPr>
          <p:cNvPr id="22" name="Shape 20"/>
          <p:cNvSpPr/>
          <p:nvPr/>
        </p:nvSpPr>
        <p:spPr>
          <a:xfrm>
            <a:off x="609600" y="4572000"/>
            <a:ext cx="5425440" cy="1438656"/>
          </a:xfrm>
          <a:prstGeom prst="rect">
            <a:avLst/>
          </a:prstGeom>
          <a:solidFill>
            <a:srgbClr val="FFFFFF"/>
          </a:solidFill>
          <a:ln w="10160">
            <a:solidFill>
              <a:srgbClr val="DCDCE0"/>
            </a:solidFill>
            <a:prstDash val="solid"/>
          </a:ln>
        </p:spPr>
      </p:sp>
      <p:sp>
        <p:nvSpPr>
          <p:cNvPr id="23" name="Text 21"/>
          <p:cNvSpPr/>
          <p:nvPr/>
        </p:nvSpPr>
        <p:spPr>
          <a:xfrm>
            <a:off x="853440" y="4669536"/>
            <a:ext cx="3048000" cy="365760"/>
          </a:xfrm>
          <a:prstGeom prst="rect">
            <a:avLst/>
          </a:prstGeom>
          <a:noFill/>
          <a:ln/>
        </p:spPr>
        <p:txBody>
          <a:bodyPr wrap="square" rtlCol="0" anchor="ctr"/>
          <a:lstStyle/>
          <a:p>
            <a:r>
              <a:rPr lang="fr-FR" sz="1600" b="1">
                <a:solidFill>
                  <a:srgbClr val="242A54"/>
                </a:solidFill>
                <a:latin typeface="Calibri" pitchFamily="34" charset="0"/>
                <a:ea typeface="Calibri" pitchFamily="34" charset="-122"/>
                <a:cs typeface="Calibri" pitchFamily="34" charset="-120"/>
              </a:rPr>
              <a:t>AMF</a:t>
            </a:r>
            <a:endParaRPr lang="fr-FR" sz="1600"/>
          </a:p>
        </p:txBody>
      </p:sp>
      <p:sp>
        <p:nvSpPr>
          <p:cNvPr id="24" name="Text 22"/>
          <p:cNvSpPr/>
          <p:nvPr/>
        </p:nvSpPr>
        <p:spPr>
          <a:xfrm>
            <a:off x="853440" y="5035296"/>
            <a:ext cx="4937760" cy="268224"/>
          </a:xfrm>
          <a:prstGeom prst="rect">
            <a:avLst/>
          </a:prstGeom>
          <a:noFill/>
          <a:ln/>
        </p:spPr>
        <p:txBody>
          <a:bodyPr wrap="square" rtlCol="0" anchor="ctr"/>
          <a:lstStyle/>
          <a:p>
            <a:r>
              <a:rPr lang="fr-FR" sz="1200" i="1">
                <a:solidFill>
                  <a:srgbClr val="AD1225"/>
                </a:solidFill>
                <a:latin typeface="Calibri" pitchFamily="34" charset="0"/>
                <a:ea typeface="Calibri" pitchFamily="34" charset="-122"/>
                <a:cs typeface="Calibri" pitchFamily="34" charset="-120"/>
              </a:rPr>
              <a:t>amf.asso.fr</a:t>
            </a:r>
            <a:endParaRPr lang="fr-FR" sz="1200"/>
          </a:p>
        </p:txBody>
      </p:sp>
      <p:sp>
        <p:nvSpPr>
          <p:cNvPr id="25" name="Text 23"/>
          <p:cNvSpPr/>
          <p:nvPr/>
        </p:nvSpPr>
        <p:spPr>
          <a:xfrm>
            <a:off x="853440" y="5303520"/>
            <a:ext cx="4937760" cy="609600"/>
          </a:xfrm>
          <a:prstGeom prst="rect">
            <a:avLst/>
          </a:prstGeom>
          <a:noFill/>
          <a:ln/>
        </p:spPr>
        <p:txBody>
          <a:bodyPr wrap="square" rtlCol="0" anchor="ctr"/>
          <a:lstStyle/>
          <a:p>
            <a:r>
              <a:rPr lang="fr-FR" sz="1267">
                <a:solidFill>
                  <a:srgbClr val="494958"/>
                </a:solidFill>
                <a:latin typeface="Calibri" pitchFamily="34" charset="0"/>
                <a:ea typeface="Calibri" pitchFamily="34" charset="-122"/>
                <a:cs typeface="Calibri" pitchFamily="34" charset="-120"/>
              </a:rPr>
              <a:t>Guide cybersécurité 2025, fiches pratiques, réseau de maires référents numérique.</a:t>
            </a:r>
            <a:endParaRPr lang="fr-FR" sz="1267"/>
          </a:p>
        </p:txBody>
      </p:sp>
      <p:sp>
        <p:nvSpPr>
          <p:cNvPr id="26" name="Shape 24"/>
          <p:cNvSpPr/>
          <p:nvPr/>
        </p:nvSpPr>
        <p:spPr>
          <a:xfrm>
            <a:off x="6339840" y="4572000"/>
            <a:ext cx="5425440" cy="1438656"/>
          </a:xfrm>
          <a:prstGeom prst="rect">
            <a:avLst/>
          </a:prstGeom>
          <a:solidFill>
            <a:srgbClr val="FFFFFF"/>
          </a:solidFill>
          <a:ln w="10160">
            <a:solidFill>
              <a:srgbClr val="DCDCE0"/>
            </a:solidFill>
            <a:prstDash val="solid"/>
          </a:ln>
        </p:spPr>
        <p:txBody>
          <a:bodyPr/>
          <a:lstStyle/>
          <a:p>
            <a:endParaRPr lang="fr-FR" sz="2400" dirty="0"/>
          </a:p>
        </p:txBody>
      </p:sp>
      <p:sp>
        <p:nvSpPr>
          <p:cNvPr id="27" name="Text 25"/>
          <p:cNvSpPr/>
          <p:nvPr/>
        </p:nvSpPr>
        <p:spPr>
          <a:xfrm>
            <a:off x="6583680" y="4669536"/>
            <a:ext cx="3048000" cy="365760"/>
          </a:xfrm>
          <a:prstGeom prst="rect">
            <a:avLst/>
          </a:prstGeom>
          <a:noFill/>
          <a:ln/>
        </p:spPr>
        <p:txBody>
          <a:bodyPr wrap="square" rtlCol="0" anchor="ctr"/>
          <a:lstStyle/>
          <a:p>
            <a:r>
              <a:rPr lang="fr-FR" sz="1600" b="1" dirty="0" err="1">
                <a:solidFill>
                  <a:srgbClr val="242A54"/>
                </a:solidFill>
                <a:latin typeface="Calibri" pitchFamily="34" charset="0"/>
                <a:ea typeface="Calibri" pitchFamily="34" charset="-122"/>
                <a:cs typeface="Calibri" pitchFamily="34" charset="-120"/>
              </a:rPr>
              <a:t>MesServicesCyber</a:t>
            </a:r>
            <a:endParaRPr lang="fr-FR" sz="1600" dirty="0"/>
          </a:p>
        </p:txBody>
      </p:sp>
      <p:sp>
        <p:nvSpPr>
          <p:cNvPr id="28" name="Text 26"/>
          <p:cNvSpPr/>
          <p:nvPr/>
        </p:nvSpPr>
        <p:spPr>
          <a:xfrm>
            <a:off x="6583680" y="5035296"/>
            <a:ext cx="4937760" cy="268224"/>
          </a:xfrm>
          <a:prstGeom prst="rect">
            <a:avLst/>
          </a:prstGeom>
          <a:noFill/>
          <a:ln/>
        </p:spPr>
        <p:txBody>
          <a:bodyPr wrap="square" rtlCol="0" anchor="ctr"/>
          <a:lstStyle/>
          <a:p>
            <a:r>
              <a:rPr lang="fr-FR" sz="1200" i="1" dirty="0">
                <a:solidFill>
                  <a:srgbClr val="AD1225"/>
                </a:solidFill>
                <a:latin typeface="Calibri" pitchFamily="34" charset="0"/>
                <a:ea typeface="Calibri" pitchFamily="34" charset="-122"/>
                <a:cs typeface="Calibri" pitchFamily="34" charset="-120"/>
              </a:rPr>
              <a:t>messervices.cyber.gouv.fr</a:t>
            </a:r>
            <a:endParaRPr lang="fr-FR" sz="1200" dirty="0"/>
          </a:p>
        </p:txBody>
      </p:sp>
      <p:sp>
        <p:nvSpPr>
          <p:cNvPr id="29" name="Text 27"/>
          <p:cNvSpPr/>
          <p:nvPr/>
        </p:nvSpPr>
        <p:spPr>
          <a:xfrm>
            <a:off x="6583680" y="5303520"/>
            <a:ext cx="4937760" cy="609600"/>
          </a:xfrm>
          <a:prstGeom prst="rect">
            <a:avLst/>
          </a:prstGeom>
          <a:noFill/>
          <a:ln/>
        </p:spPr>
        <p:txBody>
          <a:bodyPr wrap="square" rtlCol="0" anchor="ctr"/>
          <a:lstStyle/>
          <a:p>
            <a:r>
              <a:rPr lang="fr-FR" sz="1267" dirty="0"/>
              <a:t>l’ensemble du catalogue et trouvez facilement les services et guides de l’ANSSI adaptés aux besoins de votre organisation. </a:t>
            </a:r>
          </a:p>
        </p:txBody>
      </p:sp>
      <p:sp>
        <p:nvSpPr>
          <p:cNvPr id="30" name="Shape 28"/>
          <p:cNvSpPr/>
          <p:nvPr/>
        </p:nvSpPr>
        <p:spPr>
          <a:xfrm>
            <a:off x="609600" y="6461760"/>
            <a:ext cx="10972800" cy="0"/>
          </a:xfrm>
          <a:prstGeom prst="line">
            <a:avLst/>
          </a:prstGeom>
          <a:noFill/>
          <a:ln w="10160">
            <a:solidFill>
              <a:srgbClr val="DCDCE0"/>
            </a:solidFill>
            <a:prstDash val="solid"/>
          </a:ln>
        </p:spPr>
      </p:sp>
      <p:sp>
        <p:nvSpPr>
          <p:cNvPr id="31" name="Text 29"/>
          <p:cNvSpPr/>
          <p:nvPr/>
        </p:nvSpPr>
        <p:spPr>
          <a:xfrm>
            <a:off x="609600" y="6559296"/>
            <a:ext cx="8534400" cy="304800"/>
          </a:xfrm>
          <a:prstGeom prst="rect">
            <a:avLst/>
          </a:prstGeom>
          <a:noFill/>
          <a:ln/>
        </p:spPr>
        <p:txBody>
          <a:bodyPr wrap="square" rtlCol="0" anchor="ctr"/>
          <a:lstStyle/>
          <a:p>
            <a:r>
              <a:rPr lang="fr-FR" sz="1067" dirty="0">
                <a:solidFill>
                  <a:srgbClr val="494958"/>
                </a:solidFill>
                <a:latin typeface="Calibri" pitchFamily="34" charset="0"/>
                <a:ea typeface="Calibri" pitchFamily="34" charset="-122"/>
                <a:cs typeface="Calibri" pitchFamily="34" charset="-120"/>
              </a:rPr>
              <a:t>10  Ressources utiles</a:t>
            </a:r>
            <a:endParaRPr lang="fr-FR" sz="1067" dirty="0"/>
          </a:p>
        </p:txBody>
      </p:sp>
      <p:sp>
        <p:nvSpPr>
          <p:cNvPr id="32" name="Text 30"/>
          <p:cNvSpPr/>
          <p:nvPr/>
        </p:nvSpPr>
        <p:spPr>
          <a:xfrm>
            <a:off x="8534400" y="6559296"/>
            <a:ext cx="3048000" cy="304800"/>
          </a:xfrm>
          <a:prstGeom prst="rect">
            <a:avLst/>
          </a:prstGeom>
          <a:noFill/>
          <a:ln/>
        </p:spPr>
        <p:txBody>
          <a:bodyPr wrap="square" rtlCol="0" anchor="ctr"/>
          <a:lstStyle/>
          <a:p>
            <a:pPr algn="r"/>
            <a:r>
              <a:rPr lang="fr-FR" sz="1067">
                <a:solidFill>
                  <a:srgbClr val="494958"/>
                </a:solidFill>
                <a:latin typeface="Calibri" pitchFamily="34" charset="0"/>
                <a:ea typeface="Calibri" pitchFamily="34" charset="-122"/>
                <a:cs typeface="Calibri" pitchFamily="34" charset="-120"/>
              </a:rPr>
              <a:t>CDG79  | 2025–2026</a:t>
            </a:r>
            <a:endParaRPr lang="fr-FR" sz="1067"/>
          </a:p>
        </p:txBody>
      </p:sp>
    </p:spTree>
    <p:extLst>
      <p:ext uri="{BB962C8B-B14F-4D97-AF65-F5344CB8AC3E}">
        <p14:creationId xmlns:p14="http://schemas.microsoft.com/office/powerpoint/2010/main" val="409339870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22294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33117" y="3322409"/>
            <a:ext cx="4064009" cy="2709339"/>
          </a:xfrm>
          <a:prstGeom prst="rect">
            <a:avLst/>
          </a:prstGeom>
        </p:spPr>
      </p:pic>
      <p:sp>
        <p:nvSpPr>
          <p:cNvPr id="3" name="Espace réservé du texte 2">
            <a:extLst>
              <a:ext uri="{FF2B5EF4-FFF2-40B4-BE49-F238E27FC236}">
                <a16:creationId xmlns:a16="http://schemas.microsoft.com/office/drawing/2014/main" id="{8599560D-BEE5-4370-95D3-A1600D8E27B6}"/>
              </a:ext>
            </a:extLst>
          </p:cNvPr>
          <p:cNvSpPr>
            <a:spLocks noGrp="1"/>
          </p:cNvSpPr>
          <p:nvPr>
            <p:ph type="body" sz="quarter" idx="14"/>
          </p:nvPr>
        </p:nvSpPr>
        <p:spPr/>
        <p:txBody>
          <a:bodyPr/>
          <a:lstStyle/>
          <a:p>
            <a:r>
              <a:rPr lang="fr-FR" dirty="0"/>
              <a:t>extension aux secteurs du grand âge et du handicap</a:t>
            </a:r>
          </a:p>
        </p:txBody>
      </p:sp>
      <p:sp>
        <p:nvSpPr>
          <p:cNvPr id="4" name="Titre 3">
            <a:extLst>
              <a:ext uri="{FF2B5EF4-FFF2-40B4-BE49-F238E27FC236}">
                <a16:creationId xmlns:a16="http://schemas.microsoft.com/office/drawing/2014/main" id="{0F35D8D0-C160-41E7-808E-CD7273C751EB}"/>
              </a:ext>
            </a:extLst>
          </p:cNvPr>
          <p:cNvSpPr>
            <a:spLocks noGrp="1"/>
          </p:cNvSpPr>
          <p:nvPr>
            <p:ph type="title"/>
          </p:nvPr>
        </p:nvSpPr>
        <p:spPr>
          <a:xfrm>
            <a:off x="303607" y="302738"/>
            <a:ext cx="11810196" cy="395597"/>
          </a:xfrm>
        </p:spPr>
        <p:txBody>
          <a:bodyPr/>
          <a:lstStyle/>
          <a:p>
            <a:r>
              <a:rPr lang="fr-FR" u="sng" dirty="0"/>
              <a:t>Contrôle des antécédents judiciaires</a:t>
            </a:r>
            <a:r>
              <a:rPr lang="fr-FR" dirty="0"/>
              <a:t> : </a:t>
            </a:r>
            <a:endParaRPr lang="fr-FR" sz="1600" cap="all" dirty="0">
              <a:latin typeface="+mn-lt"/>
            </a:endParaRPr>
          </a:p>
        </p:txBody>
      </p:sp>
      <p:sp>
        <p:nvSpPr>
          <p:cNvPr id="5" name="Espace réservé du numéro de diapositive 4">
            <a:extLst>
              <a:ext uri="{FF2B5EF4-FFF2-40B4-BE49-F238E27FC236}">
                <a16:creationId xmlns:a16="http://schemas.microsoft.com/office/drawing/2014/main" id="{DE933FB2-9AFA-4BD6-8202-7407BF5A96B4}"/>
              </a:ext>
            </a:extLst>
          </p:cNvPr>
          <p:cNvSpPr>
            <a:spLocks noGrp="1"/>
          </p:cNvSpPr>
          <p:nvPr>
            <p:ph type="sldNum" sz="quarter" idx="12"/>
          </p:nvPr>
        </p:nvSpPr>
        <p:spPr/>
        <p:txBody>
          <a:bodyPr/>
          <a:lstStyle/>
          <a:p>
            <a:fld id="{8E0A238A-8599-44CE-8C7D-9538EC0F8B06}" type="slidenum">
              <a:rPr lang="fr-FR" smtClean="0"/>
              <a:pPr/>
              <a:t>7</a:t>
            </a:fld>
            <a:endParaRPr lang="fr-FR" dirty="0"/>
          </a:p>
        </p:txBody>
      </p:sp>
      <p:sp>
        <p:nvSpPr>
          <p:cNvPr id="14" name="Espace réservé du contenu 2">
            <a:extLst>
              <a:ext uri="{FF2B5EF4-FFF2-40B4-BE49-F238E27FC236}">
                <a16:creationId xmlns:a16="http://schemas.microsoft.com/office/drawing/2014/main" id="{1E49A669-E642-16A1-A2B1-DC9F86876E28}"/>
              </a:ext>
            </a:extLst>
          </p:cNvPr>
          <p:cNvSpPr txBox="1">
            <a:spLocks/>
          </p:cNvSpPr>
          <p:nvPr/>
        </p:nvSpPr>
        <p:spPr>
          <a:xfrm>
            <a:off x="967961" y="4844630"/>
            <a:ext cx="10829165" cy="1187117"/>
          </a:xfrm>
          <a:prstGeom prst="rect">
            <a:avLst/>
          </a:prstGeom>
        </p:spPr>
        <p:txBody>
          <a:bodyPr lIns="91440" tIns="45720" rIns="91440" bIns="45720" anchor="t">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lgn="just">
              <a:buNone/>
            </a:pPr>
            <a:endParaRPr lang="fr-FR" sz="2000" dirty="0">
              <a:solidFill>
                <a:srgbClr val="203242"/>
              </a:solidFill>
            </a:endParaRPr>
          </a:p>
        </p:txBody>
      </p:sp>
      <p:sp>
        <p:nvSpPr>
          <p:cNvPr id="9" name="Espace réservé du contenu 2">
            <a:extLst>
              <a:ext uri="{FF2B5EF4-FFF2-40B4-BE49-F238E27FC236}">
                <a16:creationId xmlns:a16="http://schemas.microsoft.com/office/drawing/2014/main" id="{1E49A669-E642-16A1-A2B1-DC9F86876E28}"/>
              </a:ext>
            </a:extLst>
          </p:cNvPr>
          <p:cNvSpPr txBox="1">
            <a:spLocks/>
          </p:cNvSpPr>
          <p:nvPr/>
        </p:nvSpPr>
        <p:spPr>
          <a:xfrm>
            <a:off x="625561" y="1202248"/>
            <a:ext cx="10829165" cy="1962116"/>
          </a:xfrm>
          <a:prstGeom prst="rect">
            <a:avLst/>
          </a:prstGeom>
        </p:spPr>
        <p:txBody>
          <a:bodyPr lIns="91440" tIns="45720" rIns="91440" bIns="45720" anchor="t">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lgn="just">
              <a:buNone/>
            </a:pPr>
            <a:endParaRPr lang="fr-FR" sz="2000" dirty="0">
              <a:solidFill>
                <a:srgbClr val="203242"/>
              </a:solidFill>
            </a:endParaRPr>
          </a:p>
        </p:txBody>
      </p:sp>
      <p:sp>
        <p:nvSpPr>
          <p:cNvPr id="2" name="ZoneTexte 1"/>
          <p:cNvSpPr txBox="1"/>
          <p:nvPr/>
        </p:nvSpPr>
        <p:spPr>
          <a:xfrm>
            <a:off x="838200" y="1218958"/>
            <a:ext cx="10896684" cy="3139321"/>
          </a:xfrm>
          <a:prstGeom prst="rect">
            <a:avLst/>
          </a:prstGeom>
          <a:noFill/>
        </p:spPr>
        <p:txBody>
          <a:bodyPr wrap="square" rtlCol="0">
            <a:spAutoFit/>
          </a:bodyPr>
          <a:lstStyle/>
          <a:p>
            <a:endParaRPr lang="fr-FR" dirty="0"/>
          </a:p>
          <a:p>
            <a:r>
              <a:rPr lang="fr-FR" dirty="0"/>
              <a:t>Par ailleurs, un </a:t>
            </a:r>
            <a:r>
              <a:rPr lang="fr-FR" i="1" u="sng" dirty="0"/>
              <a:t>arrêté du 28 avril 2026</a:t>
            </a:r>
            <a:r>
              <a:rPr lang="fr-FR" i="1" dirty="0"/>
              <a:t> </a:t>
            </a:r>
            <a:r>
              <a:rPr lang="fr-FR" dirty="0"/>
              <a:t>modifie l’arrêté du 31 mars 2021 relatif au traitement « SI Honorabilité » afin d’adapter l’outil aux nouveaux publics concernés et d’harmoniser les procédures de délivrance et de vérification.</a:t>
            </a:r>
          </a:p>
          <a:p>
            <a:r>
              <a:rPr lang="fr-FR" dirty="0"/>
              <a:t> </a:t>
            </a:r>
          </a:p>
          <a:p>
            <a:r>
              <a:rPr lang="fr-FR" b="1" u="sng" dirty="0"/>
              <a:t>Entrée en vigueur</a:t>
            </a:r>
            <a:r>
              <a:rPr lang="fr-FR" dirty="0"/>
              <a:t> : le</a:t>
            </a:r>
            <a:r>
              <a:rPr lang="fr-FR" b="1" dirty="0"/>
              <a:t> déploiement du dispositif est échelonné,</a:t>
            </a:r>
            <a:r>
              <a:rPr lang="fr-FR" dirty="0"/>
              <a:t> avec une mise en œuvre progressive selon les territoires. En Nouvelle-Aquitaine, il est prévu à compter du troisième trimestre 2026 et </a:t>
            </a:r>
            <a:r>
              <a:rPr lang="fr-FR" u="sng" dirty="0"/>
              <a:t>au plus tard</a:t>
            </a:r>
            <a:r>
              <a:rPr lang="fr-FR" dirty="0"/>
              <a:t> le 01 janvier 2028 (</a:t>
            </a:r>
            <a:r>
              <a:rPr lang="fr-FR" i="1" u="sng" dirty="0"/>
              <a:t>arrêté du 28 avril 2026 fixant le calendrier de déploiement</a:t>
            </a:r>
            <a:r>
              <a:rPr lang="fr-FR" dirty="0"/>
              <a:t>).</a:t>
            </a:r>
          </a:p>
          <a:p>
            <a:endParaRPr lang="fr-FR" dirty="0"/>
          </a:p>
          <a:p>
            <a:r>
              <a:rPr lang="fr-FR" dirty="0"/>
              <a:t> </a:t>
            </a:r>
            <a:r>
              <a:rPr lang="fr-FR" dirty="0">
                <a:hlinkClick r:id="rId4" tooltip="URL d'origine: https://urldefense.proofpoint.com/v2/url?u=https-3A__antiphishing.vadesecure.com_v4-3Ff-3DOHc5N2VwYkhyTWJ3YXNsN4maB40X3b3gPiD-2D-2D7kGQvq64UHE0IFtmcBScdoqXxA4-26i-3DS084UmJ0TUJ5SGx4M2JIcAPoc3YWByO9AwpzvW-2DqdjY-26k-3DWKWY-26r-3DdUpQZWdYOFpx"/>
              </a:rPr>
              <a:t>Attestation d’honorabilité – Site du Ministère en charge des solidarités</a:t>
            </a:r>
            <a:endParaRPr lang="fr-FR" dirty="0"/>
          </a:p>
          <a:p>
            <a:endParaRPr lang="fr-FR" dirty="0"/>
          </a:p>
        </p:txBody>
      </p:sp>
      <p:sp>
        <p:nvSpPr>
          <p:cNvPr id="8" name="Parchemin : horizontal 1">
            <a:extLst>
              <a:ext uri="{FF2B5EF4-FFF2-40B4-BE49-F238E27FC236}">
                <a16:creationId xmlns:a16="http://schemas.microsoft.com/office/drawing/2014/main" id="{9483FBBC-F1A1-ECE5-7C87-D9AE50BA82AD}"/>
              </a:ext>
            </a:extLst>
          </p:cNvPr>
          <p:cNvSpPr/>
          <p:nvPr/>
        </p:nvSpPr>
        <p:spPr>
          <a:xfrm>
            <a:off x="3728906" y="6005389"/>
            <a:ext cx="3791572" cy="808613"/>
          </a:xfrm>
          <a:prstGeom prst="horizontalScroll">
            <a:avLst/>
          </a:prstGeom>
          <a:solidFill>
            <a:srgbClr val="9BAAB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a:t>troisième trimestre 2026</a:t>
            </a:r>
            <a:endParaRPr lang="fr-FR" b="1" dirty="0">
              <a:solidFill>
                <a:schemeClr val="tx2"/>
              </a:solidFill>
              <a:latin typeface="Avenir Medium" panose="02000603020000020003"/>
            </a:endParaRPr>
          </a:p>
        </p:txBody>
      </p:sp>
    </p:spTree>
    <p:extLst>
      <p:ext uri="{BB962C8B-B14F-4D97-AF65-F5344CB8AC3E}">
        <p14:creationId xmlns:p14="http://schemas.microsoft.com/office/powerpoint/2010/main" val="7211166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0F35D8D0-C160-41E7-808E-CD7273C751EB}"/>
              </a:ext>
            </a:extLst>
          </p:cNvPr>
          <p:cNvSpPr>
            <a:spLocks noGrp="1"/>
          </p:cNvSpPr>
          <p:nvPr>
            <p:ph type="title"/>
          </p:nvPr>
        </p:nvSpPr>
        <p:spPr>
          <a:xfrm>
            <a:off x="381804" y="306390"/>
            <a:ext cx="11810196" cy="647044"/>
          </a:xfrm>
        </p:spPr>
        <p:txBody>
          <a:bodyPr/>
          <a:lstStyle/>
          <a:p>
            <a:r>
              <a:rPr lang="fr-FR" u="sng" dirty="0"/>
              <a:t>Augmentation du SMIC au 1</a:t>
            </a:r>
            <a:r>
              <a:rPr lang="fr-FR" u="sng" baseline="30000" dirty="0"/>
              <a:t>er</a:t>
            </a:r>
            <a:r>
              <a:rPr lang="fr-FR" u="sng" dirty="0"/>
              <a:t> juin 2026 et versement d'une indemnité différentielle</a:t>
            </a:r>
            <a:br>
              <a:rPr lang="fr-FR" u="sng" dirty="0"/>
            </a:br>
            <a:r>
              <a:rPr lang="fr-FR" u="sng" dirty="0">
                <a:hlinkClick r:id="rId3" tooltip="URL d'origine: https://www.legifrance.gouv.fr/jorf/id/JORFTEXT000054126589. Cliquez ou appuyez si vous faites confiance à ce lien."/>
              </a:rPr>
              <a:t>Arrêté du 22 mai 2026 relatif au relèvement du salaire minimum de croissance</a:t>
            </a:r>
            <a:r>
              <a:rPr lang="fr-FR" dirty="0"/>
              <a:t/>
            </a:r>
            <a:br>
              <a:rPr lang="fr-FR" dirty="0"/>
            </a:br>
            <a:r>
              <a:rPr lang="fr-FR" u="sng" dirty="0"/>
              <a:t> </a:t>
            </a:r>
            <a:endParaRPr lang="fr-FR" sz="1600" u="sng" cap="all" dirty="0">
              <a:latin typeface="+mn-lt"/>
            </a:endParaRPr>
          </a:p>
        </p:txBody>
      </p:sp>
      <p:sp>
        <p:nvSpPr>
          <p:cNvPr id="5" name="Espace réservé du numéro de diapositive 4">
            <a:extLst>
              <a:ext uri="{FF2B5EF4-FFF2-40B4-BE49-F238E27FC236}">
                <a16:creationId xmlns:a16="http://schemas.microsoft.com/office/drawing/2014/main" id="{DE933FB2-9AFA-4BD6-8202-7407BF5A96B4}"/>
              </a:ext>
            </a:extLst>
          </p:cNvPr>
          <p:cNvSpPr>
            <a:spLocks noGrp="1"/>
          </p:cNvSpPr>
          <p:nvPr>
            <p:ph type="sldNum" sz="quarter" idx="12"/>
          </p:nvPr>
        </p:nvSpPr>
        <p:spPr/>
        <p:txBody>
          <a:bodyPr/>
          <a:lstStyle/>
          <a:p>
            <a:fld id="{8E0A238A-8599-44CE-8C7D-9538EC0F8B06}" type="slidenum">
              <a:rPr lang="fr-FR" smtClean="0"/>
              <a:pPr/>
              <a:t>8</a:t>
            </a:fld>
            <a:endParaRPr lang="fr-FR" dirty="0"/>
          </a:p>
        </p:txBody>
      </p:sp>
      <p:sp>
        <p:nvSpPr>
          <p:cNvPr id="14" name="Espace réservé du contenu 2">
            <a:extLst>
              <a:ext uri="{FF2B5EF4-FFF2-40B4-BE49-F238E27FC236}">
                <a16:creationId xmlns:a16="http://schemas.microsoft.com/office/drawing/2014/main" id="{1E49A669-E642-16A1-A2B1-DC9F86876E28}"/>
              </a:ext>
            </a:extLst>
          </p:cNvPr>
          <p:cNvSpPr txBox="1">
            <a:spLocks/>
          </p:cNvSpPr>
          <p:nvPr/>
        </p:nvSpPr>
        <p:spPr>
          <a:xfrm>
            <a:off x="967961" y="4844630"/>
            <a:ext cx="10829165" cy="1187117"/>
          </a:xfrm>
          <a:prstGeom prst="rect">
            <a:avLst/>
          </a:prstGeom>
        </p:spPr>
        <p:txBody>
          <a:bodyPr lIns="91440" tIns="45720" rIns="91440" bIns="45720" anchor="t">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lgn="just">
              <a:buNone/>
            </a:pPr>
            <a:endParaRPr lang="fr-FR" sz="2000" dirty="0">
              <a:solidFill>
                <a:srgbClr val="203242"/>
              </a:solidFill>
            </a:endParaRPr>
          </a:p>
        </p:txBody>
      </p:sp>
      <p:sp>
        <p:nvSpPr>
          <p:cNvPr id="9" name="Espace réservé du contenu 2">
            <a:extLst>
              <a:ext uri="{FF2B5EF4-FFF2-40B4-BE49-F238E27FC236}">
                <a16:creationId xmlns:a16="http://schemas.microsoft.com/office/drawing/2014/main" id="{1E49A669-E642-16A1-A2B1-DC9F86876E28}"/>
              </a:ext>
            </a:extLst>
          </p:cNvPr>
          <p:cNvSpPr txBox="1">
            <a:spLocks/>
          </p:cNvSpPr>
          <p:nvPr/>
        </p:nvSpPr>
        <p:spPr>
          <a:xfrm>
            <a:off x="625561" y="1202248"/>
            <a:ext cx="10829165" cy="1962116"/>
          </a:xfrm>
          <a:prstGeom prst="rect">
            <a:avLst/>
          </a:prstGeom>
        </p:spPr>
        <p:txBody>
          <a:bodyPr lIns="91440" tIns="45720" rIns="91440" bIns="45720" anchor="t">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lgn="just">
              <a:buNone/>
            </a:pPr>
            <a:endParaRPr lang="fr-FR" sz="2000" dirty="0">
              <a:solidFill>
                <a:srgbClr val="203242"/>
              </a:solidFill>
            </a:endParaRPr>
          </a:p>
        </p:txBody>
      </p:sp>
      <p:sp>
        <p:nvSpPr>
          <p:cNvPr id="2" name="ZoneTexte 1"/>
          <p:cNvSpPr txBox="1"/>
          <p:nvPr/>
        </p:nvSpPr>
        <p:spPr>
          <a:xfrm>
            <a:off x="252826" y="1202248"/>
            <a:ext cx="11544300" cy="5078313"/>
          </a:xfrm>
          <a:prstGeom prst="rect">
            <a:avLst/>
          </a:prstGeom>
          <a:noFill/>
        </p:spPr>
        <p:txBody>
          <a:bodyPr wrap="square" rtlCol="0">
            <a:spAutoFit/>
          </a:bodyPr>
          <a:lstStyle/>
          <a:p>
            <a:r>
              <a:rPr lang="fr-FR" dirty="0"/>
              <a:t>Le montant du SMIC brut horaire est revalorisé de 2,41 % au 1</a:t>
            </a:r>
            <a:r>
              <a:rPr lang="fr-FR" baseline="30000" dirty="0"/>
              <a:t>er </a:t>
            </a:r>
            <a:r>
              <a:rPr lang="fr-FR" dirty="0"/>
              <a:t>juin 2026.</a:t>
            </a:r>
          </a:p>
          <a:p>
            <a:r>
              <a:rPr lang="fr-FR" dirty="0"/>
              <a:t>Il est porté à </a:t>
            </a:r>
            <a:r>
              <a:rPr lang="fr-FR" b="1" dirty="0"/>
              <a:t>12,31 euros</a:t>
            </a:r>
            <a:r>
              <a:rPr lang="fr-FR" dirty="0"/>
              <a:t> </a:t>
            </a:r>
            <a:r>
              <a:rPr lang="fr-FR" i="1" dirty="0"/>
              <a:t>(contre 12,02 euros jusqu’à présent)</a:t>
            </a:r>
            <a:r>
              <a:rPr lang="fr-FR" dirty="0"/>
              <a:t> soit </a:t>
            </a:r>
            <a:r>
              <a:rPr lang="fr-FR" b="1" dirty="0"/>
              <a:t>1 867,02 euros brut par mois</a:t>
            </a:r>
            <a:r>
              <a:rPr lang="fr-FR" dirty="0"/>
              <a:t> pour un agent à temps complet </a:t>
            </a:r>
            <a:r>
              <a:rPr lang="fr-FR" i="1" dirty="0"/>
              <a:t>(au lieu de 1823,03 euros).</a:t>
            </a:r>
            <a:endParaRPr lang="fr-FR" dirty="0"/>
          </a:p>
          <a:p>
            <a:endParaRPr lang="fr-FR" dirty="0"/>
          </a:p>
          <a:p>
            <a:r>
              <a:rPr lang="fr-FR" dirty="0"/>
              <a:t>Pour mémoire, </a:t>
            </a:r>
            <a:r>
              <a:rPr lang="fr-FR" u="sng" dirty="0"/>
              <a:t>dans la Fonction Publique</a:t>
            </a:r>
            <a:r>
              <a:rPr lang="fr-FR" dirty="0"/>
              <a:t>, le traitement minimum de base indiciaire s'établit à 1 801,74 euros bruts mensuels pour un temps complet (IM 366).</a:t>
            </a:r>
          </a:p>
          <a:p>
            <a:r>
              <a:rPr lang="fr-FR" dirty="0"/>
              <a:t>Il est rappelé qu'en vertu d'un principe général du droit applicable à tout salarié, la rémunération ne peut en tout état de cause être inférieure au SMIC.</a:t>
            </a:r>
          </a:p>
          <a:p>
            <a:r>
              <a:rPr lang="fr-FR" dirty="0"/>
              <a:t>Si le minimum de traitement n'est pas revalorisé, </a:t>
            </a:r>
            <a:r>
              <a:rPr lang="fr-FR" u="sng" dirty="0"/>
              <a:t>une indemnité différentielle</a:t>
            </a:r>
            <a:r>
              <a:rPr lang="fr-FR" dirty="0"/>
              <a:t> devra être versée aux agents publics rémunérés sur la base de </a:t>
            </a:r>
            <a:r>
              <a:rPr lang="fr-FR" b="1" dirty="0"/>
              <a:t>l'IM 366 à 379 (inclus)</a:t>
            </a:r>
            <a:r>
              <a:rPr lang="fr-FR" dirty="0"/>
              <a:t>.</a:t>
            </a:r>
          </a:p>
          <a:p>
            <a:r>
              <a:rPr lang="fr-FR" dirty="0"/>
              <a:t> </a:t>
            </a:r>
          </a:p>
          <a:p>
            <a:r>
              <a:rPr lang="fr-FR" b="1" dirty="0"/>
              <a:t>Cela concerne notamment :</a:t>
            </a:r>
            <a:endParaRPr lang="fr-FR" dirty="0"/>
          </a:p>
          <a:p>
            <a:r>
              <a:rPr lang="fr-FR" dirty="0"/>
              <a:t>·        </a:t>
            </a:r>
            <a:r>
              <a:rPr lang="fr-FR" b="1" dirty="0"/>
              <a:t>Les fonctionnaires de catégorie C1, de l'échelon 1 à 10 ;</a:t>
            </a:r>
            <a:endParaRPr lang="fr-FR" dirty="0"/>
          </a:p>
          <a:p>
            <a:r>
              <a:rPr lang="fr-FR" dirty="0"/>
              <a:t>·        </a:t>
            </a:r>
            <a:r>
              <a:rPr lang="fr-FR" b="1" dirty="0"/>
              <a:t>Les fonctionnaires de catégorie C2, de l'échelon 1 à 7 ;</a:t>
            </a:r>
            <a:endParaRPr lang="fr-FR" dirty="0"/>
          </a:p>
          <a:p>
            <a:r>
              <a:rPr lang="fr-FR" dirty="0"/>
              <a:t>·        </a:t>
            </a:r>
            <a:r>
              <a:rPr lang="fr-FR" b="1" dirty="0"/>
              <a:t>Les fonctionnaires de catégorie C3, de l’échelon 1 à 3 ;</a:t>
            </a:r>
            <a:endParaRPr lang="fr-FR" dirty="0"/>
          </a:p>
          <a:p>
            <a:r>
              <a:rPr lang="fr-FR" dirty="0"/>
              <a:t>·        </a:t>
            </a:r>
            <a:r>
              <a:rPr lang="fr-FR" b="1" dirty="0"/>
              <a:t>Les fonctionnaires de catégorie B1, de l’échelon 1 à 5 ;</a:t>
            </a:r>
            <a:endParaRPr lang="fr-FR" dirty="0"/>
          </a:p>
          <a:p>
            <a:r>
              <a:rPr lang="fr-FR" dirty="0"/>
              <a:t>·        </a:t>
            </a:r>
            <a:r>
              <a:rPr lang="fr-FR" b="1" dirty="0"/>
              <a:t>Les fonctionnaires de catégorie B2, de l’échelon 1 à 2 </a:t>
            </a:r>
            <a:r>
              <a:rPr lang="fr-FR" dirty="0"/>
              <a:t>;</a:t>
            </a:r>
          </a:p>
          <a:p>
            <a:r>
              <a:rPr lang="fr-FR" dirty="0"/>
              <a:t>·        </a:t>
            </a:r>
            <a:r>
              <a:rPr lang="fr-FR" b="1" dirty="0"/>
              <a:t>Les agents contractuels rémunérés sur la base de l’IM 366 à 379</a:t>
            </a:r>
            <a:r>
              <a:rPr lang="fr-FR" dirty="0"/>
              <a:t>.</a:t>
            </a:r>
          </a:p>
        </p:txBody>
      </p:sp>
      <p:sp>
        <p:nvSpPr>
          <p:cNvPr id="8" name="Parchemin : horizontal 1">
            <a:extLst>
              <a:ext uri="{FF2B5EF4-FFF2-40B4-BE49-F238E27FC236}">
                <a16:creationId xmlns:a16="http://schemas.microsoft.com/office/drawing/2014/main" id="{9483FBBC-F1A1-ECE5-7C87-D9AE50BA82AD}"/>
              </a:ext>
            </a:extLst>
          </p:cNvPr>
          <p:cNvSpPr/>
          <p:nvPr/>
        </p:nvSpPr>
        <p:spPr>
          <a:xfrm>
            <a:off x="3607762" y="6159981"/>
            <a:ext cx="3791572" cy="808613"/>
          </a:xfrm>
          <a:prstGeom prst="horizontalScroll">
            <a:avLst/>
          </a:prstGeom>
          <a:solidFill>
            <a:srgbClr val="9BAAB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t>Entrée en vigueur</a:t>
            </a:r>
          </a:p>
          <a:p>
            <a:pPr algn="ctr"/>
            <a:r>
              <a:rPr lang="fr-FR" dirty="0"/>
              <a:t>1</a:t>
            </a:r>
            <a:r>
              <a:rPr lang="fr-FR" baseline="30000" dirty="0"/>
              <a:t>er</a:t>
            </a:r>
            <a:r>
              <a:rPr lang="fr-FR" dirty="0"/>
              <a:t> juin 2026</a:t>
            </a:r>
            <a:endParaRPr lang="fr-FR" b="1" dirty="0">
              <a:solidFill>
                <a:schemeClr val="tx2"/>
              </a:solidFill>
              <a:latin typeface="Avenir Medium" panose="02000603020000020003"/>
            </a:endParaRPr>
          </a:p>
        </p:txBody>
      </p:sp>
      <p:pic>
        <p:nvPicPr>
          <p:cNvPr id="3" name="Imag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14469" y="3885120"/>
            <a:ext cx="3580370" cy="2468880"/>
          </a:xfrm>
          <a:prstGeom prst="rect">
            <a:avLst/>
          </a:prstGeom>
        </p:spPr>
      </p:pic>
    </p:spTree>
    <p:extLst>
      <p:ext uri="{BB962C8B-B14F-4D97-AF65-F5344CB8AC3E}">
        <p14:creationId xmlns:p14="http://schemas.microsoft.com/office/powerpoint/2010/main" val="35085610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3"/>
          </p:nvPr>
        </p:nvSpPr>
        <p:spPr>
          <a:xfrm>
            <a:off x="950905" y="2088398"/>
            <a:ext cx="10515600" cy="3706612"/>
          </a:xfrm>
        </p:spPr>
        <p:txBody>
          <a:bodyPr/>
          <a:lstStyle/>
          <a:p>
            <a:pPr algn="just"/>
            <a:r>
              <a:rPr lang="fr-FR" dirty="0"/>
              <a:t>Pour mémoire, le décret n°2025-1169 du 5 décembre 2025 est venu modifier les modalités de conservation des droits à avancement durant une période de disponibilité, en prévoyant une transmission unique des pièces justificatives, au moment de la réintégration dans le cadre d’emplois d’origine (initialement, il s’agissait d’une transmission annuelle).</a:t>
            </a:r>
          </a:p>
          <a:p>
            <a:pPr algn="just"/>
            <a:r>
              <a:rPr lang="fr-FR" dirty="0"/>
              <a:t>Un arrêté ministériel était attendu pour préciser la liste des pièces justificatives ainsi que les conditions de leur transmission.</a:t>
            </a:r>
          </a:p>
          <a:p>
            <a:pPr algn="just"/>
            <a:r>
              <a:rPr lang="fr-FR" dirty="0"/>
              <a:t>Paru au Journal Officiel du 29 avril 2026, l’arrêté du 20 avril 2026 apporte les précisions suivantes, selon la situation de l’agent :</a:t>
            </a:r>
          </a:p>
          <a:p>
            <a:endParaRPr lang="fr-FR" dirty="0"/>
          </a:p>
        </p:txBody>
      </p:sp>
      <p:sp>
        <p:nvSpPr>
          <p:cNvPr id="4" name="Titre 3">
            <a:extLst>
              <a:ext uri="{FF2B5EF4-FFF2-40B4-BE49-F238E27FC236}">
                <a16:creationId xmlns:a16="http://schemas.microsoft.com/office/drawing/2014/main" id="{0F35D8D0-C160-41E7-808E-CD7273C751EB}"/>
              </a:ext>
            </a:extLst>
          </p:cNvPr>
          <p:cNvSpPr txBox="1">
            <a:spLocks/>
          </p:cNvSpPr>
          <p:nvPr/>
        </p:nvSpPr>
        <p:spPr>
          <a:xfrm>
            <a:off x="303607" y="302738"/>
            <a:ext cx="11810196" cy="395597"/>
          </a:xfrm>
          <a:prstGeom prst="rect">
            <a:avLst/>
          </a:prstGeom>
        </p:spPr>
        <p:txBody>
          <a:bodyPr/>
          <a:lstStyle>
            <a:lvl1pPr algn="r" defTabSz="914400" rtl="0" eaLnBrk="1" latinLnBrk="0" hangingPunct="1">
              <a:lnSpc>
                <a:spcPct val="90000"/>
              </a:lnSpc>
              <a:spcBef>
                <a:spcPct val="0"/>
              </a:spcBef>
              <a:buNone/>
              <a:defRPr sz="2400" b="1" kern="1200">
                <a:solidFill>
                  <a:schemeClr val="tx2"/>
                </a:solidFill>
                <a:latin typeface="Arial" panose="020B0604020202020204" pitchFamily="34" charset="0"/>
                <a:ea typeface="+mj-ea"/>
                <a:cs typeface="Arial" panose="020B0604020202020204" pitchFamily="34" charset="0"/>
              </a:defRPr>
            </a:lvl1pPr>
          </a:lstStyle>
          <a:p>
            <a:endParaRPr lang="fr-FR" sz="1600" cap="all" dirty="0">
              <a:latin typeface="+mn-lt"/>
            </a:endParaRPr>
          </a:p>
        </p:txBody>
      </p:sp>
      <p:sp>
        <p:nvSpPr>
          <p:cNvPr id="5" name="Espace réservé du texte 2">
            <a:extLst>
              <a:ext uri="{FF2B5EF4-FFF2-40B4-BE49-F238E27FC236}">
                <a16:creationId xmlns:a16="http://schemas.microsoft.com/office/drawing/2014/main" id="{8599560D-BEE5-4370-95D3-A1600D8E27B6}"/>
              </a:ext>
            </a:extLst>
          </p:cNvPr>
          <p:cNvSpPr>
            <a:spLocks noGrp="1"/>
          </p:cNvSpPr>
          <p:nvPr>
            <p:ph type="body" sz="quarter" idx="4294967295"/>
          </p:nvPr>
        </p:nvSpPr>
        <p:spPr>
          <a:xfrm>
            <a:off x="838200" y="698335"/>
            <a:ext cx="11088688" cy="342065"/>
          </a:xfrm>
          <a:prstGeom prst="rect">
            <a:avLst/>
          </a:prstGeom>
        </p:spPr>
        <p:txBody>
          <a:bodyPr/>
          <a:lstStyle/>
          <a:p>
            <a:r>
              <a:rPr lang="fr-FR" dirty="0"/>
              <a:t>Disponibilité et exercice d'une activité professionnelle : liste des pièces justificatives pour la conservation des droits à l'avancement</a:t>
            </a:r>
          </a:p>
        </p:txBody>
      </p:sp>
      <p:pic>
        <p:nvPicPr>
          <p:cNvPr id="2" name="Image 1"/>
          <p:cNvPicPr>
            <a:picLocks noChangeAspect="1"/>
          </p:cNvPicPr>
          <p:nvPr/>
        </p:nvPicPr>
        <p:blipFill>
          <a:blip r:embed="rId3"/>
          <a:stretch>
            <a:fillRect/>
          </a:stretch>
        </p:blipFill>
        <p:spPr>
          <a:xfrm>
            <a:off x="504023" y="1115260"/>
            <a:ext cx="1262146" cy="1262146"/>
          </a:xfrm>
          <a:prstGeom prst="rect">
            <a:avLst/>
          </a:prstGeom>
        </p:spPr>
      </p:pic>
      <p:pic>
        <p:nvPicPr>
          <p:cNvPr id="7" name="Image 6"/>
          <p:cNvPicPr>
            <a:picLocks noChangeAspect="1"/>
          </p:cNvPicPr>
          <p:nvPr/>
        </p:nvPicPr>
        <p:blipFill>
          <a:blip r:embed="rId3"/>
          <a:stretch>
            <a:fillRect/>
          </a:stretch>
        </p:blipFill>
        <p:spPr>
          <a:xfrm>
            <a:off x="10183660" y="4818527"/>
            <a:ext cx="1547797" cy="1547797"/>
          </a:xfrm>
          <a:prstGeom prst="rect">
            <a:avLst/>
          </a:prstGeom>
        </p:spPr>
      </p:pic>
      <p:sp>
        <p:nvSpPr>
          <p:cNvPr id="8" name="Parchemin : horizontal 1">
            <a:extLst>
              <a:ext uri="{FF2B5EF4-FFF2-40B4-BE49-F238E27FC236}">
                <a16:creationId xmlns:a16="http://schemas.microsoft.com/office/drawing/2014/main" id="{9483FBBC-F1A1-ECE5-7C87-D9AE50BA82AD}"/>
              </a:ext>
            </a:extLst>
          </p:cNvPr>
          <p:cNvSpPr/>
          <p:nvPr/>
        </p:nvSpPr>
        <p:spPr>
          <a:xfrm>
            <a:off x="3816588" y="5893353"/>
            <a:ext cx="3791572" cy="808613"/>
          </a:xfrm>
          <a:prstGeom prst="horizontalScroll">
            <a:avLst/>
          </a:prstGeom>
          <a:solidFill>
            <a:srgbClr val="9BAAB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t>Entrée en vigueur : le 30 avril 2026</a:t>
            </a:r>
            <a:endParaRPr lang="fr-FR" b="1" dirty="0">
              <a:solidFill>
                <a:schemeClr val="tx2"/>
              </a:solidFill>
              <a:latin typeface="Avenir Medium" panose="02000603020000020003"/>
            </a:endParaRPr>
          </a:p>
        </p:txBody>
      </p:sp>
    </p:spTree>
    <p:extLst>
      <p:ext uri="{BB962C8B-B14F-4D97-AF65-F5344CB8AC3E}">
        <p14:creationId xmlns:p14="http://schemas.microsoft.com/office/powerpoint/2010/main" val="4250633037"/>
      </p:ext>
    </p:extLst>
  </p:cSld>
  <p:clrMapOvr>
    <a:masterClrMapping/>
  </p:clrMapOvr>
</p:sld>
</file>

<file path=ppt/theme/theme1.xml><?xml version="1.0" encoding="utf-8"?>
<a:theme xmlns:a="http://schemas.openxmlformats.org/drawingml/2006/main" name="Diapositive titre diaporama">
  <a:themeElements>
    <a:clrScheme name="Personnalisé 1">
      <a:dk1>
        <a:sysClr val="windowText" lastClr="000000"/>
      </a:dk1>
      <a:lt1>
        <a:sysClr val="window" lastClr="FFFFFF"/>
      </a:lt1>
      <a:dk2>
        <a:srgbClr val="AD1225"/>
      </a:dk2>
      <a:lt2>
        <a:srgbClr val="494948"/>
      </a:lt2>
      <a:accent1>
        <a:srgbClr val="202758"/>
      </a:accent1>
      <a:accent2>
        <a:srgbClr val="2B5698"/>
      </a:accent2>
      <a:accent3>
        <a:srgbClr val="348D36"/>
      </a:accent3>
      <a:accent4>
        <a:srgbClr val="F3953F"/>
      </a:accent4>
      <a:accent5>
        <a:srgbClr val="674B39"/>
      </a:accent5>
      <a:accent6>
        <a:srgbClr val="E33C4F"/>
      </a:accent6>
      <a:hlink>
        <a:srgbClr val="7F7F7F"/>
      </a:hlink>
      <a:folHlink>
        <a:srgbClr val="80419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DG79_2024_MODELE_diaporama.pptx" id="{6CE45250-5A90-4605-8CBB-5F57476640FA}" vid="{31303DC7-C755-4131-AC72-A95035937CF3}"/>
    </a:ext>
  </a:extLst>
</a:theme>
</file>

<file path=ppt/theme/theme10.xml><?xml version="1.0" encoding="utf-8"?>
<a:theme xmlns:a="http://schemas.openxmlformats.org/drawingml/2006/main" name="4_Diapositive contenu">
  <a:themeElements>
    <a:clrScheme name="CDG 79">
      <a:dk1>
        <a:sysClr val="windowText" lastClr="000000"/>
      </a:dk1>
      <a:lt1>
        <a:sysClr val="window" lastClr="FFFFFF"/>
      </a:lt1>
      <a:dk2>
        <a:srgbClr val="931929"/>
      </a:dk2>
      <a:lt2>
        <a:srgbClr val="4B4B4A"/>
      </a:lt2>
      <a:accent1>
        <a:srgbClr val="202758"/>
      </a:accent1>
      <a:accent2>
        <a:srgbClr val="2B5698"/>
      </a:accent2>
      <a:accent3>
        <a:srgbClr val="348D36"/>
      </a:accent3>
      <a:accent4>
        <a:srgbClr val="F3953F"/>
      </a:accent4>
      <a:accent5>
        <a:srgbClr val="674B39"/>
      </a:accent5>
      <a:accent6>
        <a:srgbClr val="E33C4F"/>
      </a:accent6>
      <a:hlink>
        <a:srgbClr val="FFED00"/>
      </a:hlink>
      <a:folHlink>
        <a:srgbClr val="80419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DG79_2024_MODELE_diaporama.pptx" id="{6CE45250-5A90-4605-8CBB-5F57476640FA}" vid="{182381A0-5374-49AD-8F29-9A61E3935F90}"/>
    </a:ext>
  </a:extLst>
</a:theme>
</file>

<file path=ppt/theme/theme1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Thème Office">
  <a:themeElements>
    <a:clrScheme name="CDG 79">
      <a:dk1>
        <a:sysClr val="windowText" lastClr="000000"/>
      </a:dk1>
      <a:lt1>
        <a:sysClr val="window" lastClr="FFFFFF"/>
      </a:lt1>
      <a:dk2>
        <a:srgbClr val="931929"/>
      </a:dk2>
      <a:lt2>
        <a:srgbClr val="4B4B4A"/>
      </a:lt2>
      <a:accent1>
        <a:srgbClr val="202758"/>
      </a:accent1>
      <a:accent2>
        <a:srgbClr val="2B5698"/>
      </a:accent2>
      <a:accent3>
        <a:srgbClr val="348D36"/>
      </a:accent3>
      <a:accent4>
        <a:srgbClr val="F3953F"/>
      </a:accent4>
      <a:accent5>
        <a:srgbClr val="674B39"/>
      </a:accent5>
      <a:accent6>
        <a:srgbClr val="E33C4F"/>
      </a:accent6>
      <a:hlink>
        <a:srgbClr val="FFED00"/>
      </a:hlink>
      <a:folHlink>
        <a:srgbClr val="80419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iapositive contenu">
  <a:themeElements>
    <a:clrScheme name="CDG 79">
      <a:dk1>
        <a:sysClr val="windowText" lastClr="000000"/>
      </a:dk1>
      <a:lt1>
        <a:sysClr val="window" lastClr="FFFFFF"/>
      </a:lt1>
      <a:dk2>
        <a:srgbClr val="931929"/>
      </a:dk2>
      <a:lt2>
        <a:srgbClr val="4B4B4A"/>
      </a:lt2>
      <a:accent1>
        <a:srgbClr val="202758"/>
      </a:accent1>
      <a:accent2>
        <a:srgbClr val="2B5698"/>
      </a:accent2>
      <a:accent3>
        <a:srgbClr val="348D36"/>
      </a:accent3>
      <a:accent4>
        <a:srgbClr val="F3953F"/>
      </a:accent4>
      <a:accent5>
        <a:srgbClr val="674B39"/>
      </a:accent5>
      <a:accent6>
        <a:srgbClr val="E33C4F"/>
      </a:accent6>
      <a:hlink>
        <a:srgbClr val="FFED00"/>
      </a:hlink>
      <a:folHlink>
        <a:srgbClr val="80419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DG79_2024_MODELE_diaporama.pptx" id="{6CE45250-5A90-4605-8CBB-5F57476640FA}" vid="{76DADD0B-EA0C-4874-ADAD-06D45BF93D92}"/>
    </a:ext>
  </a:extLst>
</a:theme>
</file>

<file path=ppt/theme/theme3.xml><?xml version="1.0" encoding="utf-8"?>
<a:theme xmlns:a="http://schemas.openxmlformats.org/drawingml/2006/main" name="Diapositive titre partie">
  <a:themeElements>
    <a:clrScheme name="CDG 79">
      <a:dk1>
        <a:sysClr val="windowText" lastClr="000000"/>
      </a:dk1>
      <a:lt1>
        <a:sysClr val="window" lastClr="FFFFFF"/>
      </a:lt1>
      <a:dk2>
        <a:srgbClr val="931929"/>
      </a:dk2>
      <a:lt2>
        <a:srgbClr val="4B4B4A"/>
      </a:lt2>
      <a:accent1>
        <a:srgbClr val="202758"/>
      </a:accent1>
      <a:accent2>
        <a:srgbClr val="2B5698"/>
      </a:accent2>
      <a:accent3>
        <a:srgbClr val="348D36"/>
      </a:accent3>
      <a:accent4>
        <a:srgbClr val="F3953F"/>
      </a:accent4>
      <a:accent5>
        <a:srgbClr val="674B39"/>
      </a:accent5>
      <a:accent6>
        <a:srgbClr val="E33C4F"/>
      </a:accent6>
      <a:hlink>
        <a:srgbClr val="FFED00"/>
      </a:hlink>
      <a:folHlink>
        <a:srgbClr val="80419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DG79_2024_MODELE_diaporama.pptx" id="{6CE45250-5A90-4605-8CBB-5F57476640FA}" vid="{D4904A53-7562-4BCF-965C-9D930BF124B5}"/>
    </a:ext>
  </a:extLst>
</a:theme>
</file>

<file path=ppt/theme/theme4.xml><?xml version="1.0" encoding="utf-8"?>
<a:theme xmlns:a="http://schemas.openxmlformats.org/drawingml/2006/main" name="Diapositive contenu">
  <a:themeElements>
    <a:clrScheme name="Personnalisé 3">
      <a:dk1>
        <a:sysClr val="windowText" lastClr="000000"/>
      </a:dk1>
      <a:lt1>
        <a:sysClr val="window" lastClr="FFFFFF"/>
      </a:lt1>
      <a:dk2>
        <a:srgbClr val="931929"/>
      </a:dk2>
      <a:lt2>
        <a:srgbClr val="4B4B4A"/>
      </a:lt2>
      <a:accent1>
        <a:srgbClr val="202758"/>
      </a:accent1>
      <a:accent2>
        <a:srgbClr val="2B5698"/>
      </a:accent2>
      <a:accent3>
        <a:srgbClr val="348D36"/>
      </a:accent3>
      <a:accent4>
        <a:srgbClr val="F3953F"/>
      </a:accent4>
      <a:accent5>
        <a:srgbClr val="674B39"/>
      </a:accent5>
      <a:accent6>
        <a:srgbClr val="E33C4F"/>
      </a:accent6>
      <a:hlink>
        <a:srgbClr val="6E121E"/>
      </a:hlink>
      <a:folHlink>
        <a:srgbClr val="80419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DG79_2024_MODELE_diaporama.pptx" id="{6CE45250-5A90-4605-8CBB-5F57476640FA}" vid="{182381A0-5374-49AD-8F29-9A61E3935F90}"/>
    </a:ext>
  </a:extLst>
</a:theme>
</file>

<file path=ppt/theme/theme5.xml><?xml version="1.0" encoding="utf-8"?>
<a:theme xmlns:a="http://schemas.openxmlformats.org/drawingml/2006/main" name="Diapositive conclusion">
  <a:themeElements>
    <a:clrScheme name="CDG 79">
      <a:dk1>
        <a:sysClr val="windowText" lastClr="000000"/>
      </a:dk1>
      <a:lt1>
        <a:sysClr val="window" lastClr="FFFFFF"/>
      </a:lt1>
      <a:dk2>
        <a:srgbClr val="931929"/>
      </a:dk2>
      <a:lt2>
        <a:srgbClr val="4B4B4A"/>
      </a:lt2>
      <a:accent1>
        <a:srgbClr val="202758"/>
      </a:accent1>
      <a:accent2>
        <a:srgbClr val="2B5698"/>
      </a:accent2>
      <a:accent3>
        <a:srgbClr val="348D36"/>
      </a:accent3>
      <a:accent4>
        <a:srgbClr val="F3953F"/>
      </a:accent4>
      <a:accent5>
        <a:srgbClr val="674B39"/>
      </a:accent5>
      <a:accent6>
        <a:srgbClr val="E33C4F"/>
      </a:accent6>
      <a:hlink>
        <a:srgbClr val="FFED00"/>
      </a:hlink>
      <a:folHlink>
        <a:srgbClr val="80419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DG79_2024_MODELE_diaporama.pptx" id="{6CE45250-5A90-4605-8CBB-5F57476640FA}" vid="{A7D3430F-AB93-42AF-89E6-BF0C9B56820F}"/>
    </a:ext>
  </a:extLst>
</a:theme>
</file>

<file path=ppt/theme/theme6.xml><?xml version="1.0" encoding="utf-8"?>
<a:theme xmlns:a="http://schemas.openxmlformats.org/drawingml/2006/main" name="2_Diapositive contenu">
  <a:themeElements>
    <a:clrScheme name="CDG 79">
      <a:dk1>
        <a:sysClr val="windowText" lastClr="000000"/>
      </a:dk1>
      <a:lt1>
        <a:sysClr val="window" lastClr="FFFFFF"/>
      </a:lt1>
      <a:dk2>
        <a:srgbClr val="931929"/>
      </a:dk2>
      <a:lt2>
        <a:srgbClr val="4B4B4A"/>
      </a:lt2>
      <a:accent1>
        <a:srgbClr val="202758"/>
      </a:accent1>
      <a:accent2>
        <a:srgbClr val="2B5698"/>
      </a:accent2>
      <a:accent3>
        <a:srgbClr val="348D36"/>
      </a:accent3>
      <a:accent4>
        <a:srgbClr val="F3953F"/>
      </a:accent4>
      <a:accent5>
        <a:srgbClr val="674B39"/>
      </a:accent5>
      <a:accent6>
        <a:srgbClr val="E33C4F"/>
      </a:accent6>
      <a:hlink>
        <a:srgbClr val="FFED00"/>
      </a:hlink>
      <a:folHlink>
        <a:srgbClr val="80419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DG79_MODELE_Diaporama" id="{A8364EC1-4888-4CAD-BB4D-34B04B168716}" vid="{728439C4-BF89-41F0-A474-0B5E00876F77}"/>
    </a:ext>
  </a:extLst>
</a:theme>
</file>

<file path=ppt/theme/theme7.xml><?xml version="1.0" encoding="utf-8"?>
<a:theme xmlns:a="http://schemas.openxmlformats.org/drawingml/2006/main" name="1_Diapositive titre diaporama">
  <a:themeElements>
    <a:clrScheme name="CDG 79">
      <a:dk1>
        <a:sysClr val="windowText" lastClr="000000"/>
      </a:dk1>
      <a:lt1>
        <a:sysClr val="window" lastClr="FFFFFF"/>
      </a:lt1>
      <a:dk2>
        <a:srgbClr val="AD1225"/>
      </a:dk2>
      <a:lt2>
        <a:srgbClr val="494948"/>
      </a:lt2>
      <a:accent1>
        <a:srgbClr val="202758"/>
      </a:accent1>
      <a:accent2>
        <a:srgbClr val="2B5698"/>
      </a:accent2>
      <a:accent3>
        <a:srgbClr val="348D36"/>
      </a:accent3>
      <a:accent4>
        <a:srgbClr val="F3953F"/>
      </a:accent4>
      <a:accent5>
        <a:srgbClr val="674B39"/>
      </a:accent5>
      <a:accent6>
        <a:srgbClr val="E33C4F"/>
      </a:accent6>
      <a:hlink>
        <a:srgbClr val="FFED00"/>
      </a:hlink>
      <a:folHlink>
        <a:srgbClr val="80419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DG79_2024_MODELE_diaporama.pptx" id="{6CE45250-5A90-4605-8CBB-5F57476640FA}" vid="{31303DC7-C755-4131-AC72-A95035937CF3}"/>
    </a:ext>
  </a:extLst>
</a:theme>
</file>

<file path=ppt/theme/theme8.xml><?xml version="1.0" encoding="utf-8"?>
<a:theme xmlns:a="http://schemas.openxmlformats.org/drawingml/2006/main" name="3_Diapositive contenu">
  <a:themeElements>
    <a:clrScheme name="CDG 79">
      <a:dk1>
        <a:sysClr val="windowText" lastClr="000000"/>
      </a:dk1>
      <a:lt1>
        <a:sysClr val="window" lastClr="FFFFFF"/>
      </a:lt1>
      <a:dk2>
        <a:srgbClr val="931929"/>
      </a:dk2>
      <a:lt2>
        <a:srgbClr val="4B4B4A"/>
      </a:lt2>
      <a:accent1>
        <a:srgbClr val="202758"/>
      </a:accent1>
      <a:accent2>
        <a:srgbClr val="2B5698"/>
      </a:accent2>
      <a:accent3>
        <a:srgbClr val="348D36"/>
      </a:accent3>
      <a:accent4>
        <a:srgbClr val="F3953F"/>
      </a:accent4>
      <a:accent5>
        <a:srgbClr val="674B39"/>
      </a:accent5>
      <a:accent6>
        <a:srgbClr val="E33C4F"/>
      </a:accent6>
      <a:hlink>
        <a:srgbClr val="FFED00"/>
      </a:hlink>
      <a:folHlink>
        <a:srgbClr val="80419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DG79_2024_MODELE_diaporama.pptx" id="{6CE45250-5A90-4605-8CBB-5F57476640FA}" vid="{76DADD0B-EA0C-4874-ADAD-06D45BF93D92}"/>
    </a:ext>
  </a:extLst>
</a:theme>
</file>

<file path=ppt/theme/theme9.xml><?xml version="1.0" encoding="utf-8"?>
<a:theme xmlns:a="http://schemas.openxmlformats.org/drawingml/2006/main" name="1_Diapositive titre partie">
  <a:themeElements>
    <a:clrScheme name="CDG 79">
      <a:dk1>
        <a:sysClr val="windowText" lastClr="000000"/>
      </a:dk1>
      <a:lt1>
        <a:sysClr val="window" lastClr="FFFFFF"/>
      </a:lt1>
      <a:dk2>
        <a:srgbClr val="931929"/>
      </a:dk2>
      <a:lt2>
        <a:srgbClr val="4B4B4A"/>
      </a:lt2>
      <a:accent1>
        <a:srgbClr val="202758"/>
      </a:accent1>
      <a:accent2>
        <a:srgbClr val="2B5698"/>
      </a:accent2>
      <a:accent3>
        <a:srgbClr val="348D36"/>
      </a:accent3>
      <a:accent4>
        <a:srgbClr val="F3953F"/>
      </a:accent4>
      <a:accent5>
        <a:srgbClr val="674B39"/>
      </a:accent5>
      <a:accent6>
        <a:srgbClr val="E33C4F"/>
      </a:accent6>
      <a:hlink>
        <a:srgbClr val="FFED00"/>
      </a:hlink>
      <a:folHlink>
        <a:srgbClr val="80419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DG79_2024_MODELE_diaporama.pptx" id="{6CE45250-5A90-4605-8CBB-5F57476640FA}" vid="{D4904A53-7562-4BCF-965C-9D930BF124B5}"/>
    </a:ext>
  </a:extLst>
</a:theme>
</file>

<file path=docProps/app.xml><?xml version="1.0" encoding="utf-8"?>
<Properties xmlns="http://schemas.openxmlformats.org/officeDocument/2006/extended-properties" xmlns:vt="http://schemas.openxmlformats.org/officeDocument/2006/docPropsVTypes">
  <TotalTime>3705</TotalTime>
  <Words>8969</Words>
  <Application>Microsoft Office PowerPoint</Application>
  <PresentationFormat>Grand écran</PresentationFormat>
  <Paragraphs>774</Paragraphs>
  <Slides>69</Slides>
  <Notes>38</Notes>
  <HiddenSlides>0</HiddenSlides>
  <MMClips>0</MMClips>
  <ScaleCrop>false</ScaleCrop>
  <HeadingPairs>
    <vt:vector size="6" baseType="variant">
      <vt:variant>
        <vt:lpstr>Polices utilisées</vt:lpstr>
      </vt:variant>
      <vt:variant>
        <vt:i4>6</vt:i4>
      </vt:variant>
      <vt:variant>
        <vt:lpstr>Thème</vt:lpstr>
      </vt:variant>
      <vt:variant>
        <vt:i4>10</vt:i4>
      </vt:variant>
      <vt:variant>
        <vt:lpstr>Titres des diapositives</vt:lpstr>
      </vt:variant>
      <vt:variant>
        <vt:i4>69</vt:i4>
      </vt:variant>
    </vt:vector>
  </HeadingPairs>
  <TitlesOfParts>
    <vt:vector size="85" baseType="lpstr">
      <vt:lpstr>Arial</vt:lpstr>
      <vt:lpstr>Arial Black</vt:lpstr>
      <vt:lpstr>Avenir Medium</vt:lpstr>
      <vt:lpstr>Calibri</vt:lpstr>
      <vt:lpstr>Wingdings</vt:lpstr>
      <vt:lpstr>Wingdings 3</vt:lpstr>
      <vt:lpstr>Diapositive titre diaporama</vt:lpstr>
      <vt:lpstr>1_Diapositive contenu</vt:lpstr>
      <vt:lpstr>Diapositive titre partie</vt:lpstr>
      <vt:lpstr>Diapositive contenu</vt:lpstr>
      <vt:lpstr>Diapositive conclusion</vt:lpstr>
      <vt:lpstr>2_Diapositive contenu</vt:lpstr>
      <vt:lpstr>1_Diapositive titre diaporama</vt:lpstr>
      <vt:lpstr>3_Diapositive contenu</vt:lpstr>
      <vt:lpstr>1_Diapositive titre partie</vt:lpstr>
      <vt:lpstr>4_Diapositive contenu</vt:lpstr>
      <vt:lpstr>E-MATINALE RH</vt:lpstr>
      <vt:lpstr>Présentation PowerPoint</vt:lpstr>
      <vt:lpstr>Présentation PowerPoint</vt:lpstr>
      <vt:lpstr>ACCUEIL D’UN APPRENTI</vt:lpstr>
      <vt:lpstr>Contrôle des antécédents judiciaires : </vt:lpstr>
      <vt:lpstr>Contrôle des antécédents judiciaires : </vt:lpstr>
      <vt:lpstr>Contrôle des antécédents judiciaires : </vt:lpstr>
      <vt:lpstr>Augmentation du SMIC au 1er juin 2026 et versement d'une indemnité différentielle Arrêté du 22 mai 2026 relatif au relèvement du salaire minimum de croissance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Inaptitude et radiation d’office (retraite pour invalidité des agents CNRACL)</vt:lpstr>
      <vt:lpstr>Accident imputable au service : Distinction entre événement soudain et exercice normal du pouvoir hiérarchique</vt:lpstr>
      <vt:lpstr>Obligation d’informer l’agent sur ces droits à congés annuels</vt:lpstr>
      <vt:lpstr>Rupture conventionnelle et délai de rétractation</vt:lpstr>
      <vt:lpstr>Présentation PowerPoint</vt:lpstr>
      <vt:lpstr>Les agents intercommunaux</vt:lpstr>
      <vt:lpstr>Les agents intercommunaux</vt:lpstr>
      <vt:lpstr>Les agents intercommunaux</vt:lpstr>
      <vt:lpstr>Les agents intercommunaux</vt:lpstr>
      <vt:lpstr>Les agents intercommunaux</vt:lpstr>
      <vt:lpstr>Les agents intercommunaux</vt:lpstr>
      <vt:lpstr>Les agents intercommunaux</vt:lpstr>
      <vt:lpstr>Présentation PowerPoint</vt:lpstr>
      <vt:lpstr>La rupture conventionnelle </vt:lpstr>
      <vt:lpstr>La rupture conventionnelle </vt:lpstr>
      <vt:lpstr>La rupture conventionnelle </vt:lpstr>
      <vt:lpstr>La rupture conventionnelle </vt:lpstr>
      <vt:lpstr>La rupture conventionnelle </vt:lpstr>
      <vt:lpstr>La rupture conventionnelle </vt:lpstr>
      <vt:lpstr>La rupture conventionnelle </vt:lpstr>
      <vt:lpstr>La rupture conventionnelle </vt:lpstr>
      <vt:lpstr>La rupture conventionnelle </vt:lpstr>
      <vt:lpstr>La rupture conventionnelle </vt:lpstr>
      <vt:lpstr>La rupture conventionnelle </vt:lpstr>
      <vt:lpstr>Présentation PowerPoint</vt:lpstr>
      <vt:lpstr>LES ELECTIONS PROFESSIONNELLES  </vt:lpstr>
      <vt:lpstr>LES ELECTIONS PROFESSIONNELLES  </vt:lpstr>
      <vt:lpstr>Ouverture du SMD - SIRH</vt:lpstr>
      <vt:lpstr>Ouverture du SMD - SIRH</vt:lpstr>
      <vt:lpstr>Ouverture du SMD - SIRH</vt:lpstr>
      <vt:lpstr>Ouverture du SMD - SIRH</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E-MATINALE RH</dc:title>
  <dc:creator>Emilie ALLIROL</dc:creator>
  <cp:lastModifiedBy>Pierre DURAND</cp:lastModifiedBy>
  <cp:revision>215</cp:revision>
  <dcterms:modified xsi:type="dcterms:W3CDTF">2026-05-28T07:16:54Z</dcterms:modified>
</cp:coreProperties>
</file>